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10" r:id="rId2"/>
    <p:sldId id="333" r:id="rId3"/>
    <p:sldId id="334" r:id="rId4"/>
    <p:sldId id="355" r:id="rId5"/>
    <p:sldId id="356" r:id="rId6"/>
    <p:sldId id="335" r:id="rId7"/>
    <p:sldId id="318" r:id="rId8"/>
    <p:sldId id="347" r:id="rId9"/>
    <p:sldId id="348" r:id="rId10"/>
    <p:sldId id="319" r:id="rId11"/>
    <p:sldId id="321" r:id="rId12"/>
    <p:sldId id="322" r:id="rId13"/>
    <p:sldId id="337" r:id="rId14"/>
    <p:sldId id="349" r:id="rId15"/>
    <p:sldId id="357" r:id="rId16"/>
    <p:sldId id="338" r:id="rId17"/>
    <p:sldId id="339" r:id="rId18"/>
    <p:sldId id="341" r:id="rId19"/>
    <p:sldId id="342" r:id="rId20"/>
    <p:sldId id="352" r:id="rId21"/>
    <p:sldId id="353" r:id="rId22"/>
    <p:sldId id="351" r:id="rId23"/>
    <p:sldId id="354" r:id="rId24"/>
    <p:sldId id="340" r:id="rId25"/>
    <p:sldId id="343" r:id="rId26"/>
    <p:sldId id="331" r:id="rId27"/>
    <p:sldId id="350" r:id="rId28"/>
    <p:sldId id="344" r:id="rId29"/>
    <p:sldId id="345" r:id="rId30"/>
    <p:sldId id="332" r:id="rId31"/>
    <p:sldId id="346" r:id="rId32"/>
    <p:sldId id="305" r:id="rId33"/>
    <p:sldId id="306"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4"/>
    <p:restoredTop sz="94683"/>
  </p:normalViewPr>
  <p:slideViewPr>
    <p:cSldViewPr snapToGrid="0" snapToObjects="1">
      <p:cViewPr varScale="1">
        <p:scale>
          <a:sx n="147" d="100"/>
          <a:sy n="147" d="100"/>
        </p:scale>
        <p:origin x="16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C5ACB926-CC53-6D09-ACF5-C36E3041A824}"/>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FC770F94-2AC1-8223-E0D4-7A0C954D2C26}"/>
                </a:ext>
              </a:extLst>
            </p:cNvPr>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F5EB5625-C350-BF71-8B08-06CA516D33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4864F9EC-B2A3-967D-1694-FECFD5A5927E}"/>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DAAB6C75-F22C-CAD4-71A8-330A4619DE60}"/>
                </a:ext>
              </a:extLst>
            </p:cNvPr>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B6B2248D-8B75-9317-E54B-EF1B0DC1AC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5B84A660-90AF-13BA-BD8D-8828C65A49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a:extLst>
              <a:ext uri="{FF2B5EF4-FFF2-40B4-BE49-F238E27FC236}">
                <a16:creationId xmlns:a16="http://schemas.microsoft.com/office/drawing/2014/main" id="{66581B8B-0045-BF0D-B163-B72E2C0E4348}"/>
              </a:ext>
            </a:extLst>
          </p:cNvPr>
          <p:cNvSpPr>
            <a:spLocks noGrp="1"/>
          </p:cNvSpPr>
          <p:nvPr>
            <p:ph type="dt" sz="half" idx="10"/>
          </p:nvPr>
        </p:nvSpPr>
        <p:spPr>
          <a:xfrm>
            <a:off x="5257800" y="6356350"/>
            <a:ext cx="2133600" cy="365125"/>
          </a:xfrm>
        </p:spPr>
        <p:txBody>
          <a:bodyPr/>
          <a:lstStyle>
            <a:lvl1pPr>
              <a:defRPr>
                <a:solidFill>
                  <a:schemeClr val="tx2"/>
                </a:solidFill>
              </a:defRPr>
            </a:lvl1pPr>
          </a:lstStyle>
          <a:p>
            <a:fld id="{C424A305-F1D9-3744-9BC2-7D736DEB64FA}" type="datetime1">
              <a:rPr lang="en-US" altLang="en-US"/>
              <a:pPr/>
              <a:t>9/29/22</a:t>
            </a:fld>
            <a:endParaRPr lang="en-US" altLang="en-US" dirty="0"/>
          </a:p>
        </p:txBody>
      </p:sp>
      <p:sp>
        <p:nvSpPr>
          <p:cNvPr id="12" name="Footer Placeholder 4">
            <a:extLst>
              <a:ext uri="{FF2B5EF4-FFF2-40B4-BE49-F238E27FC236}">
                <a16:creationId xmlns:a16="http://schemas.microsoft.com/office/drawing/2014/main" id="{2712173B-269A-87CC-42D3-AC1F44C22C54}"/>
              </a:ext>
            </a:extLst>
          </p:cNvPr>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spTree>
    <p:extLst>
      <p:ext uri="{BB962C8B-B14F-4D97-AF65-F5344CB8AC3E}">
        <p14:creationId xmlns:p14="http://schemas.microsoft.com/office/powerpoint/2010/main" val="4222750855"/>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a:extLst>
              <a:ext uri="{FF2B5EF4-FFF2-40B4-BE49-F238E27FC236}">
                <a16:creationId xmlns:a16="http://schemas.microsoft.com/office/drawing/2014/main" id="{73C04D4E-7F66-2C90-C9B5-F5E876849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F2583EC-4414-C112-FE37-7260107D45BB}"/>
              </a:ext>
            </a:extLst>
          </p:cNvPr>
          <p:cNvSpPr>
            <a:spLocks noGrp="1"/>
          </p:cNvSpPr>
          <p:nvPr>
            <p:ph type="dt" sz="half" idx="10"/>
          </p:nvPr>
        </p:nvSpPr>
        <p:spPr/>
        <p:txBody>
          <a:bodyPr/>
          <a:lstStyle>
            <a:lvl1pPr>
              <a:defRPr/>
            </a:lvl1pPr>
          </a:lstStyle>
          <a:p>
            <a:fld id="{80E67573-771B-204B-8796-3A7B932CE8A6}" type="datetime1">
              <a:rPr lang="en-US" altLang="en-US"/>
              <a:pPr/>
              <a:t>9/29/22</a:t>
            </a:fld>
            <a:endParaRPr lang="en-US" altLang="en-US" dirty="0"/>
          </a:p>
        </p:txBody>
      </p:sp>
      <p:sp>
        <p:nvSpPr>
          <p:cNvPr id="7" name="Footer Placeholder 5">
            <a:extLst>
              <a:ext uri="{FF2B5EF4-FFF2-40B4-BE49-F238E27FC236}">
                <a16:creationId xmlns:a16="http://schemas.microsoft.com/office/drawing/2014/main" id="{371AF83C-42DB-C59A-8CBB-DFD850D72165}"/>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6">
            <a:extLst>
              <a:ext uri="{FF2B5EF4-FFF2-40B4-BE49-F238E27FC236}">
                <a16:creationId xmlns:a16="http://schemas.microsoft.com/office/drawing/2014/main" id="{76D0AF12-524A-2176-0204-EE88AF124CD5}"/>
              </a:ext>
            </a:extLst>
          </p:cNvPr>
          <p:cNvSpPr>
            <a:spLocks noGrp="1"/>
          </p:cNvSpPr>
          <p:nvPr>
            <p:ph type="sldNum" sz="quarter" idx="12"/>
          </p:nvPr>
        </p:nvSpPr>
        <p:spPr/>
        <p:txBody>
          <a:bodyPr/>
          <a:lstStyle>
            <a:lvl1pPr>
              <a:defRPr/>
            </a:lvl1pPr>
          </a:lstStyle>
          <a:p>
            <a:fld id="{35E486FF-ECAB-514E-8159-22A9A9E9B303}" type="slidenum">
              <a:rPr lang="en-US" altLang="en-US"/>
              <a:pPr/>
              <a:t>‹#›</a:t>
            </a:fld>
            <a:endParaRPr lang="en-US" altLang="en-US" dirty="0"/>
          </a:p>
        </p:txBody>
      </p:sp>
    </p:spTree>
    <p:extLst>
      <p:ext uri="{BB962C8B-B14F-4D97-AF65-F5344CB8AC3E}">
        <p14:creationId xmlns:p14="http://schemas.microsoft.com/office/powerpoint/2010/main" val="2557821874"/>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53F8C5BD-C421-6875-B4FA-6685F6D1BC08}"/>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A977BD28-CFD4-5495-86E3-C93FFA752AE6}"/>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42F2F812-0402-76F0-6CAE-DFD2BE04D3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1E48D356-098B-3E8D-D678-9ED499EACFD4}"/>
              </a:ext>
            </a:extLst>
          </p:cNvPr>
          <p:cNvSpPr>
            <a:spLocks noGrp="1"/>
          </p:cNvSpPr>
          <p:nvPr>
            <p:ph type="dt" sz="half" idx="10"/>
          </p:nvPr>
        </p:nvSpPr>
        <p:spPr/>
        <p:txBody>
          <a:bodyPr/>
          <a:lstStyle>
            <a:lvl1pPr>
              <a:defRPr/>
            </a:lvl1pPr>
          </a:lstStyle>
          <a:p>
            <a:fld id="{EE8E16B2-D19D-E94B-8C6C-5EB168C724B5}" type="datetime1">
              <a:rPr lang="en-US" altLang="en-US"/>
              <a:pPr/>
              <a:t>9/29/22</a:t>
            </a:fld>
            <a:endParaRPr lang="en-US" altLang="en-US" dirty="0"/>
          </a:p>
        </p:txBody>
      </p:sp>
      <p:sp>
        <p:nvSpPr>
          <p:cNvPr id="9" name="Footer Placeholder 5">
            <a:extLst>
              <a:ext uri="{FF2B5EF4-FFF2-40B4-BE49-F238E27FC236}">
                <a16:creationId xmlns:a16="http://schemas.microsoft.com/office/drawing/2014/main" id="{ACE22824-E79A-CE59-6F78-C47A7F7E808A}"/>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6B22C7CD-018A-7ADA-3DDB-D789D71F2909}"/>
              </a:ext>
            </a:extLst>
          </p:cNvPr>
          <p:cNvSpPr>
            <a:spLocks noGrp="1"/>
          </p:cNvSpPr>
          <p:nvPr>
            <p:ph type="sldNum" sz="quarter" idx="12"/>
          </p:nvPr>
        </p:nvSpPr>
        <p:spPr/>
        <p:txBody>
          <a:bodyPr/>
          <a:lstStyle>
            <a:lvl1pPr>
              <a:defRPr/>
            </a:lvl1pPr>
          </a:lstStyle>
          <a:p>
            <a:fld id="{785FC522-DC01-5D41-9D7F-CC7E59F17453}" type="slidenum">
              <a:rPr lang="en-US" altLang="en-US"/>
              <a:pPr/>
              <a:t>‹#›</a:t>
            </a:fld>
            <a:endParaRPr lang="en-US" altLang="en-US" dirty="0"/>
          </a:p>
        </p:txBody>
      </p:sp>
    </p:spTree>
    <p:extLst>
      <p:ext uri="{BB962C8B-B14F-4D97-AF65-F5344CB8AC3E}">
        <p14:creationId xmlns:p14="http://schemas.microsoft.com/office/powerpoint/2010/main" val="3618362464"/>
      </p:ext>
    </p:extLst>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081705F-1330-30C6-AB48-5FA532FA425E}"/>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5106950D-C6E6-83A8-3743-523FCB4729A7}"/>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93A3E78C-39FD-6CA4-8354-CDF97714DA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D4AEA57A-8F66-8F21-7753-3C893EFA2873}"/>
              </a:ext>
            </a:extLst>
          </p:cNvPr>
          <p:cNvSpPr>
            <a:spLocks noGrp="1"/>
          </p:cNvSpPr>
          <p:nvPr>
            <p:ph type="dt" sz="half" idx="10"/>
          </p:nvPr>
        </p:nvSpPr>
        <p:spPr/>
        <p:txBody>
          <a:bodyPr/>
          <a:lstStyle>
            <a:lvl1pPr>
              <a:defRPr/>
            </a:lvl1pPr>
          </a:lstStyle>
          <a:p>
            <a:fld id="{D1DB3495-974E-B54C-9868-83F1E4C48B87}" type="datetime1">
              <a:rPr lang="en-US" altLang="en-US"/>
              <a:pPr/>
              <a:t>9/29/22</a:t>
            </a:fld>
            <a:endParaRPr lang="en-US" altLang="en-US" dirty="0"/>
          </a:p>
        </p:txBody>
      </p:sp>
      <p:sp>
        <p:nvSpPr>
          <p:cNvPr id="8" name="Footer Placeholder 4">
            <a:extLst>
              <a:ext uri="{FF2B5EF4-FFF2-40B4-BE49-F238E27FC236}">
                <a16:creationId xmlns:a16="http://schemas.microsoft.com/office/drawing/2014/main" id="{D80BF39E-30AF-45ED-A27B-B84BA905DAE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6D8249C-623C-B4F9-1D67-724317180E3F}"/>
              </a:ext>
            </a:extLst>
          </p:cNvPr>
          <p:cNvSpPr>
            <a:spLocks noGrp="1"/>
          </p:cNvSpPr>
          <p:nvPr>
            <p:ph type="sldNum" sz="quarter" idx="12"/>
          </p:nvPr>
        </p:nvSpPr>
        <p:spPr/>
        <p:txBody>
          <a:bodyPr/>
          <a:lstStyle>
            <a:lvl1pPr>
              <a:defRPr/>
            </a:lvl1pPr>
          </a:lstStyle>
          <a:p>
            <a:fld id="{45F211BC-3032-3948-810E-36F5A3E4AF6D}" type="slidenum">
              <a:rPr lang="en-US" altLang="en-US"/>
              <a:pPr/>
              <a:t>‹#›</a:t>
            </a:fld>
            <a:endParaRPr lang="en-US" altLang="en-US" dirty="0"/>
          </a:p>
        </p:txBody>
      </p:sp>
    </p:spTree>
    <p:extLst>
      <p:ext uri="{BB962C8B-B14F-4D97-AF65-F5344CB8AC3E}">
        <p14:creationId xmlns:p14="http://schemas.microsoft.com/office/powerpoint/2010/main" val="2367633996"/>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9550312E-D702-34D4-22B3-5F18687917D0}"/>
              </a:ext>
            </a:extLst>
          </p:cNvPr>
          <p:cNvGrpSpPr>
            <a:grpSpLocks/>
          </p:cNvGrpSpPr>
          <p:nvPr/>
        </p:nvGrpSpPr>
        <p:grpSpPr bwMode="auto">
          <a:xfrm>
            <a:off x="0" y="0"/>
            <a:ext cx="7696200" cy="6858000"/>
            <a:chOff x="0" y="0"/>
            <a:chExt cx="7696200" cy="6858000"/>
          </a:xfrm>
        </p:grpSpPr>
        <p:pic>
          <p:nvPicPr>
            <p:cNvPr id="5" name="Picture 7" descr="Overlay-Blank.jpg">
              <a:extLst>
                <a:ext uri="{FF2B5EF4-FFF2-40B4-BE49-F238E27FC236}">
                  <a16:creationId xmlns:a16="http://schemas.microsoft.com/office/drawing/2014/main" id="{21490DE5-F2F9-A621-2A77-3724BAD2C142}"/>
                </a:ext>
              </a:extLst>
            </p:cNvPr>
            <p:cNvPicPr>
              <a:picLocks noChangeAspect="1"/>
            </p:cNvPicPr>
            <p:nvPr userDrawn="1"/>
          </p:nvPicPr>
          <p:blipFill>
            <a:blip r:embed="rId2">
              <a:extLst>
                <a:ext uri="{28A0092B-C50C-407E-A947-70E740481C1C}">
                  <a14:useLocalDpi xmlns:a14="http://schemas.microsoft.com/office/drawing/2010/main" val="0"/>
                </a:ext>
              </a:extLst>
            </a:blip>
            <a:srcRect l="1471" r="16862"/>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084AA242-ECC4-1014-8865-5AADBDD1CA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A4D5B769-6203-7906-5E31-1AB34AF35340}"/>
              </a:ext>
            </a:extLst>
          </p:cNvPr>
          <p:cNvSpPr>
            <a:spLocks noGrp="1"/>
          </p:cNvSpPr>
          <p:nvPr>
            <p:ph type="dt" sz="half" idx="10"/>
          </p:nvPr>
        </p:nvSpPr>
        <p:spPr/>
        <p:txBody>
          <a:bodyPr/>
          <a:lstStyle>
            <a:lvl1pPr>
              <a:defRPr/>
            </a:lvl1pPr>
          </a:lstStyle>
          <a:p>
            <a:fld id="{225F273C-1124-4241-979E-2545E313B62C}" type="datetime1">
              <a:rPr lang="en-US" altLang="en-US"/>
              <a:pPr/>
              <a:t>9/29/22</a:t>
            </a:fld>
            <a:endParaRPr lang="en-US" altLang="en-US" dirty="0"/>
          </a:p>
        </p:txBody>
      </p:sp>
      <p:sp>
        <p:nvSpPr>
          <p:cNvPr id="8" name="Footer Placeholder 4">
            <a:extLst>
              <a:ext uri="{FF2B5EF4-FFF2-40B4-BE49-F238E27FC236}">
                <a16:creationId xmlns:a16="http://schemas.microsoft.com/office/drawing/2014/main" id="{AC610165-23AD-39C7-9688-1AE86B4FCA2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D734091-DEBC-094A-6E74-1E54D361A8FE}"/>
              </a:ext>
            </a:extLst>
          </p:cNvPr>
          <p:cNvSpPr>
            <a:spLocks noGrp="1"/>
          </p:cNvSpPr>
          <p:nvPr>
            <p:ph type="sldNum" sz="quarter" idx="12"/>
          </p:nvPr>
        </p:nvSpPr>
        <p:spPr/>
        <p:txBody>
          <a:bodyPr/>
          <a:lstStyle>
            <a:lvl1pPr>
              <a:defRPr/>
            </a:lvl1pPr>
          </a:lstStyle>
          <a:p>
            <a:fld id="{B2D88D26-3B5D-1442-A814-8A8272A2BD3E}" type="slidenum">
              <a:rPr lang="en-US" altLang="en-US"/>
              <a:pPr/>
              <a:t>‹#›</a:t>
            </a:fld>
            <a:endParaRPr lang="en-US" altLang="en-US" dirty="0"/>
          </a:p>
        </p:txBody>
      </p:sp>
    </p:spTree>
    <p:extLst>
      <p:ext uri="{BB962C8B-B14F-4D97-AF65-F5344CB8AC3E}">
        <p14:creationId xmlns:p14="http://schemas.microsoft.com/office/powerpoint/2010/main" val="1829388269"/>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821D9D6-EEA2-4423-EC55-30479C27E180}"/>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A41CF62E-7038-0B1D-5DC2-AAA519235F16}"/>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4171BCD6-8DAC-B87C-B76C-1C61D3FF5D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25C42865-F979-D449-A4AA-4848515130DD}"/>
              </a:ext>
            </a:extLst>
          </p:cNvPr>
          <p:cNvSpPr>
            <a:spLocks noGrp="1"/>
          </p:cNvSpPr>
          <p:nvPr>
            <p:ph type="dt" sz="half" idx="10"/>
          </p:nvPr>
        </p:nvSpPr>
        <p:spPr/>
        <p:txBody>
          <a:bodyPr/>
          <a:lstStyle>
            <a:lvl1pPr>
              <a:defRPr/>
            </a:lvl1pPr>
          </a:lstStyle>
          <a:p>
            <a:fld id="{40A9B66F-EC54-374D-BFE2-A3C0086F2522}" type="datetime1">
              <a:rPr lang="en-US" altLang="en-US"/>
              <a:pPr/>
              <a:t>9/29/22</a:t>
            </a:fld>
            <a:endParaRPr lang="en-US" altLang="en-US" dirty="0"/>
          </a:p>
        </p:txBody>
      </p:sp>
      <p:sp>
        <p:nvSpPr>
          <p:cNvPr id="8" name="Footer Placeholder 4">
            <a:extLst>
              <a:ext uri="{FF2B5EF4-FFF2-40B4-BE49-F238E27FC236}">
                <a16:creationId xmlns:a16="http://schemas.microsoft.com/office/drawing/2014/main" id="{495A92F8-C10F-CE22-104C-ABDB7E9739B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40E9AAB-FC68-8C73-7FB0-FFBA1057F99C}"/>
              </a:ext>
            </a:extLst>
          </p:cNvPr>
          <p:cNvSpPr>
            <a:spLocks noGrp="1"/>
          </p:cNvSpPr>
          <p:nvPr>
            <p:ph type="sldNum" sz="quarter" idx="12"/>
          </p:nvPr>
        </p:nvSpPr>
        <p:spPr/>
        <p:txBody>
          <a:bodyPr/>
          <a:lstStyle>
            <a:lvl1pPr>
              <a:defRPr/>
            </a:lvl1pPr>
          </a:lstStyle>
          <a:p>
            <a:fld id="{BB088CB8-F2F6-054E-9F81-659088C37DDA}" type="slidenum">
              <a:rPr lang="en-US" altLang="en-US"/>
              <a:pPr/>
              <a:t>‹#›</a:t>
            </a:fld>
            <a:endParaRPr lang="en-US" altLang="en-US" dirty="0"/>
          </a:p>
        </p:txBody>
      </p:sp>
    </p:spTree>
    <p:extLst>
      <p:ext uri="{BB962C8B-B14F-4D97-AF65-F5344CB8AC3E}">
        <p14:creationId xmlns:p14="http://schemas.microsoft.com/office/powerpoint/2010/main" val="860824101"/>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66926B9-C870-5177-8065-1E9FDAFB0D17}"/>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FF98BEB4-CDC7-9ED8-B1E5-0FF475FBB493}"/>
                </a:ext>
              </a:extLst>
            </p:cNvPr>
            <p:cNvPicPr>
              <a:picLocks noChangeAspect="1"/>
            </p:cNvPicPr>
            <p:nvPr userDrawn="1"/>
          </p:nvPicPr>
          <p:blipFill>
            <a:blip r:embed="rId2">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44863872-81CB-F35F-41A4-D3E086CA4A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CAF16E0B-0460-1FA5-FE48-58751FBC51BD}"/>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53F30E51-F4DE-2F1A-9FD7-E458216B9C51}"/>
                </a:ext>
              </a:extLst>
            </p:cNvPr>
            <p:cNvPicPr>
              <a:picLocks noChangeAspect="1"/>
            </p:cNvPicPr>
            <p:nvPr userDrawn="1"/>
          </p:nvPicPr>
          <p:blipFill>
            <a:blip r:embed="rId2">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BCE8C01D-76C7-8FD3-3640-3B6A831AD5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D1151EA6-A946-50FB-04B9-8608113D5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1" name="Date Placeholder 3">
            <a:extLst>
              <a:ext uri="{FF2B5EF4-FFF2-40B4-BE49-F238E27FC236}">
                <a16:creationId xmlns:a16="http://schemas.microsoft.com/office/drawing/2014/main" id="{A81C309C-6762-24A9-4CFF-973DC59B6875}"/>
              </a:ext>
            </a:extLst>
          </p:cNvPr>
          <p:cNvSpPr>
            <a:spLocks noGrp="1"/>
          </p:cNvSpPr>
          <p:nvPr>
            <p:ph type="dt" sz="half" idx="13"/>
          </p:nvPr>
        </p:nvSpPr>
        <p:spPr>
          <a:xfrm>
            <a:off x="5257800" y="6356350"/>
            <a:ext cx="2133600" cy="365125"/>
          </a:xfrm>
        </p:spPr>
        <p:txBody>
          <a:bodyPr/>
          <a:lstStyle>
            <a:lvl1pPr>
              <a:defRPr>
                <a:solidFill>
                  <a:schemeClr val="tx2"/>
                </a:solidFill>
              </a:defRPr>
            </a:lvl1pPr>
          </a:lstStyle>
          <a:p>
            <a:fld id="{1FA61116-953F-4742-9D9D-3C7D633B705C}" type="datetime1">
              <a:rPr lang="en-US" altLang="en-US"/>
              <a:pPr/>
              <a:t>9/29/22</a:t>
            </a:fld>
            <a:endParaRPr lang="en-US" altLang="en-US" dirty="0"/>
          </a:p>
        </p:txBody>
      </p:sp>
      <p:sp>
        <p:nvSpPr>
          <p:cNvPr id="12" name="Footer Placeholder 4">
            <a:extLst>
              <a:ext uri="{FF2B5EF4-FFF2-40B4-BE49-F238E27FC236}">
                <a16:creationId xmlns:a16="http://schemas.microsoft.com/office/drawing/2014/main" id="{DB25996E-4601-C437-5DDB-83E6DAF7048D}"/>
              </a:ext>
            </a:extLst>
          </p:cNvPr>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en-US" dirty="0"/>
          </a:p>
        </p:txBody>
      </p:sp>
    </p:spTree>
    <p:extLst>
      <p:ext uri="{BB962C8B-B14F-4D97-AF65-F5344CB8AC3E}">
        <p14:creationId xmlns:p14="http://schemas.microsoft.com/office/powerpoint/2010/main" val="4011670403"/>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D529FF99-9B13-0407-01C3-2113511C2D3B}"/>
              </a:ext>
            </a:extLst>
          </p:cNvPr>
          <p:cNvGrpSpPr>
            <a:grpSpLocks/>
          </p:cNvGrpSpPr>
          <p:nvPr/>
        </p:nvGrpSpPr>
        <p:grpSpPr bwMode="auto">
          <a:xfrm>
            <a:off x="0" y="0"/>
            <a:ext cx="9144000" cy="1190625"/>
            <a:chOff x="0" y="0"/>
            <a:chExt cx="9144000" cy="1191256"/>
          </a:xfrm>
        </p:grpSpPr>
        <p:pic>
          <p:nvPicPr>
            <p:cNvPr id="5" name="Picture 7" descr="Overlay-Blank.jpg">
              <a:extLst>
                <a:ext uri="{FF2B5EF4-FFF2-40B4-BE49-F238E27FC236}">
                  <a16:creationId xmlns:a16="http://schemas.microsoft.com/office/drawing/2014/main" id="{2F78864E-A361-34B7-AD47-F37135CB5686}"/>
                </a:ext>
              </a:extLst>
            </p:cNvPr>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DB8BDFAF-AA6F-76EB-4A62-CBA4D44B76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
            <a:extLst>
              <a:ext uri="{FF2B5EF4-FFF2-40B4-BE49-F238E27FC236}">
                <a16:creationId xmlns:a16="http://schemas.microsoft.com/office/drawing/2014/main" id="{6312F30F-2AB5-240D-6C84-D89E20E7BA2C}"/>
              </a:ext>
            </a:extLst>
          </p:cNvPr>
          <p:cNvGrpSpPr>
            <a:grpSpLocks/>
          </p:cNvGrpSpPr>
          <p:nvPr/>
        </p:nvGrpSpPr>
        <p:grpSpPr bwMode="auto">
          <a:xfrm flipV="1">
            <a:off x="0" y="5667375"/>
            <a:ext cx="9144000" cy="1190625"/>
            <a:chOff x="0" y="0"/>
            <a:chExt cx="9144000" cy="1191256"/>
          </a:xfrm>
        </p:grpSpPr>
        <p:pic>
          <p:nvPicPr>
            <p:cNvPr id="8" name="Picture 10" descr="Overlay-Blank.jpg">
              <a:extLst>
                <a:ext uri="{FF2B5EF4-FFF2-40B4-BE49-F238E27FC236}">
                  <a16:creationId xmlns:a16="http://schemas.microsoft.com/office/drawing/2014/main" id="{8C2B55A7-338B-F16F-963D-F7B9334D03F0}"/>
                </a:ext>
              </a:extLst>
            </p:cNvPr>
            <p:cNvPicPr>
              <a:picLocks noChangeAspect="1"/>
            </p:cNvPicPr>
            <p:nvPr userDrawn="1"/>
          </p:nvPicPr>
          <p:blipFill>
            <a:blip r:embed="rId2">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HorizontalBridge.jpg">
              <a:extLst>
                <a:ext uri="{FF2B5EF4-FFF2-40B4-BE49-F238E27FC236}">
                  <a16:creationId xmlns:a16="http://schemas.microsoft.com/office/drawing/2014/main" id="{BE0C6B94-3434-9338-77B4-64204867F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55677EAC-7B75-1BFE-71A5-A306F41C43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2B4CBC41-C8BF-F34C-C134-CFA6EB488772}"/>
              </a:ext>
            </a:extLst>
          </p:cNvPr>
          <p:cNvSpPr>
            <a:spLocks noGrp="1"/>
          </p:cNvSpPr>
          <p:nvPr>
            <p:ph type="dt" sz="half" idx="10"/>
          </p:nvPr>
        </p:nvSpPr>
        <p:spPr/>
        <p:txBody>
          <a:bodyPr/>
          <a:lstStyle>
            <a:lvl1pPr>
              <a:defRPr/>
            </a:lvl1pPr>
          </a:lstStyle>
          <a:p>
            <a:fld id="{324200C4-5520-5240-977A-DFCE0B9713D7}" type="datetime1">
              <a:rPr lang="en-US" altLang="en-US"/>
              <a:pPr/>
              <a:t>9/29/22</a:t>
            </a:fld>
            <a:endParaRPr lang="en-US" altLang="en-US" dirty="0"/>
          </a:p>
        </p:txBody>
      </p:sp>
      <p:sp>
        <p:nvSpPr>
          <p:cNvPr id="12" name="Footer Placeholder 4">
            <a:extLst>
              <a:ext uri="{FF2B5EF4-FFF2-40B4-BE49-F238E27FC236}">
                <a16:creationId xmlns:a16="http://schemas.microsoft.com/office/drawing/2014/main" id="{9719AE56-C36F-BE00-BD03-496A262769EA}"/>
              </a:ext>
            </a:extLst>
          </p:cNvPr>
          <p:cNvSpPr>
            <a:spLocks noGrp="1"/>
          </p:cNvSpPr>
          <p:nvPr>
            <p:ph type="ftr" sz="quarter" idx="11"/>
          </p:nvPr>
        </p:nvSpPr>
        <p:spPr/>
        <p:txBody>
          <a:bodyPr/>
          <a:lstStyle>
            <a:lvl1pPr>
              <a:defRPr/>
            </a:lvl1pPr>
          </a:lstStyle>
          <a:p>
            <a:pPr>
              <a:defRPr/>
            </a:pPr>
            <a:endParaRPr lang="en-US" dirty="0"/>
          </a:p>
        </p:txBody>
      </p:sp>
      <p:sp>
        <p:nvSpPr>
          <p:cNvPr id="13" name="Slide Number Placeholder 5">
            <a:extLst>
              <a:ext uri="{FF2B5EF4-FFF2-40B4-BE49-F238E27FC236}">
                <a16:creationId xmlns:a16="http://schemas.microsoft.com/office/drawing/2014/main" id="{3542B906-31D1-54C4-2D2D-DAD4F6E37433}"/>
              </a:ext>
            </a:extLst>
          </p:cNvPr>
          <p:cNvSpPr>
            <a:spLocks noGrp="1"/>
          </p:cNvSpPr>
          <p:nvPr>
            <p:ph type="sldNum" sz="quarter" idx="12"/>
          </p:nvPr>
        </p:nvSpPr>
        <p:spPr/>
        <p:txBody>
          <a:bodyPr/>
          <a:lstStyle>
            <a:lvl1pPr>
              <a:defRPr/>
            </a:lvl1pPr>
          </a:lstStyle>
          <a:p>
            <a:fld id="{BB5C2148-B4E7-D04E-B6CF-AA5A112AE4E7}" type="slidenum">
              <a:rPr lang="en-US" altLang="en-US"/>
              <a:pPr/>
              <a:t>‹#›</a:t>
            </a:fld>
            <a:endParaRPr lang="en-US" altLang="en-US" dirty="0"/>
          </a:p>
        </p:txBody>
      </p:sp>
    </p:spTree>
    <p:extLst>
      <p:ext uri="{BB962C8B-B14F-4D97-AF65-F5344CB8AC3E}">
        <p14:creationId xmlns:p14="http://schemas.microsoft.com/office/powerpoint/2010/main" val="2996091533"/>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83CD0AD-8F7C-2458-CF6B-3662E298F2DC}"/>
              </a:ext>
            </a:extLst>
          </p:cNvPr>
          <p:cNvGrpSpPr>
            <a:grpSpLocks/>
          </p:cNvGrpSpPr>
          <p:nvPr/>
        </p:nvGrpSpPr>
        <p:grpSpPr bwMode="auto">
          <a:xfrm>
            <a:off x="0" y="1373188"/>
            <a:ext cx="9144000" cy="5484812"/>
            <a:chOff x="0" y="1372650"/>
            <a:chExt cx="9144000" cy="5485350"/>
          </a:xfrm>
        </p:grpSpPr>
        <p:pic>
          <p:nvPicPr>
            <p:cNvPr id="6" name="Picture 7" descr="Overlay-Blank.jpg">
              <a:extLst>
                <a:ext uri="{FF2B5EF4-FFF2-40B4-BE49-F238E27FC236}">
                  <a16:creationId xmlns:a16="http://schemas.microsoft.com/office/drawing/2014/main" id="{F3051BE3-949F-B4C5-6F06-99E17EFE1658}"/>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HorizontalBridge.jpg">
              <a:extLst>
                <a:ext uri="{FF2B5EF4-FFF2-40B4-BE49-F238E27FC236}">
                  <a16:creationId xmlns:a16="http://schemas.microsoft.com/office/drawing/2014/main" id="{72614BD8-92F5-D8E3-BC7C-C62664966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a:extLst>
              <a:ext uri="{FF2B5EF4-FFF2-40B4-BE49-F238E27FC236}">
                <a16:creationId xmlns:a16="http://schemas.microsoft.com/office/drawing/2014/main" id="{1D2C7ECB-E076-AC1B-3101-27AAE364AFA3}"/>
              </a:ext>
            </a:extLst>
          </p:cNvPr>
          <p:cNvSpPr>
            <a:spLocks noGrp="1"/>
          </p:cNvSpPr>
          <p:nvPr>
            <p:ph type="dt" sz="half" idx="10"/>
          </p:nvPr>
        </p:nvSpPr>
        <p:spPr/>
        <p:txBody>
          <a:bodyPr/>
          <a:lstStyle>
            <a:lvl1pPr>
              <a:defRPr/>
            </a:lvl1pPr>
          </a:lstStyle>
          <a:p>
            <a:fld id="{E5D9A136-011F-9A41-A60C-171856CBC9BB}" type="datetime1">
              <a:rPr lang="en-US" altLang="en-US"/>
              <a:pPr/>
              <a:t>9/29/22</a:t>
            </a:fld>
            <a:endParaRPr lang="en-US" altLang="en-US" dirty="0"/>
          </a:p>
        </p:txBody>
      </p:sp>
      <p:sp>
        <p:nvSpPr>
          <p:cNvPr id="9" name="Footer Placeholder 5">
            <a:extLst>
              <a:ext uri="{FF2B5EF4-FFF2-40B4-BE49-F238E27FC236}">
                <a16:creationId xmlns:a16="http://schemas.microsoft.com/office/drawing/2014/main" id="{410C7714-5415-DFA0-A073-B053716DE604}"/>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2A4BF1C0-5D38-A55C-6A32-087DFD717E9A}"/>
              </a:ext>
            </a:extLst>
          </p:cNvPr>
          <p:cNvSpPr>
            <a:spLocks noGrp="1"/>
          </p:cNvSpPr>
          <p:nvPr>
            <p:ph type="sldNum" sz="quarter" idx="12"/>
          </p:nvPr>
        </p:nvSpPr>
        <p:spPr/>
        <p:txBody>
          <a:bodyPr/>
          <a:lstStyle>
            <a:lvl1pPr>
              <a:defRPr/>
            </a:lvl1pPr>
          </a:lstStyle>
          <a:p>
            <a:fld id="{F5676A99-8EE5-D345-A8BB-F23DAE687F90}" type="slidenum">
              <a:rPr lang="en-US" altLang="en-US"/>
              <a:pPr/>
              <a:t>‹#›</a:t>
            </a:fld>
            <a:endParaRPr lang="en-US" altLang="en-US" dirty="0"/>
          </a:p>
        </p:txBody>
      </p:sp>
    </p:spTree>
    <p:extLst>
      <p:ext uri="{BB962C8B-B14F-4D97-AF65-F5344CB8AC3E}">
        <p14:creationId xmlns:p14="http://schemas.microsoft.com/office/powerpoint/2010/main" val="1713580295"/>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1F120D3-4D96-381B-D283-AE5D2A86182E}"/>
              </a:ext>
            </a:extLst>
          </p:cNvPr>
          <p:cNvGrpSpPr>
            <a:grpSpLocks/>
          </p:cNvGrpSpPr>
          <p:nvPr/>
        </p:nvGrpSpPr>
        <p:grpSpPr bwMode="auto">
          <a:xfrm>
            <a:off x="0" y="1373188"/>
            <a:ext cx="9144000" cy="5484812"/>
            <a:chOff x="0" y="1372650"/>
            <a:chExt cx="9144000" cy="5485350"/>
          </a:xfrm>
        </p:grpSpPr>
        <p:pic>
          <p:nvPicPr>
            <p:cNvPr id="8" name="Picture 7" descr="Overlay-Blank.jpg">
              <a:extLst>
                <a:ext uri="{FF2B5EF4-FFF2-40B4-BE49-F238E27FC236}">
                  <a16:creationId xmlns:a16="http://schemas.microsoft.com/office/drawing/2014/main" id="{869CF724-33AF-605E-873F-3739BBEF28BA}"/>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verlay-HorizontalBridge.jpg">
              <a:extLst>
                <a:ext uri="{FF2B5EF4-FFF2-40B4-BE49-F238E27FC236}">
                  <a16:creationId xmlns:a16="http://schemas.microsoft.com/office/drawing/2014/main" id="{E8FAF586-A1DC-24F7-E4E5-0A1A1B2447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Overlay-HorizontalBridge.jpg">
            <a:extLst>
              <a:ext uri="{FF2B5EF4-FFF2-40B4-BE49-F238E27FC236}">
                <a16:creationId xmlns:a16="http://schemas.microsoft.com/office/drawing/2014/main" id="{35CCB28D-8FE4-937A-82BC-E8982AFFF006}"/>
              </a:ext>
            </a:extLst>
          </p:cNvPr>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a:extLst>
              <a:ext uri="{FF2B5EF4-FFF2-40B4-BE49-F238E27FC236}">
                <a16:creationId xmlns:a16="http://schemas.microsoft.com/office/drawing/2014/main" id="{C7FBFBF2-BC9E-58EB-35E9-CC32AD2E9C7D}"/>
              </a:ext>
            </a:extLst>
          </p:cNvPr>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a:extLst>
              <a:ext uri="{FF2B5EF4-FFF2-40B4-BE49-F238E27FC236}">
                <a16:creationId xmlns:a16="http://schemas.microsoft.com/office/drawing/2014/main" id="{780A985E-C81B-6282-A5F4-2E530093D8B9}"/>
              </a:ext>
            </a:extLst>
          </p:cNvPr>
          <p:cNvSpPr>
            <a:spLocks noGrp="1"/>
          </p:cNvSpPr>
          <p:nvPr>
            <p:ph type="dt" sz="half" idx="10"/>
          </p:nvPr>
        </p:nvSpPr>
        <p:spPr/>
        <p:txBody>
          <a:bodyPr/>
          <a:lstStyle>
            <a:lvl1pPr>
              <a:defRPr/>
            </a:lvl1pPr>
          </a:lstStyle>
          <a:p>
            <a:fld id="{A1E6EAD0-BA6B-8E4C-B305-FF92ABE87D66}" type="datetime1">
              <a:rPr lang="en-US" altLang="en-US"/>
              <a:pPr/>
              <a:t>9/29/22</a:t>
            </a:fld>
            <a:endParaRPr lang="en-US" altLang="en-US" dirty="0"/>
          </a:p>
        </p:txBody>
      </p:sp>
      <p:sp>
        <p:nvSpPr>
          <p:cNvPr id="13" name="Footer Placeholder 7">
            <a:extLst>
              <a:ext uri="{FF2B5EF4-FFF2-40B4-BE49-F238E27FC236}">
                <a16:creationId xmlns:a16="http://schemas.microsoft.com/office/drawing/2014/main" id="{96E8813F-CDA2-D163-632D-D218AC03614B}"/>
              </a:ext>
            </a:extLst>
          </p:cNvPr>
          <p:cNvSpPr>
            <a:spLocks noGrp="1"/>
          </p:cNvSpPr>
          <p:nvPr>
            <p:ph type="ftr" sz="quarter" idx="11"/>
          </p:nvPr>
        </p:nvSpPr>
        <p:spPr/>
        <p:txBody>
          <a:bodyPr/>
          <a:lstStyle>
            <a:lvl1pPr>
              <a:defRPr/>
            </a:lvl1pPr>
          </a:lstStyle>
          <a:p>
            <a:pPr>
              <a:defRPr/>
            </a:pPr>
            <a:endParaRPr lang="en-US" dirty="0"/>
          </a:p>
        </p:txBody>
      </p:sp>
      <p:sp>
        <p:nvSpPr>
          <p:cNvPr id="14" name="Slide Number Placeholder 8">
            <a:extLst>
              <a:ext uri="{FF2B5EF4-FFF2-40B4-BE49-F238E27FC236}">
                <a16:creationId xmlns:a16="http://schemas.microsoft.com/office/drawing/2014/main" id="{461BE1FF-7DF5-60D5-2252-647EFD4C5E94}"/>
              </a:ext>
            </a:extLst>
          </p:cNvPr>
          <p:cNvSpPr>
            <a:spLocks noGrp="1"/>
          </p:cNvSpPr>
          <p:nvPr>
            <p:ph type="sldNum" sz="quarter" idx="12"/>
          </p:nvPr>
        </p:nvSpPr>
        <p:spPr/>
        <p:txBody>
          <a:bodyPr/>
          <a:lstStyle>
            <a:lvl1pPr>
              <a:defRPr/>
            </a:lvl1pPr>
          </a:lstStyle>
          <a:p>
            <a:fld id="{63F9B61D-D821-4649-8B75-2EAD3FAC3DF9}" type="slidenum">
              <a:rPr lang="en-US" altLang="en-US"/>
              <a:pPr/>
              <a:t>‹#›</a:t>
            </a:fld>
            <a:endParaRPr lang="en-US" altLang="en-US" dirty="0"/>
          </a:p>
        </p:txBody>
      </p:sp>
    </p:spTree>
    <p:extLst>
      <p:ext uri="{BB962C8B-B14F-4D97-AF65-F5344CB8AC3E}">
        <p14:creationId xmlns:p14="http://schemas.microsoft.com/office/powerpoint/2010/main" val="1871893592"/>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7FD1F100-7251-9192-7E27-D1461DBF73C5}"/>
              </a:ext>
            </a:extLst>
          </p:cNvPr>
          <p:cNvGrpSpPr>
            <a:grpSpLocks/>
          </p:cNvGrpSpPr>
          <p:nvPr/>
        </p:nvGrpSpPr>
        <p:grpSpPr bwMode="auto">
          <a:xfrm>
            <a:off x="0" y="1373188"/>
            <a:ext cx="9144000" cy="5484812"/>
            <a:chOff x="0" y="1372650"/>
            <a:chExt cx="9144000" cy="5485350"/>
          </a:xfrm>
        </p:grpSpPr>
        <p:pic>
          <p:nvPicPr>
            <p:cNvPr id="4" name="Picture 7" descr="Overlay-Blank.jpg">
              <a:extLst>
                <a:ext uri="{FF2B5EF4-FFF2-40B4-BE49-F238E27FC236}">
                  <a16:creationId xmlns:a16="http://schemas.microsoft.com/office/drawing/2014/main" id="{83744886-3C25-EAD7-EA18-B1CC9632E487}"/>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verlay-HorizontalBridge.jpg">
              <a:extLst>
                <a:ext uri="{FF2B5EF4-FFF2-40B4-BE49-F238E27FC236}">
                  <a16:creationId xmlns:a16="http://schemas.microsoft.com/office/drawing/2014/main" id="{5B2CC8C3-89A1-597C-CC87-3FB23424404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a:extLst>
              <a:ext uri="{FF2B5EF4-FFF2-40B4-BE49-F238E27FC236}">
                <a16:creationId xmlns:a16="http://schemas.microsoft.com/office/drawing/2014/main" id="{D97454F1-E650-C1CE-44FF-37350FC18B3C}"/>
              </a:ext>
            </a:extLst>
          </p:cNvPr>
          <p:cNvSpPr>
            <a:spLocks noGrp="1"/>
          </p:cNvSpPr>
          <p:nvPr>
            <p:ph type="dt" sz="half" idx="10"/>
          </p:nvPr>
        </p:nvSpPr>
        <p:spPr/>
        <p:txBody>
          <a:bodyPr/>
          <a:lstStyle>
            <a:lvl1pPr>
              <a:defRPr/>
            </a:lvl1pPr>
          </a:lstStyle>
          <a:p>
            <a:fld id="{A25AD430-9309-214D-B81F-4D3BF101FFF5}" type="datetime1">
              <a:rPr lang="en-US" altLang="en-US"/>
              <a:pPr/>
              <a:t>9/29/22</a:t>
            </a:fld>
            <a:endParaRPr lang="en-US" altLang="en-US" dirty="0"/>
          </a:p>
        </p:txBody>
      </p:sp>
      <p:sp>
        <p:nvSpPr>
          <p:cNvPr id="7" name="Footer Placeholder 3">
            <a:extLst>
              <a:ext uri="{FF2B5EF4-FFF2-40B4-BE49-F238E27FC236}">
                <a16:creationId xmlns:a16="http://schemas.microsoft.com/office/drawing/2014/main" id="{DEF742BF-4CF3-1244-4F1A-D1AAA62B4B28}"/>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4">
            <a:extLst>
              <a:ext uri="{FF2B5EF4-FFF2-40B4-BE49-F238E27FC236}">
                <a16:creationId xmlns:a16="http://schemas.microsoft.com/office/drawing/2014/main" id="{7303383F-B547-141A-8031-8B828154AE92}"/>
              </a:ext>
            </a:extLst>
          </p:cNvPr>
          <p:cNvSpPr>
            <a:spLocks noGrp="1"/>
          </p:cNvSpPr>
          <p:nvPr>
            <p:ph type="sldNum" sz="quarter" idx="12"/>
          </p:nvPr>
        </p:nvSpPr>
        <p:spPr/>
        <p:txBody>
          <a:bodyPr/>
          <a:lstStyle>
            <a:lvl1pPr>
              <a:defRPr/>
            </a:lvl1pPr>
          </a:lstStyle>
          <a:p>
            <a:fld id="{CACA9F91-BABA-794E-846B-0F93DF46D187}" type="slidenum">
              <a:rPr lang="en-US" altLang="en-US"/>
              <a:pPr/>
              <a:t>‹#›</a:t>
            </a:fld>
            <a:endParaRPr lang="en-US" altLang="en-US" dirty="0"/>
          </a:p>
        </p:txBody>
      </p:sp>
    </p:spTree>
    <p:extLst>
      <p:ext uri="{BB962C8B-B14F-4D97-AF65-F5344CB8AC3E}">
        <p14:creationId xmlns:p14="http://schemas.microsoft.com/office/powerpoint/2010/main" val="951279260"/>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a:extLst>
              <a:ext uri="{FF2B5EF4-FFF2-40B4-BE49-F238E27FC236}">
                <a16:creationId xmlns:a16="http://schemas.microsoft.com/office/drawing/2014/main" id="{F60C5089-A051-D562-81CE-CE80D72311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D9AC0D13-6BDB-ED99-7A95-78794FFCC33E}"/>
              </a:ext>
            </a:extLst>
          </p:cNvPr>
          <p:cNvSpPr>
            <a:spLocks noGrp="1"/>
          </p:cNvSpPr>
          <p:nvPr>
            <p:ph type="dt" sz="half" idx="10"/>
          </p:nvPr>
        </p:nvSpPr>
        <p:spPr/>
        <p:txBody>
          <a:bodyPr/>
          <a:lstStyle>
            <a:lvl1pPr>
              <a:defRPr/>
            </a:lvl1pPr>
          </a:lstStyle>
          <a:p>
            <a:fld id="{C44D06DC-94F7-E94D-89C7-398416794A78}" type="datetime1">
              <a:rPr lang="en-US" altLang="en-US"/>
              <a:pPr/>
              <a:t>9/29/22</a:t>
            </a:fld>
            <a:endParaRPr lang="en-US" altLang="en-US" dirty="0"/>
          </a:p>
        </p:txBody>
      </p:sp>
      <p:sp>
        <p:nvSpPr>
          <p:cNvPr id="4" name="Footer Placeholder 2">
            <a:extLst>
              <a:ext uri="{FF2B5EF4-FFF2-40B4-BE49-F238E27FC236}">
                <a16:creationId xmlns:a16="http://schemas.microsoft.com/office/drawing/2014/main" id="{B963A75F-463F-6F3D-B1CB-9CD3FF4BF09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3">
            <a:extLst>
              <a:ext uri="{FF2B5EF4-FFF2-40B4-BE49-F238E27FC236}">
                <a16:creationId xmlns:a16="http://schemas.microsoft.com/office/drawing/2014/main" id="{F89C2F2A-CA41-3C95-03D5-EDE135C64B37}"/>
              </a:ext>
            </a:extLst>
          </p:cNvPr>
          <p:cNvSpPr>
            <a:spLocks noGrp="1"/>
          </p:cNvSpPr>
          <p:nvPr>
            <p:ph type="sldNum" sz="quarter" idx="12"/>
          </p:nvPr>
        </p:nvSpPr>
        <p:spPr/>
        <p:txBody>
          <a:bodyPr/>
          <a:lstStyle>
            <a:lvl1pPr>
              <a:defRPr/>
            </a:lvl1pPr>
          </a:lstStyle>
          <a:p>
            <a:fld id="{36213894-A588-4247-B6BD-F64CD89A9FB2}" type="slidenum">
              <a:rPr lang="en-US" altLang="en-US"/>
              <a:pPr/>
              <a:t>‹#›</a:t>
            </a:fld>
            <a:endParaRPr lang="en-US" altLang="en-US" dirty="0"/>
          </a:p>
        </p:txBody>
      </p:sp>
    </p:spTree>
    <p:extLst>
      <p:ext uri="{BB962C8B-B14F-4D97-AF65-F5344CB8AC3E}">
        <p14:creationId xmlns:p14="http://schemas.microsoft.com/office/powerpoint/2010/main" val="1954400350"/>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EBF391B8-BCBB-6B0D-14A6-3912DA0D23A4}"/>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4B39898D-A969-AF95-6093-59C626122CB6}"/>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C556CC15-A9E1-0CF1-C59E-869F2A3753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1B642048-EE5A-9A51-357E-B2651FE77238}"/>
              </a:ext>
            </a:extLst>
          </p:cNvPr>
          <p:cNvSpPr>
            <a:spLocks noGrp="1"/>
          </p:cNvSpPr>
          <p:nvPr>
            <p:ph type="dt" sz="half" idx="10"/>
          </p:nvPr>
        </p:nvSpPr>
        <p:spPr/>
        <p:txBody>
          <a:bodyPr/>
          <a:lstStyle>
            <a:lvl1pPr>
              <a:defRPr/>
            </a:lvl1pPr>
          </a:lstStyle>
          <a:p>
            <a:fld id="{61EA7D05-188C-954A-8331-48509D5AB3CF}" type="datetime1">
              <a:rPr lang="en-US" altLang="en-US"/>
              <a:pPr/>
              <a:t>9/29/22</a:t>
            </a:fld>
            <a:endParaRPr lang="en-US" altLang="en-US" dirty="0"/>
          </a:p>
        </p:txBody>
      </p:sp>
      <p:sp>
        <p:nvSpPr>
          <p:cNvPr id="9" name="Footer Placeholder 5">
            <a:extLst>
              <a:ext uri="{FF2B5EF4-FFF2-40B4-BE49-F238E27FC236}">
                <a16:creationId xmlns:a16="http://schemas.microsoft.com/office/drawing/2014/main" id="{05387F11-1618-07F8-E8DD-BFB337CDD7D0}"/>
              </a:ext>
            </a:extLst>
          </p:cNvPr>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10" name="Slide Number Placeholder 6">
            <a:extLst>
              <a:ext uri="{FF2B5EF4-FFF2-40B4-BE49-F238E27FC236}">
                <a16:creationId xmlns:a16="http://schemas.microsoft.com/office/drawing/2014/main" id="{0E30C554-90E9-997C-B6A2-7DC7115ACA47}"/>
              </a:ext>
            </a:extLst>
          </p:cNvPr>
          <p:cNvSpPr>
            <a:spLocks noGrp="1"/>
          </p:cNvSpPr>
          <p:nvPr>
            <p:ph type="sldNum" sz="quarter" idx="12"/>
          </p:nvPr>
        </p:nvSpPr>
        <p:spPr/>
        <p:txBody>
          <a:bodyPr/>
          <a:lstStyle>
            <a:lvl1pPr>
              <a:defRPr/>
            </a:lvl1pPr>
          </a:lstStyle>
          <a:p>
            <a:fld id="{0E81F63D-5D71-CA46-A5E1-038E93366E31}" type="slidenum">
              <a:rPr lang="en-US" altLang="en-US"/>
              <a:pPr/>
              <a:t>‹#›</a:t>
            </a:fld>
            <a:endParaRPr lang="en-US" altLang="en-US" dirty="0"/>
          </a:p>
        </p:txBody>
      </p:sp>
    </p:spTree>
    <p:extLst>
      <p:ext uri="{BB962C8B-B14F-4D97-AF65-F5344CB8AC3E}">
        <p14:creationId xmlns:p14="http://schemas.microsoft.com/office/powerpoint/2010/main" val="3696995268"/>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33DFFE-7ACD-3B15-DDE6-0CF79B756EDA}"/>
              </a:ext>
            </a:extLst>
          </p:cNvPr>
          <p:cNvSpPr>
            <a:spLocks noGrp="1"/>
          </p:cNvSpPr>
          <p:nvPr>
            <p:ph type="title"/>
          </p:nvPr>
        </p:nvSpPr>
        <p:spPr bwMode="auto">
          <a:xfrm>
            <a:off x="792163" y="39688"/>
            <a:ext cx="7570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DDD1CFE-78BD-70EC-CC8D-76AA8BAC7EB8}"/>
              </a:ext>
            </a:extLst>
          </p:cNvPr>
          <p:cNvSpPr>
            <a:spLocks noGrp="1"/>
          </p:cNvSpPr>
          <p:nvPr>
            <p:ph type="body" idx="1"/>
          </p:nvPr>
        </p:nvSpPr>
        <p:spPr bwMode="auto">
          <a:xfrm>
            <a:off x="792163" y="1762125"/>
            <a:ext cx="7570787"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87B43A-52C2-5381-3BE7-BF6F1BA8F5ED}"/>
              </a:ext>
            </a:extLst>
          </p:cNvPr>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anose="020E0502030303020204" pitchFamily="34" charset="0"/>
              </a:defRPr>
            </a:lvl1pPr>
          </a:lstStyle>
          <a:p>
            <a:fld id="{200F08D9-A3D4-E540-9F09-226C8DE97D32}" type="datetime1">
              <a:rPr lang="en-US" altLang="en-US"/>
              <a:pPr/>
              <a:t>9/29/22</a:t>
            </a:fld>
            <a:endParaRPr lang="en-US" altLang="en-US" dirty="0"/>
          </a:p>
        </p:txBody>
      </p:sp>
      <p:sp>
        <p:nvSpPr>
          <p:cNvPr id="6" name="Slide Number Placeholder 5">
            <a:extLst>
              <a:ext uri="{FF2B5EF4-FFF2-40B4-BE49-F238E27FC236}">
                <a16:creationId xmlns:a16="http://schemas.microsoft.com/office/drawing/2014/main" id="{C1303512-474C-2AEC-5F62-E244AD162045}"/>
              </a:ext>
            </a:extLst>
          </p:cNvPr>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A08BD6"/>
                </a:solidFill>
                <a:latin typeface="Candara" panose="020E0502030303020204" pitchFamily="34" charset="0"/>
              </a:defRPr>
            </a:lvl1pPr>
          </a:lstStyle>
          <a:p>
            <a:fld id="{3C0C9FB5-F47C-6D43-9751-28D68FF71DDD}" type="slidenum">
              <a:rPr lang="en-US" altLang="en-US"/>
              <a:pPr/>
              <a:t>‹#›</a:t>
            </a:fld>
            <a:endParaRPr lang="en-US" altLang="en-US" dirty="0"/>
          </a:p>
        </p:txBody>
      </p:sp>
      <p:sp>
        <p:nvSpPr>
          <p:cNvPr id="5" name="Footer Placeholder 4">
            <a:extLst>
              <a:ext uri="{FF2B5EF4-FFF2-40B4-BE49-F238E27FC236}">
                <a16:creationId xmlns:a16="http://schemas.microsoft.com/office/drawing/2014/main" id="{34B6208C-765D-5ADD-9809-62B33D1468AF}"/>
              </a:ext>
            </a:extLst>
          </p:cNvPr>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40000"/>
                    <a:lumOff val="60000"/>
                  </a:schemeClr>
                </a:solidFill>
                <a:latin typeface="+mn-lt"/>
                <a:ea typeface="+mn-ea"/>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spd="slow">
    <p:dissolve/>
  </p:transition>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charset="0"/>
          <a:cs typeface="ＭＳ Ｐゴシック" charset="0"/>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9pPr>
    </p:titleStyle>
    <p:bodyStyle>
      <a:lvl1pPr marL="342900" indent="-342900" algn="l" rtl="0" eaLnBrk="0" fontAlgn="base" hangingPunct="0">
        <a:spcBef>
          <a:spcPts val="2400"/>
        </a:spcBef>
        <a:spcAft>
          <a:spcPct val="0"/>
        </a:spcAft>
        <a:buClr>
          <a:srgbClr val="BAABE3"/>
        </a:buClr>
        <a:buFont typeface="Candara" panose="020E0502030303020204" pitchFamily="34" charset="0"/>
        <a:buChar char="•"/>
        <a:defRPr sz="2800" kern="1200">
          <a:solidFill>
            <a:schemeClr val="tx2"/>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chemeClr val="tx2"/>
        </a:buClr>
        <a:buFont typeface="Candara" panose="020E0502030303020204" pitchFamily="34" charset="0"/>
        <a:buChar char="•"/>
        <a:defRPr sz="2600" kern="1200">
          <a:solidFill>
            <a:schemeClr val="tx2"/>
          </a:solidFill>
          <a:latin typeface="+mn-lt"/>
          <a:ea typeface="ＭＳ Ｐゴシック" charset="0"/>
          <a:cs typeface="+mn-cs"/>
        </a:defRPr>
      </a:lvl2pPr>
      <a:lvl3pPr marL="1035050" indent="-349250" algn="l" rtl="0" eaLnBrk="0" fontAlgn="base" hangingPunct="0">
        <a:spcBef>
          <a:spcPts val="600"/>
        </a:spcBef>
        <a:spcAft>
          <a:spcPct val="0"/>
        </a:spcAft>
        <a:buClr>
          <a:srgbClr val="BAABE3"/>
        </a:buClr>
        <a:buFont typeface="Candara" panose="020E0502030303020204" pitchFamily="34" charset="0"/>
        <a:buChar char="•"/>
        <a:defRPr sz="2400" kern="1200">
          <a:solidFill>
            <a:schemeClr val="tx2"/>
          </a:solidFill>
          <a:latin typeface="+mn-lt"/>
          <a:ea typeface="ＭＳ Ｐゴシック" charset="0"/>
          <a:cs typeface="+mn-cs"/>
        </a:defRPr>
      </a:lvl3pPr>
      <a:lvl4pPr marL="1371600" indent="-336550" algn="l" rtl="0" eaLnBrk="0" fontAlgn="base" hangingPunct="0">
        <a:spcBef>
          <a:spcPts val="600"/>
        </a:spcBef>
        <a:spcAft>
          <a:spcPct val="0"/>
        </a:spcAft>
        <a:buClr>
          <a:schemeClr val="tx2"/>
        </a:buClr>
        <a:buFont typeface="Candara" panose="020E0502030303020204" pitchFamily="34" charset="0"/>
        <a:buChar char="•"/>
        <a:defRPr sz="2200" kern="1200">
          <a:solidFill>
            <a:schemeClr val="tx2"/>
          </a:solidFill>
          <a:latin typeface="+mn-lt"/>
          <a:ea typeface="ＭＳ Ｐゴシック" charset="0"/>
          <a:cs typeface="+mn-cs"/>
        </a:defRPr>
      </a:lvl4pPr>
      <a:lvl5pPr marL="1720850" indent="-349250" algn="l" rtl="0" eaLnBrk="0" fontAlgn="base" hangingPunct="0">
        <a:spcBef>
          <a:spcPts val="600"/>
        </a:spcBef>
        <a:spcAft>
          <a:spcPct val="0"/>
        </a:spcAft>
        <a:buClr>
          <a:srgbClr val="BAABE3"/>
        </a:buClr>
        <a:buFont typeface="Candara" panose="020E0502030303020204" pitchFamily="34" charset="0"/>
        <a:buChar char="•"/>
        <a:defRPr sz="2000" kern="120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wl.excelsior.edu/plagiarism/plagiarism-additional-resources/" TargetMode="External"/><Relationship Id="rId2" Type="http://schemas.openxmlformats.org/officeDocument/2006/relationships/hyperlink" Target="https://owl.purdue.edu/owl/avoiding_plagiarism/best_practice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inot.mywconlin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inotstateu.edu/handbook/code-of-conduct/academic-policies.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34C43560-087C-5349-D101-0C8EB68E9654}"/>
              </a:ext>
            </a:extLst>
          </p:cNvPr>
          <p:cNvSpPr>
            <a:spLocks noGrp="1"/>
          </p:cNvSpPr>
          <p:nvPr>
            <p:ph type="title"/>
          </p:nvPr>
        </p:nvSpPr>
        <p:spPr/>
        <p:txBody>
          <a:bodyPr/>
          <a:lstStyle/>
          <a:p>
            <a:r>
              <a:rPr lang="en-US" altLang="en-US" dirty="0">
                <a:ea typeface="ＭＳ Ｐゴシック" panose="020B0600070205080204" pitchFamily="34" charset="-128"/>
              </a:rPr>
              <a:t>Writing with Sources</a:t>
            </a:r>
          </a:p>
        </p:txBody>
      </p:sp>
      <p:pic>
        <p:nvPicPr>
          <p:cNvPr id="15362" name="Content Placeholder 3" descr="OMG dog.jpg">
            <a:extLst>
              <a:ext uri="{FF2B5EF4-FFF2-40B4-BE49-F238E27FC236}">
                <a16:creationId xmlns:a16="http://schemas.microsoft.com/office/drawing/2014/main" id="{9ADD8B22-9FE8-D095-AD44-47DBB1B513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7062" t="10291" r="2721" b="12946"/>
          <a:stretch>
            <a:fillRect/>
          </a:stretch>
        </p:blipFill>
        <p:spPr>
          <a:xfrm>
            <a:off x="1481138" y="1452563"/>
            <a:ext cx="6073775" cy="5160962"/>
          </a:xfrm>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2E252DE-21EC-BB07-4144-580122FAB306}"/>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17410" name="Content Placeholder 2">
            <a:extLst>
              <a:ext uri="{FF2B5EF4-FFF2-40B4-BE49-F238E27FC236}">
                <a16:creationId xmlns:a16="http://schemas.microsoft.com/office/drawing/2014/main" id="{CCE99F25-978B-0FD2-85BE-ED5B566DAFDC}"/>
              </a:ext>
            </a:extLst>
          </p:cNvPr>
          <p:cNvSpPr>
            <a:spLocks noGrp="1"/>
          </p:cNvSpPr>
          <p:nvPr>
            <p:ph idx="1"/>
          </p:nvPr>
        </p:nvSpPr>
        <p:spPr/>
        <p:txBody>
          <a:bodyPr/>
          <a:lstStyle/>
          <a:p>
            <a:r>
              <a:rPr lang="en-US" altLang="en-US" dirty="0">
                <a:ea typeface="ＭＳ Ｐゴシック" panose="020B0600070205080204" pitchFamily="34" charset="-128"/>
              </a:rPr>
              <a:t>“Plagiarism…comes from a Latin verb that means, “to kidnap.” If you plagiarize, you’re kidnapping and stealing others’ hard work and intellectual property.” (Wadsworth.com)</a:t>
            </a:r>
          </a:p>
          <a:p>
            <a:r>
              <a:rPr lang="en-US" altLang="en-US" dirty="0">
                <a:ea typeface="ＭＳ Ｐゴシック" panose="020B0600070205080204" pitchFamily="34" charset="-128"/>
              </a:rPr>
              <a:t>Usually means taking credit or not giving credit to others for their ideas which you use in your paper. (but can be unintentional)</a:t>
            </a:r>
          </a:p>
          <a:p>
            <a:r>
              <a:rPr lang="en-US" altLang="en-US" dirty="0">
                <a:ea typeface="ＭＳ Ｐゴシック" panose="020B0600070205080204" pitchFamily="34" charset="-128"/>
              </a:rPr>
              <a:t>(and yes, internet sources need to be cited)</a:t>
            </a: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195359A-1EEC-7294-BD72-9E011FFC908D}"/>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19458" name="Content Placeholder 2">
            <a:extLst>
              <a:ext uri="{FF2B5EF4-FFF2-40B4-BE49-F238E27FC236}">
                <a16:creationId xmlns:a16="http://schemas.microsoft.com/office/drawing/2014/main" id="{27CB1438-53D3-0596-00AE-924B1CCF3C8C}"/>
              </a:ext>
            </a:extLst>
          </p:cNvPr>
          <p:cNvSpPr>
            <a:spLocks noGrp="1"/>
          </p:cNvSpPr>
          <p:nvPr>
            <p:ph idx="1"/>
          </p:nvPr>
        </p:nvSpPr>
        <p:spPr/>
        <p:txBody>
          <a:bodyPr/>
          <a:lstStyle/>
          <a:p>
            <a:r>
              <a:rPr lang="en-US" altLang="en-US" dirty="0">
                <a:ea typeface="ＭＳ Ｐゴシック" panose="020B0600070205080204" pitchFamily="34" charset="-128"/>
              </a:rPr>
              <a:t>Why is this important?</a:t>
            </a:r>
          </a:p>
          <a:p>
            <a:r>
              <a:rPr lang="en-US" altLang="en-US" dirty="0">
                <a:ea typeface="ＭＳ Ｐゴシック" panose="020B0600070205080204" pitchFamily="34" charset="-128"/>
              </a:rPr>
              <a:t>In the US, we value ideas as much as we do possessions</a:t>
            </a:r>
          </a:p>
          <a:p>
            <a:r>
              <a:rPr lang="en-US" altLang="en-US" dirty="0">
                <a:ea typeface="ＭＳ Ｐゴシック" panose="020B0600070205080204" pitchFamily="34" charset="-128"/>
              </a:rPr>
              <a:t>Someone worked hard to write those words and create those ideas</a:t>
            </a:r>
          </a:p>
          <a:p>
            <a:r>
              <a:rPr lang="en-US" altLang="en-US" dirty="0">
                <a:ea typeface="ＭＳ Ｐゴシック" panose="020B0600070205080204" pitchFamily="34" charset="-128"/>
              </a:rPr>
              <a:t>Professors usually want to hear your own ideas/thoughts</a:t>
            </a:r>
          </a:p>
          <a:p>
            <a:pPr marL="0" indent="0">
              <a:buNone/>
            </a:pPr>
            <a:endParaRPr lang="en-US" altLang="en-US" dirty="0">
              <a:ea typeface="ＭＳ Ｐゴシック" panose="020B0600070205080204" pitchFamily="34" charset="-128"/>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Start early. </a:t>
            </a:r>
          </a:p>
          <a:p>
            <a:pPr lvl="2"/>
            <a:r>
              <a:rPr lang="en-US" altLang="en-US" dirty="0">
                <a:ea typeface="ＭＳ Ｐゴシック" panose="020B0600070205080204" pitchFamily="34" charset="-128"/>
              </a:rPr>
              <a:t>If you are rushed, you’re more likely to miss places where you need to credit a source when drafting. </a:t>
            </a:r>
          </a:p>
          <a:p>
            <a:pPr lvl="2"/>
            <a:r>
              <a:rPr lang="en-US" altLang="en-US" dirty="0">
                <a:ea typeface="ＭＳ Ｐゴシック" panose="020B0600070205080204" pitchFamily="34" charset="-128"/>
              </a:rPr>
              <a:t>You’re also more likely to be careless in your note taking and paraphrasing.</a:t>
            </a:r>
          </a:p>
          <a:p>
            <a:pPr lvl="2"/>
            <a:r>
              <a:rPr lang="en-US" altLang="en-US" dirty="0">
                <a:ea typeface="ＭＳ Ｐゴシック" panose="020B0600070205080204" pitchFamily="34" charset="-128"/>
              </a:rPr>
              <a:t>If you rush the process, you don’t allow yourself time to thoroughly check your paper for proper citations.</a:t>
            </a:r>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note taking:</a:t>
            </a:r>
          </a:p>
          <a:p>
            <a:pPr lvl="1"/>
            <a:r>
              <a:rPr lang="en-US" altLang="en-US" dirty="0">
                <a:ea typeface="ＭＳ Ｐゴシック" panose="020B0600070205080204" pitchFamily="34" charset="-128"/>
              </a:rPr>
              <a:t>Resist the urge to copy and paste from online sources.</a:t>
            </a:r>
          </a:p>
          <a:p>
            <a:pPr lvl="2"/>
            <a:r>
              <a:rPr lang="en-US" altLang="en-US" dirty="0">
                <a:ea typeface="ＭＳ Ｐゴシック" panose="020B0600070205080204" pitchFamily="34" charset="-128"/>
              </a:rPr>
              <a:t>Copy/paste often leads to plagiarism because we forget to credit that source</a:t>
            </a:r>
          </a:p>
          <a:p>
            <a:pPr lvl="2"/>
            <a:r>
              <a:rPr lang="en-US" altLang="en-US" dirty="0">
                <a:ea typeface="ＭＳ Ｐゴシック" panose="020B0600070205080204" pitchFamily="34" charset="-128"/>
              </a:rPr>
              <a:t>Take the time to put the source’s ideas into your words.</a:t>
            </a:r>
          </a:p>
          <a:p>
            <a:pPr lvl="2"/>
            <a:r>
              <a:rPr lang="en-US" altLang="en-US" dirty="0">
                <a:ea typeface="ＭＳ Ｐゴシック" panose="020B0600070205080204" pitchFamily="34" charset="-128"/>
              </a:rPr>
              <a:t>If you must copy/paste, include the source and page numbers in your notes next to the quote and the fact that it’s a direct quote.</a:t>
            </a:r>
          </a:p>
        </p:txBody>
      </p:sp>
    </p:spTree>
    <p:extLst>
      <p:ext uri="{BB962C8B-B14F-4D97-AF65-F5344CB8AC3E}">
        <p14:creationId xmlns:p14="http://schemas.microsoft.com/office/powerpoint/2010/main" val="3532863291"/>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note taking:</a:t>
            </a:r>
          </a:p>
          <a:p>
            <a:pPr lvl="1"/>
            <a:r>
              <a:rPr lang="en-US" altLang="en-US" dirty="0">
                <a:ea typeface="ＭＳ Ｐゴシック" panose="020B0600070205080204" pitchFamily="34" charset="-128"/>
              </a:rPr>
              <a:t>As you take notes from sources:</a:t>
            </a:r>
          </a:p>
          <a:p>
            <a:pPr lvl="2"/>
            <a:r>
              <a:rPr lang="en-US" altLang="en-US" dirty="0">
                <a:ea typeface="ＭＳ Ｐゴシック" panose="020B0600070205080204" pitchFamily="34" charset="-128"/>
              </a:rPr>
              <a:t>Write the name of the author/source in parentheses next to information that will need to be cited</a:t>
            </a:r>
          </a:p>
          <a:p>
            <a:pPr lvl="2"/>
            <a:r>
              <a:rPr lang="en-US" altLang="en-US" dirty="0">
                <a:ea typeface="ＭＳ Ｐゴシック" panose="020B0600070205080204" pitchFamily="34" charset="-128"/>
              </a:rPr>
              <a:t>If you outline, write “mine” next to information that’s your own ideas</a:t>
            </a:r>
          </a:p>
          <a:p>
            <a:pPr lvl="2"/>
            <a:r>
              <a:rPr lang="en-US" altLang="en-US" dirty="0">
                <a:ea typeface="ＭＳ Ｐゴシック" panose="020B0600070205080204" pitchFamily="34" charset="-128"/>
              </a:rPr>
              <a:t>Or you could use different colored highlighters for your own ideas and for ideas from a source—but still write down the name of the source</a:t>
            </a:r>
          </a:p>
        </p:txBody>
      </p:sp>
    </p:spTree>
    <p:extLst>
      <p:ext uri="{BB962C8B-B14F-4D97-AF65-F5344CB8AC3E}">
        <p14:creationId xmlns:p14="http://schemas.microsoft.com/office/powerpoint/2010/main" val="848216292"/>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note taking:</a:t>
            </a:r>
          </a:p>
          <a:p>
            <a:endParaRPr lang="en-US" altLang="en-US" dirty="0">
              <a:ea typeface="ＭＳ Ｐゴシック" panose="020B0600070205080204" pitchFamily="34" charset="-128"/>
            </a:endParaRPr>
          </a:p>
        </p:txBody>
      </p:sp>
      <p:pic>
        <p:nvPicPr>
          <p:cNvPr id="3" name="Picture 2">
            <a:extLst>
              <a:ext uri="{FF2B5EF4-FFF2-40B4-BE49-F238E27FC236}">
                <a16:creationId xmlns:a16="http://schemas.microsoft.com/office/drawing/2014/main" id="{107D4ABF-855C-5996-2C4B-B570ABBA27A5}"/>
              </a:ext>
            </a:extLst>
          </p:cNvPr>
          <p:cNvPicPr>
            <a:picLocks noChangeAspect="1"/>
          </p:cNvPicPr>
          <p:nvPr/>
        </p:nvPicPr>
        <p:blipFill>
          <a:blip r:embed="rId2"/>
          <a:stretch>
            <a:fillRect/>
          </a:stretch>
        </p:blipFill>
        <p:spPr>
          <a:xfrm>
            <a:off x="1058409" y="2639108"/>
            <a:ext cx="5934574" cy="4088262"/>
          </a:xfrm>
          <a:prstGeom prst="rect">
            <a:avLst/>
          </a:prstGeom>
        </p:spPr>
      </p:pic>
    </p:spTree>
    <p:extLst>
      <p:ext uri="{BB962C8B-B14F-4D97-AF65-F5344CB8AC3E}">
        <p14:creationId xmlns:p14="http://schemas.microsoft.com/office/powerpoint/2010/main" val="2233196532"/>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 when drafting:</a:t>
            </a:r>
          </a:p>
          <a:p>
            <a:pPr lvl="1"/>
            <a:r>
              <a:rPr lang="en-US" altLang="en-US" dirty="0">
                <a:ea typeface="ＭＳ Ｐゴシック" panose="020B0600070205080204" pitchFamily="34" charset="-128"/>
              </a:rPr>
              <a:t>Use quotations sparingly. You should only use a direct quote when the original author has said it much better than you can.</a:t>
            </a:r>
          </a:p>
          <a:p>
            <a:pPr lvl="1"/>
            <a:r>
              <a:rPr lang="en-US" altLang="en-US" dirty="0">
                <a:ea typeface="ＭＳ Ｐゴシック" panose="020B0600070205080204" pitchFamily="34" charset="-128"/>
              </a:rPr>
              <a:t>Avoid long block quotes if possible. Paraphrase instead (more on that to come).</a:t>
            </a:r>
          </a:p>
          <a:p>
            <a:pPr lvl="1"/>
            <a:r>
              <a:rPr lang="en-US" altLang="en-US" dirty="0">
                <a:ea typeface="ＭＳ Ｐゴシック" panose="020B0600070205080204" pitchFamily="34" charset="-128"/>
              </a:rPr>
              <a:t>Use quotation marks around all of the exact words you take from another source.</a:t>
            </a:r>
          </a:p>
          <a:p>
            <a:pPr lvl="1"/>
            <a:r>
              <a:rPr lang="en-US" altLang="en-US" dirty="0">
                <a:ea typeface="ＭＳ Ｐゴシック" panose="020B0600070205080204" pitchFamily="34" charset="-128"/>
              </a:rPr>
              <a:t>All direct quotes must be cited.</a:t>
            </a:r>
          </a:p>
        </p:txBody>
      </p:sp>
    </p:spTree>
    <p:extLst>
      <p:ext uri="{BB962C8B-B14F-4D97-AF65-F5344CB8AC3E}">
        <p14:creationId xmlns:p14="http://schemas.microsoft.com/office/powerpoint/2010/main" val="2388896880"/>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Paraphrase properly.</a:t>
            </a:r>
          </a:p>
          <a:p>
            <a:pPr lvl="2"/>
            <a:r>
              <a:rPr lang="en-US" altLang="en-US" dirty="0">
                <a:ea typeface="ＭＳ Ｐゴシック" panose="020B0600070205080204" pitchFamily="34" charset="-128"/>
              </a:rPr>
              <a:t>To paraphrase means to put another writer’s ideas into your own words.  </a:t>
            </a:r>
          </a:p>
          <a:p>
            <a:pPr lvl="2"/>
            <a:r>
              <a:rPr lang="en-US" altLang="en-US" dirty="0">
                <a:ea typeface="ＭＳ Ｐゴシック" panose="020B0600070205080204" pitchFamily="34" charset="-128"/>
              </a:rPr>
              <a:t>Avoid just changing a few words in the original</a:t>
            </a:r>
          </a:p>
          <a:p>
            <a:pPr lvl="2"/>
            <a:r>
              <a:rPr lang="en-US" altLang="en-US" dirty="0">
                <a:ea typeface="ＭＳ Ｐゴシック" panose="020B0600070205080204" pitchFamily="34" charset="-128"/>
              </a:rPr>
              <a:t>If you struggle with this, read the passage, then set the source aside and try to rewrite it in your own words without looking at the original.</a:t>
            </a:r>
          </a:p>
        </p:txBody>
      </p:sp>
    </p:spTree>
    <p:extLst>
      <p:ext uri="{BB962C8B-B14F-4D97-AF65-F5344CB8AC3E}">
        <p14:creationId xmlns:p14="http://schemas.microsoft.com/office/powerpoint/2010/main" val="2872483672"/>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Paraphrasing</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92500" lnSpcReduction="20000"/>
          </a:bodyPr>
          <a:lstStyle/>
          <a:p>
            <a:r>
              <a:rPr lang="en-US" dirty="0"/>
              <a:t>Original: “Plastics harm wildlife in myriad ways, many of which scientists are just beginning to grasp. When birds, fish and other larger animals eat plastics, the material can get tangled up inside their bodies and cause damage; plastics can also make animals feel falsely full, so they stop eating” (Dzombak, 2021).</a:t>
            </a:r>
          </a:p>
          <a:p>
            <a:endParaRPr lang="en-US" dirty="0"/>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92500" lnSpcReduction="20000"/>
          </a:bodyPr>
          <a:lstStyle/>
          <a:p>
            <a:r>
              <a:rPr lang="en-US" dirty="0"/>
              <a:t>Incorrect:  Plastics </a:t>
            </a:r>
            <a:r>
              <a:rPr lang="en-US" b="1" dirty="0"/>
              <a:t>hurt</a:t>
            </a:r>
            <a:r>
              <a:rPr lang="en-US" dirty="0"/>
              <a:t> </a:t>
            </a:r>
            <a:r>
              <a:rPr lang="en-US" b="1" dirty="0"/>
              <a:t>animals</a:t>
            </a:r>
            <a:r>
              <a:rPr lang="en-US" dirty="0"/>
              <a:t> in </a:t>
            </a:r>
            <a:r>
              <a:rPr lang="en-US" b="1" dirty="0"/>
              <a:t>a lot of</a:t>
            </a:r>
            <a:r>
              <a:rPr lang="en-US" dirty="0"/>
              <a:t> ways, many of which scientists are just </a:t>
            </a:r>
            <a:r>
              <a:rPr lang="en-US" b="1" dirty="0"/>
              <a:t>starting</a:t>
            </a:r>
            <a:r>
              <a:rPr lang="en-US" dirty="0"/>
              <a:t> to </a:t>
            </a:r>
            <a:r>
              <a:rPr lang="en-US" b="1" dirty="0"/>
              <a:t>understand</a:t>
            </a:r>
            <a:r>
              <a:rPr lang="en-US" dirty="0"/>
              <a:t>. When birds, fish and other </a:t>
            </a:r>
            <a:r>
              <a:rPr lang="en-US" b="1" dirty="0"/>
              <a:t>bigger</a:t>
            </a:r>
            <a:r>
              <a:rPr lang="en-US" dirty="0"/>
              <a:t> animals </a:t>
            </a:r>
            <a:r>
              <a:rPr lang="en-US" b="1" dirty="0"/>
              <a:t>swallow</a:t>
            </a:r>
            <a:r>
              <a:rPr lang="en-US" dirty="0"/>
              <a:t> plastics, the </a:t>
            </a:r>
            <a:r>
              <a:rPr lang="en-US" b="1" dirty="0"/>
              <a:t>substance</a:t>
            </a:r>
            <a:r>
              <a:rPr lang="en-US" dirty="0"/>
              <a:t> can get tangled up inside their </a:t>
            </a:r>
            <a:r>
              <a:rPr lang="en-US" b="1" dirty="0"/>
              <a:t>stomachs</a:t>
            </a:r>
            <a:r>
              <a:rPr lang="en-US" dirty="0"/>
              <a:t> and cause </a:t>
            </a:r>
            <a:r>
              <a:rPr lang="en-US" b="1" dirty="0"/>
              <a:t>harm</a:t>
            </a:r>
            <a:r>
              <a:rPr lang="en-US" dirty="0"/>
              <a:t>; plastics can also make animals feel </a:t>
            </a:r>
            <a:r>
              <a:rPr lang="en-US" b="1" dirty="0"/>
              <a:t>artificially</a:t>
            </a:r>
            <a:r>
              <a:rPr lang="en-US" dirty="0"/>
              <a:t> full, so they </a:t>
            </a:r>
            <a:r>
              <a:rPr lang="en-US" b="1" dirty="0"/>
              <a:t>cease</a:t>
            </a:r>
            <a:r>
              <a:rPr lang="en-US" dirty="0"/>
              <a:t> eating.</a:t>
            </a:r>
          </a:p>
        </p:txBody>
      </p:sp>
    </p:spTree>
    <p:extLst>
      <p:ext uri="{BB962C8B-B14F-4D97-AF65-F5344CB8AC3E}">
        <p14:creationId xmlns:p14="http://schemas.microsoft.com/office/powerpoint/2010/main" val="1542287676"/>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Paraphrasing</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85000" lnSpcReduction="20000"/>
          </a:bodyPr>
          <a:lstStyle/>
          <a:p>
            <a:r>
              <a:rPr lang="en-US" dirty="0"/>
              <a:t>Original: “Plastics harm wildlife in myriad ways, many of which scientists are just beginning to grasp. When birds, fish and other larger animals eat plastics, the material can get tangled up inside their bodies and cause damage; plastics can also make animals feel falsely full, so they stop eating” (Dzombak, 2021).</a:t>
            </a:r>
          </a:p>
          <a:p>
            <a:endParaRPr lang="en-US" dirty="0"/>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85000" lnSpcReduction="20000"/>
          </a:bodyPr>
          <a:lstStyle/>
          <a:p>
            <a:r>
              <a:rPr lang="en-US" dirty="0"/>
              <a:t>Much better:  Scientists are still learning the extent to which plastics harm animals. According to Dzombak (2021), ingesting plastic can lead to internal damage if it gets tangled when swallowed, and can also lead animals to feel falsely full. Both prevent them from getting the nutrients they need.</a:t>
            </a:r>
          </a:p>
          <a:p>
            <a:r>
              <a:rPr lang="en-US" dirty="0"/>
              <a:t>(example taken from Scribbr’s “How to Avoid Plagiarism.”</a:t>
            </a:r>
          </a:p>
        </p:txBody>
      </p:sp>
    </p:spTree>
    <p:extLst>
      <p:ext uri="{BB962C8B-B14F-4D97-AF65-F5344CB8AC3E}">
        <p14:creationId xmlns:p14="http://schemas.microsoft.com/office/powerpoint/2010/main" val="165845976"/>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Use Sources?</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professors want you to use sources in your writing?</a:t>
            </a:r>
          </a:p>
        </p:txBody>
      </p:sp>
    </p:spTree>
    <p:extLst>
      <p:ext uri="{BB962C8B-B14F-4D97-AF65-F5344CB8AC3E}">
        <p14:creationId xmlns:p14="http://schemas.microsoft.com/office/powerpoint/2010/main" val="1642226812"/>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Summarizing</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pPr lvl="1"/>
            <a:r>
              <a:rPr lang="en-US" altLang="en-US" dirty="0">
                <a:ea typeface="ＭＳ Ｐゴシック" panose="020B0600070205080204" pitchFamily="34" charset="-128"/>
              </a:rPr>
              <a:t>Summarizing is when you create a concise statement of the original author’s ideas in your own words. </a:t>
            </a:r>
          </a:p>
          <a:p>
            <a:pPr lvl="1"/>
            <a:r>
              <a:rPr lang="en-US" altLang="en-US" dirty="0">
                <a:ea typeface="ＭＳ Ｐゴシック" panose="020B0600070205080204" pitchFamily="34" charset="-128"/>
              </a:rPr>
              <a:t>Summaries are much shorter than the original</a:t>
            </a:r>
          </a:p>
          <a:p>
            <a:pPr lvl="1"/>
            <a:r>
              <a:rPr lang="en-US" altLang="en-US" dirty="0">
                <a:ea typeface="ＭＳ Ｐゴシック" panose="020B0600070205080204" pitchFamily="34" charset="-128"/>
              </a:rPr>
              <a:t>Summaries still need to be cited</a:t>
            </a:r>
          </a:p>
        </p:txBody>
      </p:sp>
    </p:spTree>
    <p:extLst>
      <p:ext uri="{BB962C8B-B14F-4D97-AF65-F5344CB8AC3E}">
        <p14:creationId xmlns:p14="http://schemas.microsoft.com/office/powerpoint/2010/main" val="370156241"/>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Summarizing</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pPr lvl="1"/>
            <a:r>
              <a:rPr lang="en-US" altLang="en-US" dirty="0">
                <a:ea typeface="ＭＳ Ｐゴシック" panose="020B0600070205080204" pitchFamily="34" charset="-128"/>
              </a:rPr>
              <a:t>Tips for effective summarizing:</a:t>
            </a:r>
          </a:p>
          <a:p>
            <a:pPr lvl="2"/>
            <a:r>
              <a:rPr lang="en-US" altLang="en-US" dirty="0">
                <a:ea typeface="ＭＳ Ｐゴシック" panose="020B0600070205080204" pitchFamily="34" charset="-128"/>
              </a:rPr>
              <a:t>Read the original a few times</a:t>
            </a:r>
          </a:p>
          <a:p>
            <a:pPr lvl="2"/>
            <a:r>
              <a:rPr lang="en-US" altLang="en-US" dirty="0">
                <a:ea typeface="ＭＳ Ｐゴシック" panose="020B0600070205080204" pitchFamily="34" charset="-128"/>
              </a:rPr>
              <a:t>Ask yourself what the author’s main idea is</a:t>
            </a:r>
          </a:p>
          <a:p>
            <a:pPr lvl="2"/>
            <a:r>
              <a:rPr lang="en-US" altLang="en-US" dirty="0">
                <a:ea typeface="ＭＳ Ｐゴシック" panose="020B0600070205080204" pitchFamily="34" charset="-128"/>
              </a:rPr>
              <a:t>Set the original aside</a:t>
            </a:r>
          </a:p>
          <a:p>
            <a:pPr lvl="2"/>
            <a:r>
              <a:rPr lang="en-US" altLang="en-US" dirty="0">
                <a:ea typeface="ＭＳ Ｐゴシック" panose="020B0600070205080204" pitchFamily="34" charset="-128"/>
              </a:rPr>
              <a:t>Write down several sentences that capture that idea</a:t>
            </a:r>
          </a:p>
          <a:p>
            <a:pPr lvl="2"/>
            <a:r>
              <a:rPr lang="en-US" altLang="en-US" dirty="0">
                <a:ea typeface="ＭＳ Ｐゴシック" panose="020B0600070205080204" pitchFamily="34" charset="-128"/>
              </a:rPr>
              <a:t>Avoid using the author’s exact words (if you do, you need quotation marks around them)</a:t>
            </a:r>
          </a:p>
          <a:p>
            <a:pPr lvl="2"/>
            <a:r>
              <a:rPr lang="en-US" altLang="en-US" dirty="0">
                <a:ea typeface="ＭＳ Ｐゴシック" panose="020B0600070205080204" pitchFamily="34" charset="-128"/>
              </a:rPr>
              <a:t>Double check summary with the original</a:t>
            </a:r>
          </a:p>
          <a:p>
            <a:pPr lvl="2"/>
            <a:r>
              <a:rPr lang="en-US" altLang="en-US" dirty="0">
                <a:ea typeface="ＭＳ Ｐゴシック" panose="020B0600070205080204" pitchFamily="34" charset="-128"/>
              </a:rPr>
              <a:t>Write down the source</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31984842"/>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Summarizing</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77500" lnSpcReduction="20000"/>
          </a:bodyPr>
          <a:lstStyle/>
          <a:p>
            <a:r>
              <a:rPr lang="en-US" dirty="0"/>
              <a:t>Original: “Business communication is increasingly taking place internationally – in all countries, among all peoples, and across all cultures. An awareness of other cultures – of their languages, customs, experiences and perceptions – as well as an awareness of the way in which other people conduct their business, are now essential ingredients of business communication” (Chase, O’Rourke &amp; Wallace, 2003, p.59). </a:t>
            </a:r>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77500" lnSpcReduction="20000"/>
          </a:bodyPr>
          <a:lstStyle/>
          <a:p>
            <a:r>
              <a:rPr lang="en-US" dirty="0"/>
              <a:t>Bad Summary: Business communication is worldwide, and it is essential to build awareness of other cultures and the way in which other people conduct their business. (Chase, O’Rourke &amp; Wallace, 2003, p.59). </a:t>
            </a:r>
          </a:p>
          <a:p>
            <a:r>
              <a:rPr lang="en-US" dirty="0"/>
              <a:t>(summary uses too many of the same words as the original)</a:t>
            </a:r>
          </a:p>
        </p:txBody>
      </p:sp>
    </p:spTree>
    <p:extLst>
      <p:ext uri="{BB962C8B-B14F-4D97-AF65-F5344CB8AC3E}">
        <p14:creationId xmlns:p14="http://schemas.microsoft.com/office/powerpoint/2010/main" val="982447383"/>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764-06FE-7306-3524-946B04043CA9}"/>
              </a:ext>
            </a:extLst>
          </p:cNvPr>
          <p:cNvSpPr>
            <a:spLocks noGrp="1"/>
          </p:cNvSpPr>
          <p:nvPr>
            <p:ph type="title"/>
          </p:nvPr>
        </p:nvSpPr>
        <p:spPr/>
        <p:txBody>
          <a:bodyPr/>
          <a:lstStyle/>
          <a:p>
            <a:r>
              <a:rPr lang="en-US" dirty="0"/>
              <a:t>Summarizing</a:t>
            </a:r>
          </a:p>
        </p:txBody>
      </p:sp>
      <p:sp>
        <p:nvSpPr>
          <p:cNvPr id="3" name="Content Placeholder 2">
            <a:extLst>
              <a:ext uri="{FF2B5EF4-FFF2-40B4-BE49-F238E27FC236}">
                <a16:creationId xmlns:a16="http://schemas.microsoft.com/office/drawing/2014/main" id="{F95C2879-8B0D-AD1D-6587-48B95D8CF676}"/>
              </a:ext>
            </a:extLst>
          </p:cNvPr>
          <p:cNvSpPr>
            <a:spLocks noGrp="1"/>
          </p:cNvSpPr>
          <p:nvPr>
            <p:ph sz="half" idx="1"/>
          </p:nvPr>
        </p:nvSpPr>
        <p:spPr/>
        <p:txBody>
          <a:bodyPr>
            <a:normAutofit fontScale="77500" lnSpcReduction="20000"/>
          </a:bodyPr>
          <a:lstStyle/>
          <a:p>
            <a:r>
              <a:rPr lang="en-US" dirty="0"/>
              <a:t>Original: “Business communication is increasingly taking place internationally – in all countries, among all peoples, and across all cultures. An awareness of other cultures – of their languages, customs, experiences and perceptions – as well as an awareness of the way in which other people conduct their business, are now essential ingredients of business communication” (Chase, O’Rourke &amp; Wallace, 2003, p.59). </a:t>
            </a:r>
          </a:p>
        </p:txBody>
      </p:sp>
      <p:sp>
        <p:nvSpPr>
          <p:cNvPr id="4" name="Content Placeholder 3">
            <a:extLst>
              <a:ext uri="{FF2B5EF4-FFF2-40B4-BE49-F238E27FC236}">
                <a16:creationId xmlns:a16="http://schemas.microsoft.com/office/drawing/2014/main" id="{5A2F2615-1EC3-CBD0-8684-FC733C584D43}"/>
              </a:ext>
            </a:extLst>
          </p:cNvPr>
          <p:cNvSpPr>
            <a:spLocks noGrp="1"/>
          </p:cNvSpPr>
          <p:nvPr>
            <p:ph sz="half" idx="2"/>
          </p:nvPr>
        </p:nvSpPr>
        <p:spPr/>
        <p:txBody>
          <a:bodyPr>
            <a:normAutofit fontScale="77500" lnSpcReduction="20000"/>
          </a:bodyPr>
          <a:lstStyle/>
          <a:p>
            <a:r>
              <a:rPr lang="en-US" dirty="0"/>
              <a:t>Better: In a world that is increasingly connected, effective business communication requires us to learn about other cultures, languages, and business norms (Chase, O’Rourke &amp; Wallace, 2003, p.59). </a:t>
            </a:r>
          </a:p>
          <a:p>
            <a:r>
              <a:rPr lang="en-US" dirty="0"/>
              <a:t>(example taken from Johns Hopkins Guide to Avoiding Plagiarism)</a:t>
            </a:r>
          </a:p>
        </p:txBody>
      </p:sp>
    </p:spTree>
    <p:extLst>
      <p:ext uri="{BB962C8B-B14F-4D97-AF65-F5344CB8AC3E}">
        <p14:creationId xmlns:p14="http://schemas.microsoft.com/office/powerpoint/2010/main" val="3885353505"/>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Check your draft</a:t>
            </a:r>
          </a:p>
          <a:p>
            <a:pPr lvl="2"/>
            <a:r>
              <a:rPr lang="en-US" altLang="en-US" dirty="0">
                <a:ea typeface="ＭＳ Ｐゴシック" panose="020B0600070205080204" pitchFamily="34" charset="-128"/>
              </a:rPr>
              <a:t>Highlight your ideas in one color</a:t>
            </a:r>
          </a:p>
          <a:p>
            <a:pPr lvl="2"/>
            <a:r>
              <a:rPr lang="en-US" altLang="en-US" dirty="0">
                <a:ea typeface="ＭＳ Ｐゴシック" panose="020B0600070205080204" pitchFamily="34" charset="-128"/>
              </a:rPr>
              <a:t>Highlight sources’ ideas in a different color</a:t>
            </a:r>
          </a:p>
          <a:p>
            <a:pPr lvl="2"/>
            <a:r>
              <a:rPr lang="en-US" altLang="en-US" dirty="0">
                <a:ea typeface="ＭＳ Ｐゴシック" panose="020B0600070205080204" pitchFamily="34" charset="-128"/>
              </a:rPr>
              <a:t>Be sure you have cited the source of ideas that aren’t yours.</a:t>
            </a:r>
          </a:p>
          <a:p>
            <a:pPr lvl="2"/>
            <a:r>
              <a:rPr lang="en-US" altLang="en-US" dirty="0">
                <a:ea typeface="ＭＳ Ｐゴシック" panose="020B0600070205080204" pitchFamily="34" charset="-128"/>
              </a:rPr>
              <a:t>Be sure you’ve used quotation marks where needed</a:t>
            </a:r>
          </a:p>
          <a:p>
            <a:pPr lvl="2"/>
            <a:r>
              <a:rPr lang="en-US" altLang="en-US" dirty="0">
                <a:ea typeface="ＭＳ Ｐゴシック" panose="020B0600070205080204" pitchFamily="34" charset="-128"/>
              </a:rPr>
              <a:t>(If your paper is mostly the ideas of your sources, you might need to add more of your own ideas)</a:t>
            </a:r>
          </a:p>
          <a:p>
            <a:pPr marL="685800" lvl="2" indent="0">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15115524"/>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372B56E-089D-9C93-B6D5-0B43BEA140C8}"/>
              </a:ext>
            </a:extLst>
          </p:cNvPr>
          <p:cNvSpPr>
            <a:spLocks noGrp="1"/>
          </p:cNvSpPr>
          <p:nvPr>
            <p:ph type="title"/>
          </p:nvPr>
        </p:nvSpPr>
        <p:spPr/>
        <p:txBody>
          <a:bodyPr/>
          <a:lstStyle/>
          <a:p>
            <a:r>
              <a:rPr lang="en-US" altLang="en-US" dirty="0">
                <a:ea typeface="ＭＳ Ｐゴシック" panose="020B0600070205080204" pitchFamily="34" charset="-128"/>
              </a:rPr>
              <a:t>Avoiding Plagiarism</a:t>
            </a:r>
          </a:p>
        </p:txBody>
      </p:sp>
      <p:sp>
        <p:nvSpPr>
          <p:cNvPr id="20482" name="Content Placeholder 2">
            <a:extLst>
              <a:ext uri="{FF2B5EF4-FFF2-40B4-BE49-F238E27FC236}">
                <a16:creationId xmlns:a16="http://schemas.microsoft.com/office/drawing/2014/main" id="{6CA6DF6F-9280-880B-375E-932392BEE256}"/>
              </a:ext>
            </a:extLst>
          </p:cNvPr>
          <p:cNvSpPr>
            <a:spLocks noGrp="1"/>
          </p:cNvSpPr>
          <p:nvPr>
            <p:ph idx="1"/>
          </p:nvPr>
        </p:nvSpPr>
        <p:spPr/>
        <p:txBody>
          <a:bodyPr/>
          <a:lstStyle/>
          <a:p>
            <a:r>
              <a:rPr lang="en-US" altLang="en-US" dirty="0">
                <a:ea typeface="ＭＳ Ｐゴシック" panose="020B0600070205080204" pitchFamily="34" charset="-128"/>
              </a:rPr>
              <a:t>Tips for writers:</a:t>
            </a:r>
          </a:p>
          <a:p>
            <a:pPr lvl="1"/>
            <a:r>
              <a:rPr lang="en-US" altLang="en-US" dirty="0">
                <a:ea typeface="ＭＳ Ｐゴシック" panose="020B0600070205080204" pitchFamily="34" charset="-128"/>
              </a:rPr>
              <a:t>Always cite any outside information.</a:t>
            </a:r>
          </a:p>
          <a:p>
            <a:pPr lvl="1"/>
            <a:r>
              <a:rPr lang="en-US" altLang="en-US" dirty="0">
                <a:ea typeface="ＭＳ Ｐゴシック" panose="020B0600070205080204" pitchFamily="34" charset="-128"/>
              </a:rPr>
              <a:t>This includes quotes and paraphrases</a:t>
            </a:r>
          </a:p>
          <a:p>
            <a:pPr lvl="1"/>
            <a:r>
              <a:rPr lang="en-US" altLang="en-US" dirty="0">
                <a:ea typeface="ＭＳ Ｐゴシック" panose="020B0600070205080204" pitchFamily="34" charset="-128"/>
              </a:rPr>
              <a:t>It also includes information obtained via personal interview or email.</a:t>
            </a:r>
          </a:p>
          <a:p>
            <a:pPr lvl="1"/>
            <a:r>
              <a:rPr lang="en-US" altLang="en-US" dirty="0">
                <a:ea typeface="ＭＳ Ｐゴシック" panose="020B0600070205080204" pitchFamily="34" charset="-128"/>
              </a:rPr>
              <a:t>You should include an intext cite and an entry in your list of sources at the end of your paper.</a:t>
            </a:r>
          </a:p>
          <a:p>
            <a:pPr lvl="1"/>
            <a:r>
              <a:rPr lang="en-US" altLang="en-US" dirty="0">
                <a:ea typeface="ＭＳ Ｐゴシック" panose="020B0600070205080204" pitchFamily="34" charset="-128"/>
              </a:rPr>
              <a:t>Every source cited in the text should be listed in your list at the end of the paper.</a:t>
            </a:r>
          </a:p>
        </p:txBody>
      </p:sp>
    </p:spTree>
    <p:extLst>
      <p:ext uri="{BB962C8B-B14F-4D97-AF65-F5344CB8AC3E}">
        <p14:creationId xmlns:p14="http://schemas.microsoft.com/office/powerpoint/2010/main" val="678586282"/>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What to Cite</a:t>
            </a:r>
          </a:p>
        </p:txBody>
      </p:sp>
      <p:sp>
        <p:nvSpPr>
          <p:cNvPr id="21506" name="Content Placeholder 2">
            <a:extLst>
              <a:ext uri="{FF2B5EF4-FFF2-40B4-BE49-F238E27FC236}">
                <a16:creationId xmlns:a16="http://schemas.microsoft.com/office/drawing/2014/main" id="{349E4D3D-7AB1-65F6-A29B-DE7A50AE423B}"/>
              </a:ext>
            </a:extLst>
          </p:cNvPr>
          <p:cNvSpPr>
            <a:spLocks noGrp="1"/>
          </p:cNvSpPr>
          <p:nvPr>
            <p:ph idx="1"/>
          </p:nvPr>
        </p:nvSpPr>
        <p:spPr/>
        <p:txBody>
          <a:bodyPr/>
          <a:lstStyle/>
          <a:p>
            <a:pPr lvl="1"/>
            <a:r>
              <a:rPr lang="en-US" altLang="en-US" dirty="0">
                <a:ea typeface="ＭＳ Ｐゴシック" panose="020B0600070205080204" pitchFamily="34" charset="-128"/>
              </a:rPr>
              <a:t>Direct quotes, summaries and paraphrases</a:t>
            </a:r>
          </a:p>
          <a:p>
            <a:pPr lvl="1"/>
            <a:r>
              <a:rPr lang="en-US" altLang="en-US" dirty="0">
                <a:ea typeface="ＭＳ Ｐゴシック" panose="020B0600070205080204" pitchFamily="34" charset="-128"/>
              </a:rPr>
              <a:t>Statistics and studies</a:t>
            </a:r>
          </a:p>
          <a:p>
            <a:pPr lvl="1"/>
            <a:r>
              <a:rPr lang="en-US" altLang="en-US" dirty="0">
                <a:ea typeface="ＭＳ Ｐゴシック" panose="020B0600070205080204" pitchFamily="34" charset="-128"/>
              </a:rPr>
              <a:t>Information that is </a:t>
            </a:r>
            <a:r>
              <a:rPr lang="en-US" altLang="en-US" b="1" dirty="0">
                <a:ea typeface="ＭＳ Ｐゴシック" panose="020B0600070205080204" pitchFamily="34" charset="-128"/>
              </a:rPr>
              <a:t>not </a:t>
            </a:r>
            <a:r>
              <a:rPr lang="en-US" altLang="en-US" dirty="0">
                <a:ea typeface="ＭＳ Ｐゴシック" panose="020B0600070205080204" pitchFamily="34" charset="-128"/>
              </a:rPr>
              <a:t>common knowledge</a:t>
            </a:r>
          </a:p>
          <a:p>
            <a:pPr lvl="1"/>
            <a:r>
              <a:rPr lang="en-US" altLang="en-US" dirty="0">
                <a:ea typeface="ＭＳ Ｐゴシック" panose="020B0600070205080204" pitchFamily="34" charset="-128"/>
              </a:rPr>
              <a:t>What is “common knowledge”?  </a:t>
            </a:r>
          </a:p>
          <a:p>
            <a:pPr lvl="2"/>
            <a:r>
              <a:rPr lang="en-US" altLang="en-US" dirty="0">
                <a:ea typeface="ＭＳ Ｐゴシック" panose="020B0600070205080204" pitchFamily="34" charset="-128"/>
              </a:rPr>
              <a:t>If you can find this information in 5 credible sources where it is not cited, it’s considered common knowledge</a:t>
            </a:r>
          </a:p>
          <a:p>
            <a:pPr lvl="2"/>
            <a:r>
              <a:rPr lang="en-US" altLang="en-US" dirty="0">
                <a:ea typeface="ＭＳ Ｐゴシック" panose="020B0600070205080204" pitchFamily="34" charset="-128"/>
              </a:rPr>
              <a:t>Example:  “Bismarck is the capital of North Dakota” does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need to be cited</a:t>
            </a:r>
          </a:p>
          <a:p>
            <a:pPr lvl="2"/>
            <a:endParaRPr lang="en-US" altLang="en-US" dirty="0">
              <a:ea typeface="ＭＳ Ｐゴシック" panose="020B0600070205080204" pitchFamily="34" charset="-128"/>
            </a:endParaRP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What to Cite</a:t>
            </a:r>
          </a:p>
        </p:txBody>
      </p:sp>
      <p:sp>
        <p:nvSpPr>
          <p:cNvPr id="21506" name="Content Placeholder 2">
            <a:extLst>
              <a:ext uri="{FF2B5EF4-FFF2-40B4-BE49-F238E27FC236}">
                <a16:creationId xmlns:a16="http://schemas.microsoft.com/office/drawing/2014/main" id="{349E4D3D-7AB1-65F6-A29B-DE7A50AE423B}"/>
              </a:ext>
            </a:extLst>
          </p:cNvPr>
          <p:cNvSpPr>
            <a:spLocks noGrp="1"/>
          </p:cNvSpPr>
          <p:nvPr>
            <p:ph idx="1"/>
          </p:nvPr>
        </p:nvSpPr>
        <p:spPr/>
        <p:txBody>
          <a:bodyPr/>
          <a:lstStyle/>
          <a:p>
            <a:pPr lvl="1"/>
            <a:r>
              <a:rPr lang="en-US" altLang="en-US" dirty="0">
                <a:ea typeface="ＭＳ Ｐゴシック" panose="020B0600070205080204" pitchFamily="34" charset="-128"/>
              </a:rPr>
              <a:t>Matters of opinion or judgments that are not your own:</a:t>
            </a:r>
          </a:p>
          <a:p>
            <a:pPr lvl="2"/>
            <a:r>
              <a:rPr lang="en-US" altLang="en-US" dirty="0">
                <a:ea typeface="ＭＳ Ｐゴシック" panose="020B0600070205080204" pitchFamily="34" charset="-128"/>
              </a:rPr>
              <a:t>Example:  “Minot should be the capital of North Dakota” would need to be cited if it’s not your own opinion only.</a:t>
            </a:r>
          </a:p>
          <a:p>
            <a:pPr lvl="1"/>
            <a:r>
              <a:rPr lang="en-US" altLang="en-US" dirty="0">
                <a:ea typeface="ＭＳ Ｐゴシック" panose="020B0600070205080204" pitchFamily="34" charset="-128"/>
              </a:rPr>
              <a:t>Any images or media you use from another source</a:t>
            </a:r>
          </a:p>
          <a:p>
            <a:pPr lvl="1"/>
            <a:r>
              <a:rPr lang="en-US" altLang="en-US" dirty="0">
                <a:ea typeface="ＭＳ Ｐゴシック" panose="020B0600070205080204" pitchFamily="34" charset="-128"/>
              </a:rPr>
              <a:t>Summaries or paraphrases of ideas that are not your own</a:t>
            </a:r>
          </a:p>
        </p:txBody>
      </p:sp>
    </p:spTree>
    <p:extLst>
      <p:ext uri="{BB962C8B-B14F-4D97-AF65-F5344CB8AC3E}">
        <p14:creationId xmlns:p14="http://schemas.microsoft.com/office/powerpoint/2010/main" val="1663669680"/>
      </p:ext>
    </p:extLst>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FA101D91-A296-4490-FB37-691717E708FA}"/>
              </a:ext>
            </a:extLst>
          </p:cNvPr>
          <p:cNvSpPr>
            <a:spLocks noGrp="1"/>
          </p:cNvSpPr>
          <p:nvPr>
            <p:ph type="title"/>
          </p:nvPr>
        </p:nvSpPr>
        <p:spPr/>
        <p:txBody>
          <a:bodyPr/>
          <a:lstStyle/>
          <a:p>
            <a:r>
              <a:rPr lang="en-US" altLang="en-US" dirty="0">
                <a:ea typeface="ＭＳ Ｐゴシック" panose="020B0600070205080204" pitchFamily="34" charset="-128"/>
              </a:rPr>
              <a:t>What to Cite</a:t>
            </a:r>
          </a:p>
        </p:txBody>
      </p:sp>
      <p:pic>
        <p:nvPicPr>
          <p:cNvPr id="3" name="Content Placeholder 2">
            <a:extLst>
              <a:ext uri="{FF2B5EF4-FFF2-40B4-BE49-F238E27FC236}">
                <a16:creationId xmlns:a16="http://schemas.microsoft.com/office/drawing/2014/main" id="{689EB7B4-D12D-01BE-3FAF-11254D47B344}"/>
              </a:ext>
            </a:extLst>
          </p:cNvPr>
          <p:cNvPicPr>
            <a:picLocks noGrp="1" noChangeAspect="1"/>
          </p:cNvPicPr>
          <p:nvPr>
            <p:ph idx="1"/>
          </p:nvPr>
        </p:nvPicPr>
        <p:blipFill>
          <a:blip r:embed="rId2"/>
          <a:stretch>
            <a:fillRect/>
          </a:stretch>
        </p:blipFill>
        <p:spPr>
          <a:xfrm>
            <a:off x="1717940" y="1389873"/>
            <a:ext cx="6215569" cy="4661677"/>
          </a:xfrm>
        </p:spPr>
      </p:pic>
    </p:spTree>
    <p:extLst>
      <p:ext uri="{BB962C8B-B14F-4D97-AF65-F5344CB8AC3E}">
        <p14:creationId xmlns:p14="http://schemas.microsoft.com/office/powerpoint/2010/main" val="1055991390"/>
      </p:ext>
    </p:extLst>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a:xfrm>
            <a:off x="792163" y="0"/>
            <a:ext cx="7570787" cy="1412875"/>
          </a:xfrm>
        </p:spPr>
        <p:txBody>
          <a:bodyPr/>
          <a:lstStyle/>
          <a:p>
            <a:r>
              <a:rPr lang="en-US" altLang="en-US" dirty="0">
                <a:ea typeface="ＭＳ Ｐゴシック" panose="020B0600070205080204" pitchFamily="34" charset="-128"/>
              </a:rPr>
              <a:t>How to Cite </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There are various citation formats depending on the subject of the course you’re writing for</a:t>
            </a:r>
          </a:p>
          <a:p>
            <a:pPr lvl="1"/>
            <a:r>
              <a:rPr lang="en-US" altLang="en-US" dirty="0">
                <a:ea typeface="ＭＳ Ｐゴシック" panose="020B0600070205080204" pitchFamily="34" charset="-128"/>
              </a:rPr>
              <a:t>Check with your professor for which format he/she wants you to use</a:t>
            </a:r>
          </a:p>
          <a:p>
            <a:pPr lvl="1"/>
            <a:r>
              <a:rPr lang="en-US" altLang="en-US" dirty="0">
                <a:ea typeface="ＭＳ Ｐゴシック" panose="020B0600070205080204" pitchFamily="34" charset="-128"/>
              </a:rPr>
              <a:t>Citation guides can be found in the MSU Writing Center (to be used there, not taken out)</a:t>
            </a:r>
          </a:p>
          <a:p>
            <a:pPr lvl="1"/>
            <a:r>
              <a:rPr lang="en-US" altLang="en-US" dirty="0">
                <a:ea typeface="ＭＳ Ｐゴシック" panose="020B0600070205080204" pitchFamily="34" charset="-128"/>
              </a:rPr>
              <a:t>Once you know your citation format, be consistent throughout your paper.</a:t>
            </a:r>
          </a:p>
        </p:txBody>
      </p:sp>
    </p:spTree>
    <p:extLst>
      <p:ext uri="{BB962C8B-B14F-4D97-AF65-F5344CB8AC3E}">
        <p14:creationId xmlns:p14="http://schemas.microsoft.com/office/powerpoint/2010/main" val="2143489295"/>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Use Sources?</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professors want you to use sources in your writing?</a:t>
            </a:r>
          </a:p>
          <a:p>
            <a:pPr lvl="1"/>
            <a:r>
              <a:rPr lang="en-US" altLang="en-US" dirty="0">
                <a:ea typeface="ＭＳ Ｐゴシック" panose="020B0600070205080204" pitchFamily="34" charset="-128"/>
              </a:rPr>
              <a:t>Support your own ideas</a:t>
            </a:r>
          </a:p>
          <a:p>
            <a:pPr lvl="1"/>
            <a:r>
              <a:rPr lang="en-US" altLang="en-US" dirty="0">
                <a:ea typeface="ＭＳ Ｐゴシック" panose="020B0600070205080204" pitchFamily="34" charset="-128"/>
              </a:rPr>
              <a:t>Demonstrate you can do the research work</a:t>
            </a:r>
          </a:p>
          <a:p>
            <a:pPr lvl="1"/>
            <a:r>
              <a:rPr lang="en-US" altLang="en-US" dirty="0">
                <a:ea typeface="ＭＳ Ｐゴシック" panose="020B0600070205080204" pitchFamily="34" charset="-128"/>
              </a:rPr>
              <a:t>Borrow the source’s credibility</a:t>
            </a:r>
          </a:p>
          <a:p>
            <a:pPr lvl="1"/>
            <a:r>
              <a:rPr lang="en-US" altLang="en-US" dirty="0">
                <a:ea typeface="ＭＳ Ｐゴシック" panose="020B0600070205080204" pitchFamily="34" charset="-128"/>
              </a:rPr>
              <a:t>Join the discussion on the topic</a:t>
            </a:r>
          </a:p>
          <a:p>
            <a:pPr marL="349250" lvl="1" inden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82393578"/>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p:txBody>
          <a:bodyPr/>
          <a:lstStyle/>
          <a:p>
            <a:r>
              <a:rPr lang="en-US" altLang="en-US" dirty="0">
                <a:ea typeface="ＭＳ Ｐゴシック" panose="020B0600070205080204" pitchFamily="34" charset="-128"/>
              </a:rPr>
              <a:t>How to Cite </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All citation formats require 2 sets of citations: in the text and at the end</a:t>
            </a:r>
          </a:p>
          <a:p>
            <a:pPr lvl="1"/>
            <a:r>
              <a:rPr lang="en-US" altLang="en-US" dirty="0">
                <a:ea typeface="ＭＳ Ｐゴシック" panose="020B0600070205080204" pitchFamily="34" charset="-128"/>
              </a:rPr>
              <a:t>In the text: </a:t>
            </a:r>
          </a:p>
          <a:p>
            <a:pPr lvl="2"/>
            <a:r>
              <a:rPr lang="en-US" altLang="en-US" dirty="0">
                <a:ea typeface="ＭＳ Ｐゴシック" panose="020B0600070205080204" pitchFamily="34" charset="-128"/>
              </a:rPr>
              <a:t>provide enough information that readers can find this in your list at the end</a:t>
            </a:r>
          </a:p>
          <a:p>
            <a:pPr lvl="2"/>
            <a:r>
              <a:rPr lang="en-US" altLang="en-US" dirty="0">
                <a:ea typeface="ＭＳ Ｐゴシック" panose="020B0600070205080204" pitchFamily="34" charset="-128"/>
              </a:rPr>
              <a:t>Don’t give all the publication information in the text</a:t>
            </a:r>
          </a:p>
          <a:p>
            <a:pPr lvl="2"/>
            <a:r>
              <a:rPr lang="en-US" altLang="en-US" dirty="0">
                <a:ea typeface="ＭＳ Ｐゴシック" panose="020B0600070205080204" pitchFamily="34" charset="-128"/>
              </a:rPr>
              <a:t>Don’t give the web address</a:t>
            </a:r>
          </a:p>
          <a:p>
            <a:pPr lvl="2"/>
            <a:r>
              <a:rPr lang="en-US" altLang="en-US" dirty="0">
                <a:ea typeface="ＭＳ Ｐゴシック" panose="020B0600070205080204" pitchFamily="34" charset="-128"/>
              </a:rPr>
              <a:t>Do give the page number(s) and author(s)</a:t>
            </a:r>
          </a:p>
        </p:txBody>
      </p:sp>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48381A1-E7F0-24B8-496E-26FFEEF8E288}"/>
              </a:ext>
            </a:extLst>
          </p:cNvPr>
          <p:cNvSpPr>
            <a:spLocks noGrp="1"/>
          </p:cNvSpPr>
          <p:nvPr>
            <p:ph type="title"/>
          </p:nvPr>
        </p:nvSpPr>
        <p:spPr>
          <a:xfrm>
            <a:off x="792163" y="0"/>
            <a:ext cx="7570787" cy="1412875"/>
          </a:xfrm>
        </p:spPr>
        <p:txBody>
          <a:bodyPr/>
          <a:lstStyle/>
          <a:p>
            <a:r>
              <a:rPr lang="en-US" altLang="en-US" dirty="0">
                <a:ea typeface="ＭＳ Ｐゴシック" panose="020B0600070205080204" pitchFamily="34" charset="-128"/>
              </a:rPr>
              <a:t>Resources</a:t>
            </a:r>
          </a:p>
        </p:txBody>
      </p:sp>
      <p:sp>
        <p:nvSpPr>
          <p:cNvPr id="22530" name="Content Placeholder 2">
            <a:extLst>
              <a:ext uri="{FF2B5EF4-FFF2-40B4-BE49-F238E27FC236}">
                <a16:creationId xmlns:a16="http://schemas.microsoft.com/office/drawing/2014/main" id="{9116F5F3-25AC-0693-2BCB-7715EA986961}"/>
              </a:ext>
            </a:extLst>
          </p:cNvPr>
          <p:cNvSpPr>
            <a:spLocks noGrp="1"/>
          </p:cNvSpPr>
          <p:nvPr>
            <p:ph idx="1"/>
          </p:nvPr>
        </p:nvSpPr>
        <p:spPr/>
        <p:txBody>
          <a:bodyPr/>
          <a:lstStyle/>
          <a:p>
            <a:pPr lvl="1"/>
            <a:r>
              <a:rPr lang="en-US" altLang="en-US" dirty="0">
                <a:ea typeface="ＭＳ Ｐゴシック" panose="020B0600070205080204" pitchFamily="34" charset="-128"/>
              </a:rPr>
              <a:t>The OWL at Purdue: </a:t>
            </a:r>
            <a:r>
              <a:rPr lang="en-US" altLang="en-US" dirty="0">
                <a:ea typeface="ＭＳ Ｐゴシック" panose="020B0600070205080204" pitchFamily="34" charset="-128"/>
                <a:hlinkClick r:id="rId2"/>
              </a:rPr>
              <a:t>https://owl.purdue.edu/owl/avoiding_plagiarism/best_practices.html</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Online writing lab site with help in citation, grammar, etc.</a:t>
            </a:r>
          </a:p>
          <a:p>
            <a:pPr lvl="1"/>
            <a:r>
              <a:rPr lang="en-US" altLang="en-US" dirty="0">
                <a:ea typeface="ＭＳ Ｐゴシック" panose="020B0600070205080204" pitchFamily="34" charset="-128"/>
              </a:rPr>
              <a:t>Excelsior’s OWL: </a:t>
            </a:r>
            <a:r>
              <a:rPr lang="en-US" altLang="en-US" dirty="0">
                <a:ea typeface="ＭＳ Ｐゴシック" panose="020B0600070205080204" pitchFamily="34" charset="-128"/>
                <a:hlinkClick r:id="rId3"/>
              </a:rPr>
              <a:t>https://owl.excelsior.edu/plagiarism/plagiarism-additional-resources/</a:t>
            </a: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This site has a lot of links to resources about plagiarism and tips to avoid it</a:t>
            </a:r>
          </a:p>
          <a:p>
            <a:pPr lvl="2"/>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40877795"/>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FCE205F8-AF1C-09BA-CD69-D0D17951C268}"/>
              </a:ext>
            </a:extLst>
          </p:cNvPr>
          <p:cNvSpPr>
            <a:spLocks noGrp="1"/>
          </p:cNvSpPr>
          <p:nvPr>
            <p:ph type="title"/>
          </p:nvPr>
        </p:nvSpPr>
        <p:spPr>
          <a:xfrm>
            <a:off x="792163" y="0"/>
            <a:ext cx="7570787" cy="1412875"/>
          </a:xfrm>
        </p:spPr>
        <p:txBody>
          <a:bodyPr/>
          <a:lstStyle/>
          <a:p>
            <a:pPr eaLnBrk="1" hangingPunct="1"/>
            <a:r>
              <a:rPr lang="en-US" altLang="en-US" dirty="0">
                <a:ea typeface="ＭＳ Ｐゴシック" panose="020B0600070205080204" pitchFamily="34" charset="-128"/>
              </a:rPr>
              <a:t>Resources</a:t>
            </a:r>
          </a:p>
        </p:txBody>
      </p:sp>
      <p:sp>
        <p:nvSpPr>
          <p:cNvPr id="35842" name="Content Placeholder 2">
            <a:extLst>
              <a:ext uri="{FF2B5EF4-FFF2-40B4-BE49-F238E27FC236}">
                <a16:creationId xmlns:a16="http://schemas.microsoft.com/office/drawing/2014/main" id="{CE741149-42CB-67C3-0F54-3A442D0E7737}"/>
              </a:ext>
            </a:extLst>
          </p:cNvPr>
          <p:cNvSpPr>
            <a:spLocks noGrp="1"/>
          </p:cNvSpPr>
          <p:nvPr>
            <p:ph idx="1"/>
          </p:nvPr>
        </p:nvSpPr>
        <p:spPr/>
        <p:txBody>
          <a:bodyPr/>
          <a:lstStyle/>
          <a:p>
            <a:pPr eaLnBrk="1" hangingPunct="1"/>
            <a:r>
              <a:rPr lang="en-US" altLang="en-US" dirty="0">
                <a:ea typeface="ＭＳ Ｐゴシック" panose="020B0600070205080204" pitchFamily="34" charset="-128"/>
              </a:rPr>
              <a:t>The MSU Writing Center: </a:t>
            </a:r>
            <a:r>
              <a:rPr lang="en-US" altLang="en-US" dirty="0">
                <a:ea typeface="ＭＳ Ｐゴシック" panose="020B0600070205080204" pitchFamily="34" charset="-128"/>
                <a:hlinkClick r:id="rId2"/>
              </a:rPr>
              <a:t>https://minot.mywconline.com/</a:t>
            </a:r>
            <a:endParaRPr lang="en-US" altLang="en-US" dirty="0">
              <a:ea typeface="ＭＳ Ｐゴシック" panose="020B0600070205080204" pitchFamily="34" charset="-128"/>
            </a:endParaRPr>
          </a:p>
          <a:p>
            <a:pPr lvl="2" eaLnBrk="1" hangingPunct="1"/>
            <a:r>
              <a:rPr lang="en-US" altLang="en-US" dirty="0">
                <a:ea typeface="ＭＳ Ｐゴシック" panose="020B0600070205080204" pitchFamily="34" charset="-128"/>
              </a:rPr>
              <a:t>Our tutors can help you cite, blend and paraphrase your sources.</a:t>
            </a:r>
          </a:p>
          <a:p>
            <a:pPr lvl="2" eaLnBrk="1" hangingPunct="1"/>
            <a:r>
              <a:rPr lang="en-US" altLang="en-US" dirty="0">
                <a:ea typeface="ＭＳ Ｐゴシック" panose="020B0600070205080204" pitchFamily="34" charset="-128"/>
              </a:rPr>
              <a:t>Tutors can also help you catch inadvertent plagiarism.</a:t>
            </a:r>
          </a:p>
          <a:p>
            <a:pPr lvl="2" eaLnBrk="1" hangingPunct="1"/>
            <a:r>
              <a:rPr lang="en-US" altLang="en-US" dirty="0">
                <a:ea typeface="ＭＳ Ｐゴシック" panose="020B0600070205080204" pitchFamily="34" charset="-128"/>
              </a:rPr>
              <a:t>Make appointments early (not the day before the paper’s due) and often.</a:t>
            </a:r>
          </a:p>
          <a:p>
            <a:pPr lvl="2" eaLnBrk="1" hangingPunct="1"/>
            <a:r>
              <a:rPr lang="en-US" altLang="en-US" dirty="0">
                <a:ea typeface="ＭＳ Ｐゴシック" panose="020B0600070205080204" pitchFamily="34" charset="-128"/>
              </a:rPr>
              <a:t>Use our on line appointment site</a:t>
            </a:r>
          </a:p>
        </p:txBody>
      </p:sp>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4402B-4A14-0103-3AF9-B8542574C48D}"/>
              </a:ext>
            </a:extLst>
          </p:cNvPr>
          <p:cNvSpPr>
            <a:spLocks noGrp="1"/>
          </p:cNvSpPr>
          <p:nvPr>
            <p:ph type="title"/>
          </p:nvPr>
        </p:nvSpPr>
        <p:spPr>
          <a:xfrm>
            <a:off x="381000" y="609600"/>
            <a:ext cx="3613150" cy="1536700"/>
          </a:xfrm>
        </p:spPr>
        <p:txBody>
          <a:bodyPr/>
          <a:lstStyle/>
          <a:p>
            <a:pPr>
              <a:defRPr/>
            </a:pPr>
            <a:r>
              <a:rPr lang="en-US" dirty="0"/>
              <a:t>Questions????</a:t>
            </a:r>
          </a:p>
        </p:txBody>
      </p:sp>
      <p:pic>
        <p:nvPicPr>
          <p:cNvPr id="7" name="Picture Placeholder 6" descr="dog_raising_paw1.jpg">
            <a:extLst>
              <a:ext uri="{FF2B5EF4-FFF2-40B4-BE49-F238E27FC236}">
                <a16:creationId xmlns:a16="http://schemas.microsoft.com/office/drawing/2014/main" id="{E15FEB7E-B9B8-2838-FB12-FD3A04065AC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226" r="26226"/>
          <a:stretch>
            <a:fillRect/>
          </a:stretch>
        </p:blipFill>
        <p:spPr/>
      </p:pic>
      <p:sp>
        <p:nvSpPr>
          <p:cNvPr id="6" name="Text Placeholder 5">
            <a:extLst>
              <a:ext uri="{FF2B5EF4-FFF2-40B4-BE49-F238E27FC236}">
                <a16:creationId xmlns:a16="http://schemas.microsoft.com/office/drawing/2014/main" id="{AD4FD051-6613-DE13-B2E4-3B4325C57AC4}"/>
              </a:ext>
            </a:extLst>
          </p:cNvPr>
          <p:cNvSpPr>
            <a:spLocks noGrp="1"/>
          </p:cNvSpPr>
          <p:nvPr>
            <p:ph type="body" sz="half" idx="2"/>
          </p:nvPr>
        </p:nvSpPr>
        <p:spPr>
          <a:xfrm>
            <a:off x="379413" y="2209800"/>
            <a:ext cx="3614737" cy="3222625"/>
          </a:xfrm>
        </p:spPr>
        <p:txBody>
          <a:bodyPr/>
          <a:lstStyle/>
          <a:p>
            <a:pPr eaLnBrk="1" hangingPunct="1">
              <a:buFont typeface="Candara" charset="0"/>
              <a:buNone/>
              <a:defRPr/>
            </a:pPr>
            <a:endParaRPr lang="en-US" dirty="0"/>
          </a:p>
          <a:p>
            <a:pPr eaLnBrk="1" hangingPunct="1">
              <a:buFont typeface="Candara" charset="0"/>
              <a:buNone/>
              <a:defRPr/>
            </a:pPr>
            <a:endParaRPr lang="en-US" dirty="0"/>
          </a:p>
          <a:p>
            <a:pPr eaLnBrk="1" hangingPunct="1">
              <a:buFont typeface="Candara" charset="0"/>
              <a:buNone/>
              <a:defRPr/>
            </a:pPr>
            <a:r>
              <a:rPr lang="en-US" sz="3600" dirty="0"/>
              <a:t>Now go out there and write!!!!</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Cite?</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we cite outside information?</a:t>
            </a:r>
          </a:p>
          <a:p>
            <a:pPr lvl="1"/>
            <a:r>
              <a:rPr lang="en-US" altLang="en-US" dirty="0">
                <a:ea typeface="ＭＳ Ｐゴシック" panose="020B0600070205080204" pitchFamily="34" charset="-128"/>
              </a:rPr>
              <a:t>(hint: it’s not just because our professors require it)</a:t>
            </a:r>
          </a:p>
          <a:p>
            <a:pPr marL="349250" lvl="1"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63961653"/>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Why Cite?</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Why do we cite outside information?</a:t>
            </a:r>
          </a:p>
          <a:p>
            <a:pPr lvl="1"/>
            <a:r>
              <a:rPr lang="en-US" altLang="en-US" dirty="0">
                <a:ea typeface="ＭＳ Ｐゴシック" panose="020B0600070205080204" pitchFamily="34" charset="-128"/>
              </a:rPr>
              <a:t>(hint: it’s not just because our professors require it)</a:t>
            </a:r>
          </a:p>
          <a:p>
            <a:pPr lvl="1"/>
            <a:r>
              <a:rPr lang="en-US" altLang="en-US" dirty="0">
                <a:ea typeface="ＭＳ Ｐゴシック" panose="020B0600070205080204" pitchFamily="34" charset="-128"/>
              </a:rPr>
              <a:t>To give credit to the creators and originators of those ideas</a:t>
            </a:r>
          </a:p>
          <a:p>
            <a:pPr lvl="1"/>
            <a:r>
              <a:rPr lang="en-US" altLang="en-US" dirty="0">
                <a:ea typeface="ＭＳ Ｐゴシック" panose="020B0600070205080204" pitchFamily="34" charset="-128"/>
              </a:rPr>
              <a:t>To “borrow” their credibility</a:t>
            </a:r>
          </a:p>
          <a:p>
            <a:pPr lvl="1"/>
            <a:r>
              <a:rPr lang="en-US" altLang="en-US" dirty="0">
                <a:ea typeface="ＭＳ Ｐゴシック" panose="020B0600070205080204" pitchFamily="34" charset="-128"/>
              </a:rPr>
              <a:t>To help readers who might be interested in learning more about the topic</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96569069"/>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Academic Consequences</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pPr marL="349250" lvl="1" indent="0">
              <a:buNone/>
            </a:pPr>
            <a:r>
              <a:rPr lang="en-US" altLang="en-US" dirty="0">
                <a:ea typeface="ＭＳ Ｐゴシック" panose="020B0600070205080204" pitchFamily="34" charset="-128"/>
              </a:rPr>
              <a:t>Any time you use information, ideas, words or statistics from your research, you MUST give the original author credit. Remember, they did the work, so they deserve the credit.</a:t>
            </a:r>
          </a:p>
          <a:p>
            <a:pPr marL="349250" lvl="1" indent="0">
              <a:buNone/>
            </a:pPr>
            <a:r>
              <a:rPr lang="en-US" altLang="en-US" dirty="0">
                <a:ea typeface="ＭＳ Ｐゴシック" panose="020B0600070205080204" pitchFamily="34" charset="-128"/>
              </a:rPr>
              <a:t>Failure to credit a source for ideas and information you use in your paper is plagiarism and often has severe academic consequences.</a:t>
            </a:r>
          </a:p>
          <a:p>
            <a:pPr marL="349250" lvl="1" indent="0">
              <a:buNone/>
            </a:pPr>
            <a:r>
              <a:rPr lang="en-US" altLang="en-US" dirty="0">
                <a:ea typeface="ＭＳ Ｐゴシック" panose="020B0600070205080204" pitchFamily="34" charset="-128"/>
              </a:rPr>
              <a:t>MSU’s Academic Honesty Policy: </a:t>
            </a:r>
            <a:r>
              <a:rPr lang="en-US" altLang="en-US" dirty="0">
                <a:ea typeface="ＭＳ Ｐゴシック" panose="020B0600070205080204" pitchFamily="34" charset="-128"/>
                <a:hlinkClick r:id="rId2"/>
              </a:rPr>
              <a:t>https://www.minotstateu.edu/handbook/code-of-conduct/academic-policies.shtml</a:t>
            </a:r>
            <a:endParaRPr lang="en-US" altLang="en-US" dirty="0">
              <a:ea typeface="ＭＳ Ｐゴシック" panose="020B0600070205080204" pitchFamily="34" charset="-128"/>
            </a:endParaRPr>
          </a:p>
          <a:p>
            <a:pPr marL="349250" lvl="1" indent="0">
              <a:buNone/>
            </a:pP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59685353"/>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We often think of plagiarism as simply failing to cite your sources. But there are many different kinds of plagiarism, some of which we may not even think about when we think of plagiarism.</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Passing another student’s writing off as your own</a:t>
            </a:r>
          </a:p>
          <a:p>
            <a:r>
              <a:rPr lang="en-US" altLang="en-US" dirty="0">
                <a:ea typeface="ＭＳ Ｐゴシック" panose="020B0600070205080204" pitchFamily="34" charset="-128"/>
              </a:rPr>
              <a:t>Submitting a paper you wrote for one course to complete an assignment for a different course</a:t>
            </a:r>
          </a:p>
          <a:p>
            <a:r>
              <a:rPr lang="en-US" altLang="en-US" dirty="0">
                <a:ea typeface="ＭＳ Ｐゴシック" panose="020B0600070205080204" pitchFamily="34" charset="-128"/>
              </a:rPr>
              <a:t>Paying someone (or a web site) to write your paper for you</a:t>
            </a:r>
          </a:p>
        </p:txBody>
      </p:sp>
    </p:spTree>
    <p:extLst>
      <p:ext uri="{BB962C8B-B14F-4D97-AF65-F5344CB8AC3E}">
        <p14:creationId xmlns:p14="http://schemas.microsoft.com/office/powerpoint/2010/main" val="3510104854"/>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7D1FF63D-40D0-ED26-AD53-08884F41D1F9}"/>
              </a:ext>
            </a:extLst>
          </p:cNvPr>
          <p:cNvSpPr>
            <a:spLocks noGrp="1"/>
          </p:cNvSpPr>
          <p:nvPr>
            <p:ph type="title"/>
          </p:nvPr>
        </p:nvSpPr>
        <p:spPr/>
        <p:txBody>
          <a:bodyPr/>
          <a:lstStyle/>
          <a:p>
            <a:r>
              <a:rPr lang="en-US" altLang="en-US" dirty="0">
                <a:ea typeface="ＭＳ Ｐゴシック" panose="020B0600070205080204" pitchFamily="34" charset="-128"/>
              </a:rPr>
              <a:t>Different Kinds of Plagiarism</a:t>
            </a:r>
          </a:p>
        </p:txBody>
      </p:sp>
      <p:sp>
        <p:nvSpPr>
          <p:cNvPr id="16386" name="Content Placeholder 2">
            <a:extLst>
              <a:ext uri="{FF2B5EF4-FFF2-40B4-BE49-F238E27FC236}">
                <a16:creationId xmlns:a16="http://schemas.microsoft.com/office/drawing/2014/main" id="{872B76E7-F2FD-4631-8FA0-19332F804FD9}"/>
              </a:ext>
            </a:extLst>
          </p:cNvPr>
          <p:cNvSpPr>
            <a:spLocks noGrp="1"/>
          </p:cNvSpPr>
          <p:nvPr>
            <p:ph idx="1"/>
          </p:nvPr>
        </p:nvSpPr>
        <p:spPr/>
        <p:txBody>
          <a:bodyPr/>
          <a:lstStyle/>
          <a:p>
            <a:r>
              <a:rPr lang="en-US" altLang="en-US" dirty="0">
                <a:ea typeface="ＭＳ Ｐゴシック" panose="020B0600070205080204" pitchFamily="34" charset="-128"/>
              </a:rPr>
              <a:t>Patchwriting, or copying phrases from different sources and pasting them together to form a paper.</a:t>
            </a:r>
          </a:p>
          <a:p>
            <a:r>
              <a:rPr lang="en-US" altLang="en-US" dirty="0">
                <a:ea typeface="ＭＳ Ｐゴシック" panose="020B0600070205080204" pitchFamily="34" charset="-128"/>
              </a:rPr>
              <a:t>Not using quotation marks around direct quotes</a:t>
            </a:r>
          </a:p>
          <a:p>
            <a:r>
              <a:rPr lang="en-US" altLang="en-US" dirty="0">
                <a:ea typeface="ＭＳ Ｐゴシック" panose="020B0600070205080204" pitchFamily="34" charset="-128"/>
              </a:rPr>
              <a:t>Failing to cite your sources</a:t>
            </a:r>
          </a:p>
          <a:p>
            <a:r>
              <a:rPr lang="en-US" altLang="en-US" dirty="0">
                <a:ea typeface="ＭＳ Ｐゴシック" panose="020B0600070205080204" pitchFamily="34" charset="-128"/>
              </a:rPr>
              <a:t>Copying a picture or other media or sound files without crediting the source</a:t>
            </a:r>
          </a:p>
        </p:txBody>
      </p:sp>
    </p:spTree>
    <p:extLst>
      <p:ext uri="{BB962C8B-B14F-4D97-AF65-F5344CB8AC3E}">
        <p14:creationId xmlns:p14="http://schemas.microsoft.com/office/powerpoint/2010/main" val="1228561040"/>
      </p:ext>
    </p:extLst>
  </p:cSld>
  <p:clrMapOvr>
    <a:masterClrMapping/>
  </p:clrMapOvr>
  <p:transition spd="slow">
    <p:dissolv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7593</TotalTime>
  <Words>1939</Words>
  <Application>Microsoft Macintosh PowerPoint</Application>
  <PresentationFormat>On-screen Show (4:3)</PresentationFormat>
  <Paragraphs>157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Candara</vt:lpstr>
      <vt:lpstr>Mistral</vt:lpstr>
      <vt:lpstr>Infusion</vt:lpstr>
      <vt:lpstr>Writing with Sources</vt:lpstr>
      <vt:lpstr>Why Use Sources?</vt:lpstr>
      <vt:lpstr>Why Use Sources?</vt:lpstr>
      <vt:lpstr>Why Cite?</vt:lpstr>
      <vt:lpstr>Why Cite?</vt:lpstr>
      <vt:lpstr>Academic Consequences</vt:lpstr>
      <vt:lpstr>Different Kinds of Plagiarism</vt:lpstr>
      <vt:lpstr>Different Kinds of Plagiarism</vt:lpstr>
      <vt:lpstr>Different Kinds of Plagiarism</vt:lpstr>
      <vt:lpstr>Avoiding Plagiarism</vt:lpstr>
      <vt:lpstr>Avoiding Plagiarism</vt:lpstr>
      <vt:lpstr>Avoiding Plagiarism</vt:lpstr>
      <vt:lpstr>Avoiding Plagiarism</vt:lpstr>
      <vt:lpstr>Avoiding Plagiarism</vt:lpstr>
      <vt:lpstr>Avoiding Plagiarism</vt:lpstr>
      <vt:lpstr>Avoiding Plagiarism</vt:lpstr>
      <vt:lpstr>Avoiding Plagiarism</vt:lpstr>
      <vt:lpstr>Paraphrasing</vt:lpstr>
      <vt:lpstr>Paraphrasing</vt:lpstr>
      <vt:lpstr>Summarizing</vt:lpstr>
      <vt:lpstr>Summarizing</vt:lpstr>
      <vt:lpstr>Summarizing</vt:lpstr>
      <vt:lpstr>Summarizing</vt:lpstr>
      <vt:lpstr>Avoiding Plagiarism</vt:lpstr>
      <vt:lpstr>Avoiding Plagiarism</vt:lpstr>
      <vt:lpstr>What to Cite</vt:lpstr>
      <vt:lpstr>What to Cite</vt:lpstr>
      <vt:lpstr>What to Cite</vt:lpstr>
      <vt:lpstr>How to Cite </vt:lpstr>
      <vt:lpstr>How to Cite </vt:lpstr>
      <vt:lpstr>Resources</vt:lpstr>
      <vt:lpstr>Resources</vt:lpstr>
      <vt:lpstr>Questions????</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the “Write” Thing</dc:title>
  <dc:creator>Patty Kurtz</dc:creator>
  <cp:lastModifiedBy>Kurtz, Patti</cp:lastModifiedBy>
  <cp:revision>73</cp:revision>
  <dcterms:created xsi:type="dcterms:W3CDTF">2010-09-10T15:35:23Z</dcterms:created>
  <dcterms:modified xsi:type="dcterms:W3CDTF">2022-09-29T17:17:47Z</dcterms:modified>
</cp:coreProperties>
</file>