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87" r:id="rId7"/>
    <p:sldId id="266" r:id="rId8"/>
    <p:sldId id="267" r:id="rId9"/>
    <p:sldId id="264" r:id="rId10"/>
    <p:sldId id="269" r:id="rId11"/>
    <p:sldId id="282" r:id="rId12"/>
    <p:sldId id="286" r:id="rId13"/>
    <p:sldId id="289" r:id="rId14"/>
    <p:sldId id="285" r:id="rId15"/>
    <p:sldId id="293" r:id="rId16"/>
    <p:sldId id="297" r:id="rId17"/>
    <p:sldId id="292" r:id="rId18"/>
    <p:sldId id="296" r:id="rId19"/>
    <p:sldId id="299" r:id="rId20"/>
    <p:sldId id="298" r:id="rId21"/>
    <p:sldId id="300" r:id="rId22"/>
    <p:sldId id="301" r:id="rId23"/>
    <p:sldId id="302" r:id="rId24"/>
    <p:sldId id="295" r:id="rId25"/>
    <p:sldId id="294" r:id="rId26"/>
    <p:sldId id="288" r:id="rId27"/>
    <p:sldId id="303" r:id="rId28"/>
    <p:sldId id="291" r:id="rId29"/>
    <p:sldId id="290" r:id="rId30"/>
    <p:sldId id="304" r:id="rId31"/>
    <p:sldId id="305" r:id="rId32"/>
    <p:sldId id="261" r:id="rId33"/>
    <p:sldId id="270" r:id="rId34"/>
    <p:sldId id="283"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0EA2-F1DF-4984-B06E-ECF94AE8F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B40B5-FEA2-460A-8F66-1070846A4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AB2E5C-50B9-4548-83FB-7D2823E89A79}"/>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5" name="Footer Placeholder 4">
            <a:extLst>
              <a:ext uri="{FF2B5EF4-FFF2-40B4-BE49-F238E27FC236}">
                <a16:creationId xmlns:a16="http://schemas.microsoft.com/office/drawing/2014/main" id="{79D19D76-6322-4D76-B77C-C4844F20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B996B-3F43-454D-8061-ADCC0B552C40}"/>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3906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6B7F-A5B1-44A3-8A94-E67263D9D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148E3-8144-4056-BEC7-5E4EA003B4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594C-BF85-4001-8240-FB5C6F365E04}"/>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5" name="Footer Placeholder 4">
            <a:extLst>
              <a:ext uri="{FF2B5EF4-FFF2-40B4-BE49-F238E27FC236}">
                <a16:creationId xmlns:a16="http://schemas.microsoft.com/office/drawing/2014/main" id="{8CA94893-CD81-48E5-8FDA-66F43CAA7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992B-B128-4951-9DB0-C1DF8CDEE78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8764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C3A8C-F8DB-44F0-9C96-2899B0679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795B-BD24-4ECC-A951-5B10FA2C13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AD8B9-597C-4173-A6A1-6A9F94F974C9}"/>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5" name="Footer Placeholder 4">
            <a:extLst>
              <a:ext uri="{FF2B5EF4-FFF2-40B4-BE49-F238E27FC236}">
                <a16:creationId xmlns:a16="http://schemas.microsoft.com/office/drawing/2014/main" id="{91025F1D-37B6-442C-B9BB-FE961E2C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C566F-AB9A-479F-AE44-78CDEA07EE7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36276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B817-D3B8-4107-A5D2-532BA6DDD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2D4FB-C49F-478A-AD07-1E6577B498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E59DA-4A11-4CA4-958F-9A2C1A724A88}"/>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5" name="Footer Placeholder 4">
            <a:extLst>
              <a:ext uri="{FF2B5EF4-FFF2-40B4-BE49-F238E27FC236}">
                <a16:creationId xmlns:a16="http://schemas.microsoft.com/office/drawing/2014/main" id="{168D2099-5EFC-4836-99ED-8D92A8B8A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74DEA-F0D1-4F1A-8FA0-AEA0C8C7C5A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29320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5220-7FAC-43A8-972B-047E9514F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3C173-AA21-41E4-B0AC-B289377AC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6F5791-2C72-4618-9258-93E0126C2FC9}"/>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5" name="Footer Placeholder 4">
            <a:extLst>
              <a:ext uri="{FF2B5EF4-FFF2-40B4-BE49-F238E27FC236}">
                <a16:creationId xmlns:a16="http://schemas.microsoft.com/office/drawing/2014/main" id="{89F89C82-F48E-44B8-AB94-B32B79802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81A5-8FAC-4F59-B4E9-231F11D33E0F}"/>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4652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DAE0-5BDD-47D3-B975-53EFD4B05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F5B1D-F446-4D14-B4B7-49C6E26B46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711E1-0883-4E67-9DAC-1B6A7D19BF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88182-2B6E-4C99-8799-3C25DE0A84E1}"/>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6" name="Footer Placeholder 5">
            <a:extLst>
              <a:ext uri="{FF2B5EF4-FFF2-40B4-BE49-F238E27FC236}">
                <a16:creationId xmlns:a16="http://schemas.microsoft.com/office/drawing/2014/main" id="{15B306E0-1BD6-4D7F-A3C1-45198E818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76A4-1AB9-4B68-87B0-B36DFB54976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43763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14F4-691F-4B79-8932-D3063C6AE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69F260-014F-4A2C-850E-7DE50BD02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5827D9-135C-4036-A5E5-29BA24D289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6E226-AA10-4396-9DE3-EA6F16E06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117A26-7593-4CF1-B78F-D7BBE38CDD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4449F-32B8-43BF-8691-CA1D5EC9802E}"/>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8" name="Footer Placeholder 7">
            <a:extLst>
              <a:ext uri="{FF2B5EF4-FFF2-40B4-BE49-F238E27FC236}">
                <a16:creationId xmlns:a16="http://schemas.microsoft.com/office/drawing/2014/main" id="{5B84EC23-C0CF-44AF-9437-77BF9B88E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667C9-62C0-4100-BA28-CF29968A8169}"/>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69564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41CF-2E65-4CC7-B606-7ACAF427D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5022B-896F-464C-8C41-755A154D006B}"/>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4" name="Footer Placeholder 3">
            <a:extLst>
              <a:ext uri="{FF2B5EF4-FFF2-40B4-BE49-F238E27FC236}">
                <a16:creationId xmlns:a16="http://schemas.microsoft.com/office/drawing/2014/main" id="{4F0BBE6A-F42E-48D5-87A0-8965151D9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40EAE-D740-4827-B9E1-EAC759C57EF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35095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87F3D-828B-4D11-9AE4-5EF70690E5F7}"/>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3" name="Footer Placeholder 2">
            <a:extLst>
              <a:ext uri="{FF2B5EF4-FFF2-40B4-BE49-F238E27FC236}">
                <a16:creationId xmlns:a16="http://schemas.microsoft.com/office/drawing/2014/main" id="{CE72A15D-05D1-4C56-8B6B-A53E15C3E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165CA-7863-497D-9CE4-6CDD452EB9F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55455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38AF-C57B-4720-9C01-54D61302A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276E4-2D72-4C70-A042-B5054798D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DF40F-0A87-477D-8204-9EF546B8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DEE2B5-EEDD-45F9-83AD-3A4A08E8B391}"/>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6" name="Footer Placeholder 5">
            <a:extLst>
              <a:ext uri="{FF2B5EF4-FFF2-40B4-BE49-F238E27FC236}">
                <a16:creationId xmlns:a16="http://schemas.microsoft.com/office/drawing/2014/main" id="{B06124B9-04DD-4AF3-99D9-0E09BA140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81D45-E9FA-4970-BB03-B215487318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07028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0164-81C7-4AD3-8B58-DFC01A77B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6159E-03E8-489E-9116-7662FEAA8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CA506-77AB-47E2-BFA4-B5D0FDF07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EDFDD4-33B2-4332-B9CC-C8E2B70FE1F5}"/>
              </a:ext>
            </a:extLst>
          </p:cNvPr>
          <p:cNvSpPr>
            <a:spLocks noGrp="1"/>
          </p:cNvSpPr>
          <p:nvPr>
            <p:ph type="dt" sz="half" idx="10"/>
          </p:nvPr>
        </p:nvSpPr>
        <p:spPr/>
        <p:txBody>
          <a:bodyPr/>
          <a:lstStyle/>
          <a:p>
            <a:fld id="{06986350-BBD8-4501-A5D1-DDA6D2ED0B7F}" type="datetimeFigureOut">
              <a:rPr lang="en-US" smtClean="0"/>
              <a:t>4/26/2024</a:t>
            </a:fld>
            <a:endParaRPr lang="en-US"/>
          </a:p>
        </p:txBody>
      </p:sp>
      <p:sp>
        <p:nvSpPr>
          <p:cNvPr id="6" name="Footer Placeholder 5">
            <a:extLst>
              <a:ext uri="{FF2B5EF4-FFF2-40B4-BE49-F238E27FC236}">
                <a16:creationId xmlns:a16="http://schemas.microsoft.com/office/drawing/2014/main" id="{D88C8D86-A43B-4670-A43B-0BC41BF3B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50E87-D869-4545-8E3B-708ECA58BB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6659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5D3A8-2169-4C01-AFBC-C5DBB73DD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5595B-635C-406A-BD33-8E6F0ABA3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8FF2-7CF4-4400-8617-30D696365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86350-BBD8-4501-A5D1-DDA6D2ED0B7F}" type="datetimeFigureOut">
              <a:rPr lang="en-US" smtClean="0"/>
              <a:t>4/26/2024</a:t>
            </a:fld>
            <a:endParaRPr lang="en-US"/>
          </a:p>
        </p:txBody>
      </p:sp>
      <p:sp>
        <p:nvSpPr>
          <p:cNvPr id="5" name="Footer Placeholder 4">
            <a:extLst>
              <a:ext uri="{FF2B5EF4-FFF2-40B4-BE49-F238E27FC236}">
                <a16:creationId xmlns:a16="http://schemas.microsoft.com/office/drawing/2014/main" id="{123C661D-8A1F-4BBD-84AA-783685C22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08E64-10F2-4B03-B071-32153FE57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88BD-68FF-463D-914B-021DB4301C7A}" type="slidenum">
              <a:rPr lang="en-US" smtClean="0"/>
              <a:t>‹#›</a:t>
            </a:fld>
            <a:endParaRPr lang="en-US"/>
          </a:p>
        </p:txBody>
      </p:sp>
    </p:spTree>
    <p:extLst>
      <p:ext uri="{BB962C8B-B14F-4D97-AF65-F5344CB8AC3E}">
        <p14:creationId xmlns:p14="http://schemas.microsoft.com/office/powerpoint/2010/main" val="109584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reativecommons.org/licenses/by-nc-sa/3.0/" TargetMode="External"/><Relationship Id="rId2" Type="http://schemas.openxmlformats.org/officeDocument/2006/relationships/hyperlink" Target="https://www.youtube.com/watch?v=QLbGHQo4qnA" TargetMode="External"/><Relationship Id="rId1" Type="http://schemas.openxmlformats.org/officeDocument/2006/relationships/slideLayout" Target="../slideLayouts/slideLayout8.xml"/><Relationship Id="rId6" Type="http://schemas.openxmlformats.org/officeDocument/2006/relationships/hyperlink" Target="http://www.flickr.com/photos/deeplifequotes/8420747751/" TargetMode="External"/><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6F9F5A-904D-46DE-9F15-C5D67C695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66" y="1170775"/>
            <a:ext cx="4655304" cy="4414780"/>
          </a:xfrm>
          <a:prstGeom prst="rect">
            <a:avLst/>
          </a:prstGeom>
        </p:spPr>
      </p:pic>
      <p:pic>
        <p:nvPicPr>
          <p:cNvPr id="14" name="Picture 13">
            <a:extLst>
              <a:ext uri="{FF2B5EF4-FFF2-40B4-BE49-F238E27FC236}">
                <a16:creationId xmlns:a16="http://schemas.microsoft.com/office/drawing/2014/main" id="{14CCF7D5-D1F6-42AE-A5CF-E0790ABC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69258" y="6281974"/>
            <a:ext cx="6314873" cy="742926"/>
          </a:xfrm>
          <a:prstGeom prst="rect">
            <a:avLst/>
          </a:prstGeom>
        </p:spPr>
      </p:pic>
      <p:sp>
        <p:nvSpPr>
          <p:cNvPr id="17" name="TextBox 16">
            <a:extLst>
              <a:ext uri="{FF2B5EF4-FFF2-40B4-BE49-F238E27FC236}">
                <a16:creationId xmlns:a16="http://schemas.microsoft.com/office/drawing/2014/main" id="{D5A8BE08-3FFC-4836-8800-BF3B704C015C}"/>
              </a:ext>
            </a:extLst>
          </p:cNvPr>
          <p:cNvSpPr txBox="1"/>
          <p:nvPr/>
        </p:nvSpPr>
        <p:spPr>
          <a:xfrm>
            <a:off x="6361889" y="924871"/>
            <a:ext cx="5612859" cy="2923877"/>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4000" b="1" dirty="0">
                <a:solidFill>
                  <a:schemeClr val="bg1"/>
                </a:solidFill>
                <a:latin typeface="Verdana" panose="020B0604030504040204" pitchFamily="34" charset="0"/>
                <a:ea typeface="Verdana" panose="020B0604030504040204" pitchFamily="34" charset="0"/>
              </a:rPr>
              <a:t>Conflict Resolution</a:t>
            </a:r>
          </a:p>
        </p:txBody>
      </p:sp>
    </p:spTree>
    <p:extLst>
      <p:ext uri="{BB962C8B-B14F-4D97-AF65-F5344CB8AC3E}">
        <p14:creationId xmlns:p14="http://schemas.microsoft.com/office/powerpoint/2010/main" val="150439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Insert Slide Title Here</a:t>
            </a:r>
          </a:p>
        </p:txBody>
      </p:sp>
      <p:pic>
        <p:nvPicPr>
          <p:cNvPr id="6" name="Picture 2" descr="See the source image">
            <a:extLst>
              <a:ext uri="{FF2B5EF4-FFF2-40B4-BE49-F238E27FC236}">
                <a16:creationId xmlns:a16="http://schemas.microsoft.com/office/drawing/2014/main" id="{292B84D3-D02C-48C0-AA54-3B885232C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5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r>
              <a:rPr lang="en-US" sz="3600" dirty="0">
                <a:solidFill>
                  <a:schemeClr val="bg1"/>
                </a:solidFill>
              </a:rPr>
              <a:t>Avoiding</a:t>
            </a:r>
          </a:p>
          <a:p>
            <a:r>
              <a:rPr lang="en-US" sz="3600" dirty="0">
                <a:solidFill>
                  <a:schemeClr val="bg1"/>
                </a:solidFill>
              </a:rPr>
              <a:t>Accommodating</a:t>
            </a:r>
          </a:p>
          <a:p>
            <a:r>
              <a:rPr lang="en-US" sz="3600" dirty="0">
                <a:solidFill>
                  <a:schemeClr val="bg1"/>
                </a:solidFill>
              </a:rPr>
              <a:t>Competing</a:t>
            </a:r>
          </a:p>
          <a:p>
            <a:r>
              <a:rPr lang="en-US" sz="3600" dirty="0">
                <a:solidFill>
                  <a:schemeClr val="bg1"/>
                </a:solidFill>
              </a:rPr>
              <a:t>Compromising</a:t>
            </a:r>
          </a:p>
          <a:p>
            <a:r>
              <a:rPr lang="en-US" sz="3600" dirty="0">
                <a:solidFill>
                  <a:schemeClr val="bg1"/>
                </a:solidFill>
              </a:rPr>
              <a:t>Collaborating</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Conflict Management Styles</a:t>
            </a:r>
          </a:p>
        </p:txBody>
      </p:sp>
    </p:spTree>
    <p:extLst>
      <p:ext uri="{BB962C8B-B14F-4D97-AF65-F5344CB8AC3E}">
        <p14:creationId xmlns:p14="http://schemas.microsoft.com/office/powerpoint/2010/main" val="305338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r>
              <a:rPr lang="en-US" sz="3600" dirty="0">
                <a:solidFill>
                  <a:schemeClr val="bg1"/>
                </a:solidFill>
              </a:rPr>
              <a:t>Do Some Self-Analysis</a:t>
            </a:r>
          </a:p>
          <a:p>
            <a:r>
              <a:rPr lang="en-US" sz="3600" dirty="0">
                <a:solidFill>
                  <a:schemeClr val="bg1"/>
                </a:solidFill>
              </a:rPr>
              <a:t>Defuse Tension</a:t>
            </a:r>
          </a:p>
          <a:p>
            <a:r>
              <a:rPr lang="en-US" sz="3600" dirty="0">
                <a:solidFill>
                  <a:schemeClr val="bg1"/>
                </a:solidFill>
              </a:rPr>
              <a:t>Make the Relationship a Priority</a:t>
            </a:r>
          </a:p>
          <a:p>
            <a:r>
              <a:rPr lang="en-US" sz="3600" dirty="0">
                <a:solidFill>
                  <a:schemeClr val="bg1"/>
                </a:solidFill>
              </a:rPr>
              <a:t>Focus on the Situation</a:t>
            </a:r>
          </a:p>
          <a:p>
            <a:r>
              <a:rPr lang="en-US" sz="3600" dirty="0">
                <a:solidFill>
                  <a:schemeClr val="bg1"/>
                </a:solidFill>
              </a:rPr>
              <a:t>Engage in Positive Communication</a:t>
            </a:r>
          </a:p>
          <a:p>
            <a:r>
              <a:rPr lang="en-US" sz="3600" dirty="0">
                <a:solidFill>
                  <a:schemeClr val="bg1"/>
                </a:solidFill>
              </a:rPr>
              <a:t>Agree on Action and Evaluate Progress</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Keys to Successful Conflict Management</a:t>
            </a:r>
          </a:p>
        </p:txBody>
      </p:sp>
    </p:spTree>
    <p:extLst>
      <p:ext uri="{BB962C8B-B14F-4D97-AF65-F5344CB8AC3E}">
        <p14:creationId xmlns:p14="http://schemas.microsoft.com/office/powerpoint/2010/main" val="118284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What was your role in creating the conflict?</a:t>
            </a:r>
          </a:p>
          <a:p>
            <a:pPr lvl="0"/>
            <a:r>
              <a:rPr lang="en-US" sz="3600" dirty="0">
                <a:solidFill>
                  <a:schemeClr val="bg1"/>
                </a:solidFill>
              </a:rPr>
              <a:t>What mistakes did you make?</a:t>
            </a:r>
          </a:p>
          <a:p>
            <a:pPr lvl="0"/>
            <a:r>
              <a:rPr lang="en-US" sz="3600" dirty="0">
                <a:solidFill>
                  <a:schemeClr val="bg1"/>
                </a:solidFill>
              </a:rPr>
              <a:t>What could you have done better?</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Do Some Self-Analysis</a:t>
            </a:r>
          </a:p>
        </p:txBody>
      </p:sp>
    </p:spTree>
    <p:extLst>
      <p:ext uri="{BB962C8B-B14F-4D97-AF65-F5344CB8AC3E}">
        <p14:creationId xmlns:p14="http://schemas.microsoft.com/office/powerpoint/2010/main" val="102145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Choose a private location</a:t>
            </a:r>
          </a:p>
          <a:p>
            <a:pPr lvl="0"/>
            <a:r>
              <a:rPr lang="en-US" sz="3600" dirty="0">
                <a:solidFill>
                  <a:schemeClr val="bg1"/>
                </a:solidFill>
              </a:rPr>
              <a:t>Time the confrontation as closely as possible to the inappropriate behavior</a:t>
            </a:r>
          </a:p>
          <a:p>
            <a:pPr lvl="0"/>
            <a:r>
              <a:rPr lang="en-US" sz="3600" dirty="0">
                <a:solidFill>
                  <a:schemeClr val="bg1"/>
                </a:solidFill>
              </a:rPr>
              <a:t>If necessary, cool off before confronting – take a short break</a:t>
            </a:r>
          </a:p>
          <a:p>
            <a:pPr lvl="0"/>
            <a:r>
              <a:rPr lang="en-US" sz="3600" dirty="0">
                <a:solidFill>
                  <a:schemeClr val="bg1"/>
                </a:solidFill>
              </a:rPr>
              <a:t>Relax and breathe</a:t>
            </a:r>
          </a:p>
          <a:p>
            <a:pPr lvl="0"/>
            <a:r>
              <a:rPr lang="en-US" sz="3600" dirty="0">
                <a:solidFill>
                  <a:schemeClr val="bg1"/>
                </a:solidFill>
              </a:rPr>
              <a:t>Stay calm and control your emotions</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Defuse Tension</a:t>
            </a:r>
          </a:p>
        </p:txBody>
      </p:sp>
    </p:spTree>
    <p:extLst>
      <p:ext uri="{BB962C8B-B14F-4D97-AF65-F5344CB8AC3E}">
        <p14:creationId xmlns:p14="http://schemas.microsoft.com/office/powerpoint/2010/main" val="428145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dirty="0">
                <a:solidFill>
                  <a:schemeClr val="bg1"/>
                </a:solidFill>
              </a:rPr>
              <a:t>Establish an atmosphere of partnership – work together for a solution</a:t>
            </a:r>
          </a:p>
          <a:p>
            <a:pPr lvl="1"/>
            <a:r>
              <a:rPr lang="en-US" sz="2800" dirty="0">
                <a:solidFill>
                  <a:schemeClr val="bg1"/>
                </a:solidFill>
              </a:rPr>
              <a:t>“I feel that we have a problem and I want to work this out together with you.”</a:t>
            </a:r>
          </a:p>
          <a:p>
            <a:pPr lvl="1"/>
            <a:r>
              <a:rPr lang="en-US" sz="2800" dirty="0">
                <a:solidFill>
                  <a:schemeClr val="bg1"/>
                </a:solidFill>
              </a:rPr>
              <a:t>“I want to understand your feelings about the situation.”</a:t>
            </a:r>
          </a:p>
          <a:p>
            <a:pPr lvl="1"/>
            <a:r>
              <a:rPr lang="en-US" sz="2800" dirty="0">
                <a:solidFill>
                  <a:schemeClr val="bg1"/>
                </a:solidFill>
              </a:rPr>
              <a:t>“I am confident that we can work out a solution that is mutually beneficial.”</a:t>
            </a:r>
          </a:p>
          <a:p>
            <a:pPr lvl="0"/>
            <a:r>
              <a:rPr lang="en-US" dirty="0">
                <a:solidFill>
                  <a:schemeClr val="bg1"/>
                </a:solidFill>
              </a:rPr>
              <a:t>Communicate openness</a:t>
            </a:r>
          </a:p>
          <a:p>
            <a:pPr lvl="0"/>
            <a:r>
              <a:rPr lang="en-US" dirty="0">
                <a:solidFill>
                  <a:schemeClr val="bg1"/>
                </a:solidFill>
              </a:rPr>
              <a:t>Affirm belief in a positive, mutually beneficial agreement</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Make the Relationship a Priority</a:t>
            </a:r>
          </a:p>
        </p:txBody>
      </p:sp>
    </p:spTree>
    <p:extLst>
      <p:ext uri="{BB962C8B-B14F-4D97-AF65-F5344CB8AC3E}">
        <p14:creationId xmlns:p14="http://schemas.microsoft.com/office/powerpoint/2010/main" val="398553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dirty="0">
                <a:solidFill>
                  <a:schemeClr val="bg1"/>
                </a:solidFill>
              </a:rPr>
              <a:t>Be willing to forgive</a:t>
            </a:r>
          </a:p>
          <a:p>
            <a:pPr lvl="0"/>
            <a:r>
              <a:rPr lang="en-US" dirty="0">
                <a:solidFill>
                  <a:schemeClr val="bg1"/>
                </a:solidFill>
              </a:rPr>
              <a:t>Pick your battles – is it worth the energy?</a:t>
            </a:r>
          </a:p>
          <a:p>
            <a:pPr lvl="0"/>
            <a:r>
              <a:rPr lang="en-US" dirty="0">
                <a:solidFill>
                  <a:schemeClr val="bg1"/>
                </a:solidFill>
              </a:rPr>
              <a:t>Know when to let it go</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Make the Relationship a Priority</a:t>
            </a:r>
          </a:p>
        </p:txBody>
      </p:sp>
    </p:spTree>
    <p:extLst>
      <p:ext uri="{BB962C8B-B14F-4D97-AF65-F5344CB8AC3E}">
        <p14:creationId xmlns:p14="http://schemas.microsoft.com/office/powerpoint/2010/main" val="66113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Don’t bring up past conflicts</a:t>
            </a:r>
          </a:p>
          <a:p>
            <a:pPr lvl="0"/>
            <a:r>
              <a:rPr lang="en-US" sz="3600" dirty="0">
                <a:solidFill>
                  <a:schemeClr val="bg1"/>
                </a:solidFill>
              </a:rPr>
              <a:t>Talk about the behavior, don’t attack or criticize the person</a:t>
            </a:r>
          </a:p>
          <a:p>
            <a:pPr lvl="0"/>
            <a:r>
              <a:rPr lang="en-US" sz="3600" dirty="0">
                <a:solidFill>
                  <a:schemeClr val="bg1"/>
                </a:solidFill>
              </a:rPr>
              <a:t>Don’t allow avoidance or shift of responsibility</a:t>
            </a:r>
          </a:p>
          <a:p>
            <a:pPr lvl="0"/>
            <a:r>
              <a:rPr lang="en-US" sz="3600" dirty="0">
                <a:solidFill>
                  <a:schemeClr val="bg1"/>
                </a:solidFill>
              </a:rPr>
              <a:t>Be willing to talk about the problem and what can be done</a:t>
            </a:r>
          </a:p>
          <a:p>
            <a:pPr lvl="0"/>
            <a:r>
              <a:rPr lang="en-US" sz="3600" dirty="0">
                <a:solidFill>
                  <a:schemeClr val="bg1"/>
                </a:solidFill>
              </a:rPr>
              <a:t>Keep the conversation focused on the problem</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Focus on the Situation</a:t>
            </a:r>
          </a:p>
        </p:txBody>
      </p:sp>
    </p:spTree>
    <p:extLst>
      <p:ext uri="{BB962C8B-B14F-4D97-AF65-F5344CB8AC3E}">
        <p14:creationId xmlns:p14="http://schemas.microsoft.com/office/powerpoint/2010/main" val="874829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Don’t avoid the person</a:t>
            </a:r>
          </a:p>
          <a:p>
            <a:pPr lvl="0"/>
            <a:r>
              <a:rPr lang="en-US" sz="3600" dirty="0">
                <a:solidFill>
                  <a:schemeClr val="bg1"/>
                </a:solidFill>
              </a:rPr>
              <a:t>Show respect for the person </a:t>
            </a:r>
          </a:p>
          <a:p>
            <a:pPr lvl="0"/>
            <a:r>
              <a:rPr lang="en-US" sz="3600" dirty="0">
                <a:solidFill>
                  <a:schemeClr val="bg1"/>
                </a:solidFill>
              </a:rPr>
              <a:t>Give the person your full attention – avoid distractions</a:t>
            </a:r>
          </a:p>
          <a:p>
            <a:pPr lvl="0"/>
            <a:r>
              <a:rPr lang="en-US" sz="3600" dirty="0">
                <a:solidFill>
                  <a:schemeClr val="bg1"/>
                </a:solidFill>
              </a:rPr>
              <a:t>Listen to their perspective (and try to understand it)</a:t>
            </a:r>
          </a:p>
          <a:p>
            <a:pPr lvl="0"/>
            <a:r>
              <a:rPr lang="en-US" sz="3600" dirty="0">
                <a:solidFill>
                  <a:schemeClr val="bg1"/>
                </a:solidFill>
              </a:rPr>
              <a:t>Don’t interrupt</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Engage in Positive Communication</a:t>
            </a:r>
          </a:p>
        </p:txBody>
      </p:sp>
    </p:spTree>
    <p:extLst>
      <p:ext uri="{BB962C8B-B14F-4D97-AF65-F5344CB8AC3E}">
        <p14:creationId xmlns:p14="http://schemas.microsoft.com/office/powerpoint/2010/main" val="280991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Avoid becoming defensive or judgmental</a:t>
            </a:r>
          </a:p>
          <a:p>
            <a:pPr lvl="0"/>
            <a:r>
              <a:rPr lang="en-US" sz="3600" dirty="0">
                <a:solidFill>
                  <a:schemeClr val="bg1"/>
                </a:solidFill>
              </a:rPr>
              <a:t>Watch body language</a:t>
            </a:r>
          </a:p>
          <a:p>
            <a:pPr lvl="0"/>
            <a:r>
              <a:rPr lang="en-US" sz="3600" dirty="0">
                <a:solidFill>
                  <a:schemeClr val="bg1"/>
                </a:solidFill>
              </a:rPr>
              <a:t>Restate what you hear</a:t>
            </a:r>
          </a:p>
          <a:p>
            <a:pPr lvl="0"/>
            <a:r>
              <a:rPr lang="en-US" sz="3600" dirty="0">
                <a:solidFill>
                  <a:schemeClr val="bg1"/>
                </a:solidFill>
              </a:rPr>
              <a:t>Be specific about the problem and what is bothering you</a:t>
            </a:r>
          </a:p>
          <a:p>
            <a:pPr lvl="0"/>
            <a:r>
              <a:rPr lang="en-US" sz="3600" dirty="0">
                <a:solidFill>
                  <a:schemeClr val="bg1"/>
                </a:solidFill>
              </a:rPr>
              <a:t>Express yourself and your viewpoint clearly and carefully</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Engage in Positive Communication</a:t>
            </a:r>
          </a:p>
        </p:txBody>
      </p:sp>
    </p:spTree>
    <p:extLst>
      <p:ext uri="{BB962C8B-B14F-4D97-AF65-F5344CB8AC3E}">
        <p14:creationId xmlns:p14="http://schemas.microsoft.com/office/powerpoint/2010/main" val="359868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bg1"/>
                </a:solidFill>
                <a:latin typeface="Verdana" panose="020B0604030504040204" pitchFamily="34" charset="0"/>
                <a:ea typeface="Verdana" panose="020B0604030504040204" pitchFamily="34" charset="0"/>
              </a:rPr>
              <a:t>Insert Slide Title Here</a:t>
            </a:r>
          </a:p>
        </p:txBody>
      </p:sp>
      <p:pic>
        <p:nvPicPr>
          <p:cNvPr id="10" name="Picture 2" descr="https://scpeanutgallery.files.wordpress.com/2012/06/conflict-resolution.jpg">
            <a:extLst>
              <a:ext uri="{FF2B5EF4-FFF2-40B4-BE49-F238E27FC236}">
                <a16:creationId xmlns:a16="http://schemas.microsoft.com/office/drawing/2014/main" id="{45F083C1-CAAF-4512-83E1-16888AF9E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42" y="-20637"/>
            <a:ext cx="8826916" cy="617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Don’t place blame</a:t>
            </a:r>
          </a:p>
          <a:p>
            <a:pPr lvl="0"/>
            <a:r>
              <a:rPr lang="en-US" sz="3600" dirty="0">
                <a:solidFill>
                  <a:schemeClr val="bg1"/>
                </a:solidFill>
              </a:rPr>
              <a:t>Don’t drag others into the conflict</a:t>
            </a:r>
          </a:p>
          <a:p>
            <a:pPr lvl="0"/>
            <a:r>
              <a:rPr lang="en-US" sz="3600" dirty="0">
                <a:solidFill>
                  <a:schemeClr val="bg1"/>
                </a:solidFill>
              </a:rPr>
              <a:t>Use active listening and give feedback</a:t>
            </a:r>
          </a:p>
          <a:p>
            <a:pPr lvl="0"/>
            <a:r>
              <a:rPr lang="en-US" sz="3600" dirty="0">
                <a:solidFill>
                  <a:schemeClr val="bg1"/>
                </a:solidFill>
              </a:rPr>
              <a:t>Look at the conflict through their eyes</a:t>
            </a:r>
          </a:p>
          <a:p>
            <a:pPr lvl="0"/>
            <a:r>
              <a:rPr lang="en-US" sz="3600" dirty="0">
                <a:solidFill>
                  <a:schemeClr val="bg1"/>
                </a:solidFill>
              </a:rPr>
              <a:t>Try to understand the factors that are influencing that person</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Engage in Positive Communication</a:t>
            </a:r>
          </a:p>
        </p:txBody>
      </p:sp>
    </p:spTree>
    <p:extLst>
      <p:ext uri="{BB962C8B-B14F-4D97-AF65-F5344CB8AC3E}">
        <p14:creationId xmlns:p14="http://schemas.microsoft.com/office/powerpoint/2010/main" val="115702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lvl="0"/>
            <a:r>
              <a:rPr lang="en-US" sz="3600" dirty="0">
                <a:solidFill>
                  <a:schemeClr val="bg1"/>
                </a:solidFill>
              </a:rPr>
              <a:t>Ask questions to clarify and understand</a:t>
            </a:r>
          </a:p>
          <a:p>
            <a:pPr lvl="0"/>
            <a:r>
              <a:rPr lang="en-US" sz="3600" dirty="0">
                <a:solidFill>
                  <a:schemeClr val="bg1"/>
                </a:solidFill>
              </a:rPr>
              <a:t>Pay attention to the feelings being expressed</a:t>
            </a:r>
          </a:p>
          <a:p>
            <a:pPr lvl="0"/>
            <a:r>
              <a:rPr lang="en-US" sz="3600" dirty="0">
                <a:solidFill>
                  <a:schemeClr val="bg1"/>
                </a:solidFill>
              </a:rPr>
              <a:t>Don’t dismiss the other person’s feelings</a:t>
            </a:r>
          </a:p>
          <a:p>
            <a:pPr lvl="0"/>
            <a:r>
              <a:rPr lang="en-US" sz="3600" dirty="0">
                <a:solidFill>
                  <a:schemeClr val="bg1"/>
                </a:solidFill>
              </a:rPr>
              <a:t>Be aware and respectful of differences</a:t>
            </a:r>
          </a:p>
          <a:p>
            <a:pPr lvl="0"/>
            <a:r>
              <a:rPr lang="en-US" sz="3600" dirty="0">
                <a:solidFill>
                  <a:schemeClr val="bg1"/>
                </a:solidFill>
              </a:rPr>
              <a:t>Don't generalize. Avoid words like "never" or "always."</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Engage in Positive Communication</a:t>
            </a:r>
          </a:p>
        </p:txBody>
      </p:sp>
    </p:spTree>
    <p:extLst>
      <p:ext uri="{BB962C8B-B14F-4D97-AF65-F5344CB8AC3E}">
        <p14:creationId xmlns:p14="http://schemas.microsoft.com/office/powerpoint/2010/main" val="270600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normAutofit lnSpcReduction="10000"/>
          </a:bodyPr>
          <a:lstStyle/>
          <a:p>
            <a:pPr lvl="0"/>
            <a:r>
              <a:rPr lang="en-US" sz="3200" dirty="0">
                <a:solidFill>
                  <a:schemeClr val="bg1"/>
                </a:solidFill>
              </a:rPr>
              <a:t>Obtain a commitment for change</a:t>
            </a:r>
          </a:p>
          <a:p>
            <a:r>
              <a:rPr lang="en-US" sz="3200" dirty="0">
                <a:solidFill>
                  <a:schemeClr val="bg1"/>
                </a:solidFill>
              </a:rPr>
              <a:t>Be firm in the standards you set</a:t>
            </a:r>
          </a:p>
          <a:p>
            <a:pPr lvl="0"/>
            <a:r>
              <a:rPr lang="en-US" sz="3200" dirty="0">
                <a:solidFill>
                  <a:schemeClr val="bg1"/>
                </a:solidFill>
              </a:rPr>
              <a:t>Predetermine a date and time to evaluate progress toward the commitment</a:t>
            </a:r>
          </a:p>
          <a:p>
            <a:pPr lvl="0"/>
            <a:r>
              <a:rPr lang="en-US" sz="3200" dirty="0">
                <a:solidFill>
                  <a:schemeClr val="bg1"/>
                </a:solidFill>
              </a:rPr>
              <a:t>Follow through on any agreements made</a:t>
            </a:r>
          </a:p>
          <a:p>
            <a:pPr lvl="0"/>
            <a:r>
              <a:rPr lang="en-US" sz="3200" dirty="0">
                <a:solidFill>
                  <a:schemeClr val="bg1"/>
                </a:solidFill>
              </a:rPr>
              <a:t>Give solutions time to work</a:t>
            </a:r>
          </a:p>
          <a:p>
            <a:pPr lvl="0"/>
            <a:r>
              <a:rPr lang="en-US" sz="3200" dirty="0">
                <a:solidFill>
                  <a:schemeClr val="bg1"/>
                </a:solidFill>
              </a:rPr>
              <a:t>Support the individual's attempts to change</a:t>
            </a:r>
          </a:p>
          <a:p>
            <a:r>
              <a:rPr lang="en-US" sz="3200" dirty="0">
                <a:solidFill>
                  <a:schemeClr val="bg1"/>
                </a:solidFill>
              </a:rPr>
              <a:t>Offer praise and positive feedback for successes</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Agree on Action and Evaluate Progress</a:t>
            </a:r>
          </a:p>
        </p:txBody>
      </p:sp>
    </p:spTree>
    <p:extLst>
      <p:ext uri="{BB962C8B-B14F-4D97-AF65-F5344CB8AC3E}">
        <p14:creationId xmlns:p14="http://schemas.microsoft.com/office/powerpoint/2010/main" val="68794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marL="609600" indent="-609600">
              <a:buNone/>
            </a:pPr>
            <a:r>
              <a:rPr lang="en-US" altLang="en-US" b="1" dirty="0">
                <a:solidFill>
                  <a:schemeClr val="bg1"/>
                </a:solidFill>
                <a:latin typeface="Calibri" panose="020F0502020204030204" pitchFamily="34" charset="0"/>
                <a:cs typeface="Calibri" panose="020F0502020204030204" pitchFamily="34" charset="0"/>
              </a:rPr>
              <a:t>1. State your feelings candidly, taking responsibility for your emotions, by using “I” statements.</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“I get frustrated when…”</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“I get angry when…”</a:t>
            </a:r>
          </a:p>
          <a:p>
            <a:pPr marL="990600" lvl="1" indent="-533400">
              <a:buFontTx/>
              <a:buAutoNum type="alphaUcPeriod"/>
            </a:pPr>
            <a:endParaRPr lang="en-US" altLang="en-US" sz="1200" dirty="0">
              <a:solidFill>
                <a:schemeClr val="bg1"/>
              </a:solidFill>
              <a:latin typeface="Calibri" panose="020F0502020204030204" pitchFamily="34" charset="0"/>
              <a:cs typeface="Calibri" panose="020F0502020204030204" pitchFamily="34" charset="0"/>
            </a:endParaRPr>
          </a:p>
          <a:p>
            <a:pPr marL="609600" indent="-609600">
              <a:buNone/>
            </a:pPr>
            <a:r>
              <a:rPr lang="en-US" altLang="en-US" b="1" dirty="0">
                <a:solidFill>
                  <a:schemeClr val="bg1"/>
                </a:solidFill>
                <a:latin typeface="Calibri" panose="020F0502020204030204" pitchFamily="34" charset="0"/>
                <a:cs typeface="Calibri" panose="020F0502020204030204" pitchFamily="34" charset="0"/>
              </a:rPr>
              <a:t>2. Describe the specific event or specific behavior that triggers this emotion.</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“…your reports to me are late…”</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“…you criticize my performance to peers…”</a:t>
            </a:r>
          </a:p>
          <a:p>
            <a:pPr marL="0" indent="0">
              <a:buNone/>
            </a:pPr>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Format for Communicating Disagreement</a:t>
            </a:r>
          </a:p>
        </p:txBody>
      </p:sp>
    </p:spTree>
    <p:extLst>
      <p:ext uri="{BB962C8B-B14F-4D97-AF65-F5344CB8AC3E}">
        <p14:creationId xmlns:p14="http://schemas.microsoft.com/office/powerpoint/2010/main" val="197224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marL="609600" indent="-609600">
              <a:buNone/>
            </a:pPr>
            <a:r>
              <a:rPr lang="en-US" altLang="en-US" b="1" dirty="0">
                <a:solidFill>
                  <a:schemeClr val="bg1"/>
                </a:solidFill>
                <a:latin typeface="Calibri" panose="020F0502020204030204" pitchFamily="34" charset="0"/>
                <a:cs typeface="Calibri" panose="020F0502020204030204" pitchFamily="34" charset="0"/>
              </a:rPr>
              <a:t>3. Identify the negative impact of the behavior.</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“…because without timely information, I cannot complete my reports on time.”</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“…because it undermines my credibility with people who depend on me.”</a:t>
            </a:r>
          </a:p>
          <a:p>
            <a:pPr marL="990600" lvl="1" indent="-533400">
              <a:buFontTx/>
              <a:buAutoNum type="alphaUcPeriod"/>
            </a:pPr>
            <a:endParaRPr lang="en-US" altLang="en-US" sz="1200" dirty="0">
              <a:solidFill>
                <a:schemeClr val="bg1"/>
              </a:solidFill>
              <a:latin typeface="Calibri" panose="020F0502020204030204" pitchFamily="34" charset="0"/>
              <a:cs typeface="Calibri" panose="020F0502020204030204" pitchFamily="34" charset="0"/>
            </a:endParaRPr>
          </a:p>
          <a:p>
            <a:pPr marL="609600" indent="-609600">
              <a:buNone/>
            </a:pPr>
            <a:r>
              <a:rPr lang="en-US" altLang="en-US" b="1" dirty="0">
                <a:solidFill>
                  <a:schemeClr val="bg1"/>
                </a:solidFill>
                <a:latin typeface="Calibri" panose="020F0502020204030204" pitchFamily="34" charset="0"/>
                <a:cs typeface="Calibri" panose="020F0502020204030204" pitchFamily="34" charset="0"/>
              </a:rPr>
              <a:t>4. Express a willingness to resolve the disagreement cooperatively.</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“Can you tell me your perception of this issue?”</a:t>
            </a:r>
          </a:p>
          <a:p>
            <a:pPr marL="990600" lvl="1" indent="-533400">
              <a:buFontTx/>
              <a:buAutoNum type="alphaUcPeriod"/>
            </a:pPr>
            <a:r>
              <a:rPr lang="en-US" altLang="en-US" dirty="0">
                <a:solidFill>
                  <a:schemeClr val="bg1"/>
                </a:solidFill>
                <a:latin typeface="Calibri" panose="020F0502020204030204" pitchFamily="34" charset="0"/>
                <a:cs typeface="Calibri" panose="020F0502020204030204" pitchFamily="34" charset="0"/>
              </a:rPr>
              <a:t>“How can we resolve this issue together?”</a:t>
            </a:r>
          </a:p>
          <a:p>
            <a:pPr marL="0" indent="0">
              <a:buNone/>
            </a:pPr>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Format for Communicating Disagreement</a:t>
            </a:r>
          </a:p>
        </p:txBody>
      </p:sp>
    </p:spTree>
    <p:extLst>
      <p:ext uri="{BB962C8B-B14F-4D97-AF65-F5344CB8AC3E}">
        <p14:creationId xmlns:p14="http://schemas.microsoft.com/office/powerpoint/2010/main" val="62217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marL="0" indent="0">
              <a:buNone/>
            </a:pPr>
            <a:r>
              <a:rPr lang="en-US" sz="3200" dirty="0">
                <a:solidFill>
                  <a:schemeClr val="bg1"/>
                </a:solidFill>
                <a:ea typeface="Verdana" panose="020B0604030504040204" pitchFamily="34" charset="0"/>
              </a:rPr>
              <a:t>Your co-worker constantly brings in tuna and broccoli for lunch and it creates quite a stink in the office.</a:t>
            </a:r>
          </a:p>
          <a:p>
            <a:pPr marL="514350" indent="-514350">
              <a:buAutoNum type="arabicPeriod"/>
            </a:pPr>
            <a:r>
              <a:rPr lang="en-US" sz="3200" dirty="0">
                <a:solidFill>
                  <a:schemeClr val="bg1"/>
                </a:solidFill>
                <a:ea typeface="Verdana" panose="020B0604030504040204" pitchFamily="34" charset="0"/>
              </a:rPr>
              <a:t>I Statement</a:t>
            </a:r>
          </a:p>
          <a:p>
            <a:pPr marL="514350" indent="-514350">
              <a:buAutoNum type="arabicPeriod"/>
            </a:pPr>
            <a:r>
              <a:rPr lang="en-US" sz="3200" dirty="0">
                <a:solidFill>
                  <a:schemeClr val="bg1"/>
                </a:solidFill>
                <a:ea typeface="Verdana" panose="020B0604030504040204" pitchFamily="34" charset="0"/>
              </a:rPr>
              <a:t>Specific Behavior</a:t>
            </a:r>
          </a:p>
          <a:p>
            <a:pPr marL="514350" indent="-514350">
              <a:buAutoNum type="arabicPeriod"/>
            </a:pPr>
            <a:r>
              <a:rPr lang="en-US" sz="3200" dirty="0">
                <a:solidFill>
                  <a:schemeClr val="bg1"/>
                </a:solidFill>
                <a:ea typeface="Verdana" panose="020B0604030504040204" pitchFamily="34" charset="0"/>
              </a:rPr>
              <a:t>Negative Impact</a:t>
            </a:r>
          </a:p>
          <a:p>
            <a:pPr marL="514350" indent="-514350">
              <a:buAutoNum type="arabicPeriod"/>
            </a:pPr>
            <a:r>
              <a:rPr lang="en-US" sz="3200" dirty="0">
                <a:solidFill>
                  <a:schemeClr val="bg1"/>
                </a:solidFill>
                <a:ea typeface="Verdana" panose="020B0604030504040204" pitchFamily="34" charset="0"/>
              </a:rPr>
              <a:t>Cooperative Resolution</a:t>
            </a:r>
          </a:p>
          <a:p>
            <a:pPr marL="0" indent="0">
              <a:buNone/>
            </a:pPr>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Practice</a:t>
            </a:r>
          </a:p>
        </p:txBody>
      </p:sp>
    </p:spTree>
    <p:extLst>
      <p:ext uri="{BB962C8B-B14F-4D97-AF65-F5344CB8AC3E}">
        <p14:creationId xmlns:p14="http://schemas.microsoft.com/office/powerpoint/2010/main" val="327050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marL="0" indent="0">
              <a:buNone/>
            </a:pPr>
            <a:r>
              <a:rPr lang="en-US" dirty="0">
                <a:solidFill>
                  <a:schemeClr val="bg1"/>
                </a:solidFill>
                <a:latin typeface="Verdana" panose="020B0604030504040204" pitchFamily="34" charset="0"/>
                <a:ea typeface="Verdana" panose="020B0604030504040204" pitchFamily="34" charset="0"/>
              </a:rPr>
              <a:t>You and your co-worker have been assigned a project but they do not seem to take it seriously.  They have missed several meetings and have not contributed any work to the project so far.  Your supervisor is asking for a progress report.</a:t>
            </a:r>
          </a:p>
          <a:p>
            <a:pPr marL="514350" indent="-514350">
              <a:buAutoNum type="arabicPeriod"/>
            </a:pPr>
            <a:r>
              <a:rPr lang="en-US" dirty="0">
                <a:solidFill>
                  <a:schemeClr val="bg1"/>
                </a:solidFill>
              </a:rPr>
              <a:t>I Statement</a:t>
            </a:r>
          </a:p>
          <a:p>
            <a:pPr marL="514350" indent="-514350">
              <a:buAutoNum type="arabicPeriod"/>
            </a:pPr>
            <a:r>
              <a:rPr lang="en-US" dirty="0">
                <a:solidFill>
                  <a:schemeClr val="bg1"/>
                </a:solidFill>
              </a:rPr>
              <a:t>Specific Behavior</a:t>
            </a:r>
          </a:p>
          <a:p>
            <a:pPr marL="514350" indent="-514350">
              <a:buAutoNum type="arabicPeriod"/>
            </a:pPr>
            <a:r>
              <a:rPr lang="en-US" dirty="0">
                <a:solidFill>
                  <a:schemeClr val="bg1"/>
                </a:solidFill>
              </a:rPr>
              <a:t>Negative Impact</a:t>
            </a:r>
          </a:p>
          <a:p>
            <a:pPr marL="514350" indent="-514350">
              <a:buAutoNum type="arabicPeriod"/>
            </a:pPr>
            <a:r>
              <a:rPr lang="en-US" dirty="0">
                <a:solidFill>
                  <a:schemeClr val="bg1"/>
                </a:solidFill>
              </a:rPr>
              <a:t>Cooperative Resolution</a:t>
            </a:r>
          </a:p>
          <a:p>
            <a:pPr marL="0" indent="0">
              <a:buNone/>
            </a:pPr>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Practice</a:t>
            </a:r>
          </a:p>
        </p:txBody>
      </p:sp>
    </p:spTree>
    <p:extLst>
      <p:ext uri="{BB962C8B-B14F-4D97-AF65-F5344CB8AC3E}">
        <p14:creationId xmlns:p14="http://schemas.microsoft.com/office/powerpoint/2010/main" val="190762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marL="0" indent="0">
              <a:buNone/>
            </a:pPr>
            <a:r>
              <a:rPr lang="en-US" dirty="0">
                <a:solidFill>
                  <a:schemeClr val="bg1"/>
                </a:solidFill>
                <a:latin typeface="Verdana" panose="020B0604030504040204" pitchFamily="34" charset="0"/>
                <a:ea typeface="Verdana" panose="020B0604030504040204" pitchFamily="34" charset="0"/>
              </a:rPr>
              <a:t>Your co-worker has been coming in late and leaving early and bragging about how the boss won’t do anything because they are too valuable to the office.  </a:t>
            </a:r>
          </a:p>
          <a:p>
            <a:pPr marL="514350" indent="-514350">
              <a:buAutoNum type="arabicPeriod"/>
            </a:pPr>
            <a:r>
              <a:rPr lang="en-US" dirty="0">
                <a:solidFill>
                  <a:schemeClr val="bg1"/>
                </a:solidFill>
              </a:rPr>
              <a:t>I Statement</a:t>
            </a:r>
          </a:p>
          <a:p>
            <a:pPr marL="514350" indent="-514350">
              <a:buAutoNum type="arabicPeriod"/>
            </a:pPr>
            <a:r>
              <a:rPr lang="en-US" dirty="0">
                <a:solidFill>
                  <a:schemeClr val="bg1"/>
                </a:solidFill>
              </a:rPr>
              <a:t>Specific Behavior</a:t>
            </a:r>
          </a:p>
          <a:p>
            <a:pPr marL="514350" indent="-514350">
              <a:buAutoNum type="arabicPeriod"/>
            </a:pPr>
            <a:r>
              <a:rPr lang="en-US" dirty="0">
                <a:solidFill>
                  <a:schemeClr val="bg1"/>
                </a:solidFill>
              </a:rPr>
              <a:t>Negative Impact</a:t>
            </a:r>
          </a:p>
          <a:p>
            <a:pPr marL="514350" indent="-514350">
              <a:buAutoNum type="arabicPeriod"/>
            </a:pPr>
            <a:r>
              <a:rPr lang="en-US" dirty="0">
                <a:solidFill>
                  <a:schemeClr val="bg1"/>
                </a:solidFill>
              </a:rPr>
              <a:t>Cooperative Resolution</a:t>
            </a:r>
          </a:p>
          <a:p>
            <a:pPr marL="0" indent="0">
              <a:buNone/>
            </a:pPr>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Practice</a:t>
            </a:r>
          </a:p>
        </p:txBody>
      </p:sp>
    </p:spTree>
    <p:extLst>
      <p:ext uri="{BB962C8B-B14F-4D97-AF65-F5344CB8AC3E}">
        <p14:creationId xmlns:p14="http://schemas.microsoft.com/office/powerpoint/2010/main" val="1059932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lstStyle/>
          <a:p>
            <a:pPr marL="0" indent="0">
              <a:buNone/>
            </a:pPr>
            <a:r>
              <a:rPr lang="en-US" sz="3200" dirty="0">
                <a:solidFill>
                  <a:schemeClr val="bg1"/>
                </a:solidFill>
              </a:rPr>
              <a:t>It seems that a co-worker has been giving you the cold shoulder lately.  You have also heard rumors that this same person has been talking badly about you to other colleagues.</a:t>
            </a:r>
          </a:p>
          <a:p>
            <a:pPr marL="514350" indent="-514350">
              <a:buAutoNum type="arabicPeriod"/>
            </a:pPr>
            <a:r>
              <a:rPr lang="en-US" sz="3200" dirty="0">
                <a:solidFill>
                  <a:schemeClr val="bg1"/>
                </a:solidFill>
              </a:rPr>
              <a:t>I Statement</a:t>
            </a:r>
          </a:p>
          <a:p>
            <a:pPr marL="514350" indent="-514350">
              <a:buAutoNum type="arabicPeriod"/>
            </a:pPr>
            <a:r>
              <a:rPr lang="en-US" sz="3200" dirty="0">
                <a:solidFill>
                  <a:schemeClr val="bg1"/>
                </a:solidFill>
              </a:rPr>
              <a:t>Specific Behavior</a:t>
            </a:r>
          </a:p>
          <a:p>
            <a:pPr marL="514350" indent="-514350">
              <a:buAutoNum type="arabicPeriod"/>
            </a:pPr>
            <a:r>
              <a:rPr lang="en-US" sz="3200" dirty="0">
                <a:solidFill>
                  <a:schemeClr val="bg1"/>
                </a:solidFill>
              </a:rPr>
              <a:t>Negative Impact</a:t>
            </a:r>
          </a:p>
          <a:p>
            <a:pPr marL="514350" indent="-514350">
              <a:buAutoNum type="arabicPeriod"/>
            </a:pPr>
            <a:r>
              <a:rPr lang="en-US" sz="3200" dirty="0">
                <a:solidFill>
                  <a:schemeClr val="bg1"/>
                </a:solidFill>
              </a:rPr>
              <a:t>Cooperative Resolution</a:t>
            </a:r>
          </a:p>
          <a:p>
            <a:pPr marL="0" indent="0">
              <a:buNone/>
            </a:pPr>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Practice</a:t>
            </a:r>
          </a:p>
        </p:txBody>
      </p:sp>
    </p:spTree>
    <p:extLst>
      <p:ext uri="{BB962C8B-B14F-4D97-AF65-F5344CB8AC3E}">
        <p14:creationId xmlns:p14="http://schemas.microsoft.com/office/powerpoint/2010/main" val="51497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4" name="Picture 3">
            <a:extLst>
              <a:ext uri="{FF2B5EF4-FFF2-40B4-BE49-F238E27FC236}">
                <a16:creationId xmlns:a16="http://schemas.microsoft.com/office/drawing/2014/main" id="{1FAA4D44-862C-4CA3-893C-0CB2A49B3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40" y="6639886"/>
            <a:ext cx="3545903" cy="226503"/>
          </a:xfrm>
          <a:prstGeom prst="rect">
            <a:avLst/>
          </a:prstGeom>
        </p:spPr>
      </p:pic>
      <p:sp>
        <p:nvSpPr>
          <p:cNvPr id="9" name="Content Placeholder 8">
            <a:extLst>
              <a:ext uri="{FF2B5EF4-FFF2-40B4-BE49-F238E27FC236}">
                <a16:creationId xmlns:a16="http://schemas.microsoft.com/office/drawing/2014/main" id="{15D37825-F9FE-41B1-BDE0-EB81118FD988}"/>
              </a:ext>
            </a:extLst>
          </p:cNvPr>
          <p:cNvSpPr>
            <a:spLocks noGrp="1"/>
          </p:cNvSpPr>
          <p:nvPr>
            <p:ph idx="1"/>
          </p:nvPr>
        </p:nvSpPr>
        <p:spPr>
          <a:xfrm>
            <a:off x="838200" y="1527153"/>
            <a:ext cx="10515600" cy="4269968"/>
          </a:xfrm>
        </p:spPr>
        <p:txBody>
          <a:bodyPr>
            <a:normAutofit fontScale="92500" lnSpcReduction="20000"/>
          </a:bodyPr>
          <a:lstStyle/>
          <a:p>
            <a:r>
              <a:rPr lang="en-US" dirty="0">
                <a:solidFill>
                  <a:schemeClr val="bg1"/>
                </a:solidFill>
              </a:rPr>
              <a:t>Collect Your Thoughts</a:t>
            </a:r>
          </a:p>
          <a:p>
            <a:r>
              <a:rPr lang="en-US" dirty="0">
                <a:solidFill>
                  <a:schemeClr val="bg1"/>
                </a:solidFill>
              </a:rPr>
              <a:t>Set Expectations and Location</a:t>
            </a:r>
          </a:p>
          <a:p>
            <a:r>
              <a:rPr lang="en-US" dirty="0">
                <a:solidFill>
                  <a:schemeClr val="bg1"/>
                </a:solidFill>
              </a:rPr>
              <a:t>Talk to the Parties Together</a:t>
            </a:r>
          </a:p>
          <a:p>
            <a:r>
              <a:rPr lang="en-US" dirty="0">
                <a:solidFill>
                  <a:schemeClr val="bg1"/>
                </a:solidFill>
              </a:rPr>
              <a:t>Gather Information</a:t>
            </a:r>
          </a:p>
          <a:p>
            <a:r>
              <a:rPr lang="en-US" dirty="0">
                <a:solidFill>
                  <a:schemeClr val="bg1"/>
                </a:solidFill>
              </a:rPr>
              <a:t>Listen Carefully to Both Sides</a:t>
            </a:r>
          </a:p>
          <a:p>
            <a:r>
              <a:rPr lang="en-US" dirty="0">
                <a:solidFill>
                  <a:schemeClr val="bg1"/>
                </a:solidFill>
              </a:rPr>
              <a:t>Get Agreement that Conflict Exists</a:t>
            </a:r>
          </a:p>
          <a:p>
            <a:r>
              <a:rPr lang="en-US" dirty="0">
                <a:solidFill>
                  <a:schemeClr val="bg1"/>
                </a:solidFill>
              </a:rPr>
              <a:t>Speak Impartially</a:t>
            </a:r>
          </a:p>
          <a:p>
            <a:r>
              <a:rPr lang="en-US" dirty="0">
                <a:solidFill>
                  <a:schemeClr val="bg1"/>
                </a:solidFill>
              </a:rPr>
              <a:t>Brainstorm and Explore Options</a:t>
            </a:r>
          </a:p>
          <a:p>
            <a:r>
              <a:rPr lang="en-US" dirty="0">
                <a:solidFill>
                  <a:schemeClr val="bg1"/>
                </a:solidFill>
              </a:rPr>
              <a:t>Negotiate the Solution</a:t>
            </a:r>
          </a:p>
          <a:p>
            <a:r>
              <a:rPr lang="en-US" dirty="0">
                <a:solidFill>
                  <a:schemeClr val="bg1"/>
                </a:solidFill>
              </a:rPr>
              <a:t>Follow Up</a:t>
            </a:r>
          </a:p>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FBEAE471-58E8-4749-BA75-81B5C04A57D7}"/>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If You Need Help from HR or 3</a:t>
            </a:r>
            <a:r>
              <a:rPr lang="en-US" sz="4000" baseline="30000" dirty="0">
                <a:solidFill>
                  <a:schemeClr val="tx1"/>
                </a:solidFill>
                <a:latin typeface="Verdana" panose="020B0604030504040204" pitchFamily="34" charset="0"/>
                <a:ea typeface="Verdana" panose="020B0604030504040204" pitchFamily="34" charset="0"/>
              </a:rPr>
              <a:t>rd</a:t>
            </a:r>
            <a:r>
              <a:rPr lang="en-US" sz="4000" dirty="0">
                <a:solidFill>
                  <a:schemeClr val="tx1"/>
                </a:solidFill>
                <a:latin typeface="Verdana" panose="020B0604030504040204" pitchFamily="34" charset="0"/>
                <a:ea typeface="Verdana" panose="020B0604030504040204" pitchFamily="34" charset="0"/>
              </a:rPr>
              <a:t> Party</a:t>
            </a:r>
          </a:p>
        </p:txBody>
      </p:sp>
    </p:spTree>
    <p:extLst>
      <p:ext uri="{BB962C8B-B14F-4D97-AF65-F5344CB8AC3E}">
        <p14:creationId xmlns:p14="http://schemas.microsoft.com/office/powerpoint/2010/main" val="429223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5B1DB-5068-4E4D-BAF2-FEC76E414464}"/>
              </a:ext>
            </a:extLst>
          </p:cNvPr>
          <p:cNvSpPr>
            <a:spLocks noGrp="1"/>
          </p:cNvSpPr>
          <p:nvPr>
            <p:ph sz="half" idx="1"/>
          </p:nvPr>
        </p:nvSpPr>
        <p:spPr>
          <a:xfrm>
            <a:off x="838199" y="1825625"/>
            <a:ext cx="10515599" cy="4351338"/>
          </a:xfrm>
        </p:spPr>
        <p:txBody>
          <a:bodyPr/>
          <a:lstStyle/>
          <a:p>
            <a:pPr marL="0" indent="0" algn="ctr">
              <a:buNone/>
            </a:pPr>
            <a:r>
              <a:rPr lang="en-US" sz="9600" b="1" dirty="0"/>
              <a:t>Conflict is normal!</a:t>
            </a:r>
          </a:p>
          <a:p>
            <a:pPr marL="0" indent="0">
              <a:buNone/>
            </a:pPr>
            <a:endParaRPr lang="en-US"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2071280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FBE1C-EB39-4AE9-8B5E-5FF7BFF20B9A}"/>
              </a:ext>
            </a:extLst>
          </p:cNvPr>
          <p:cNvSpPr/>
          <p:nvPr/>
        </p:nvSpPr>
        <p:spPr>
          <a:xfrm>
            <a:off x="0" y="6158204"/>
            <a:ext cx="12192000" cy="699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494637-7946-401F-9942-5828AAB7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90" y="6316910"/>
            <a:ext cx="1932464" cy="541090"/>
          </a:xfrm>
          <a:prstGeom prst="rect">
            <a:avLst/>
          </a:prstGeom>
        </p:spPr>
      </p:pic>
      <p:sp>
        <p:nvSpPr>
          <p:cNvPr id="8" name="Content Placeholder 7">
            <a:extLst>
              <a:ext uri="{FF2B5EF4-FFF2-40B4-BE49-F238E27FC236}">
                <a16:creationId xmlns:a16="http://schemas.microsoft.com/office/drawing/2014/main" id="{70257399-C042-40B4-A741-A10E21279FD9}"/>
              </a:ext>
            </a:extLst>
          </p:cNvPr>
          <p:cNvSpPr>
            <a:spLocks noGrp="1"/>
          </p:cNvSpPr>
          <p:nvPr>
            <p:ph sz="half" idx="1"/>
          </p:nvPr>
        </p:nvSpPr>
        <p:spPr>
          <a:xfrm>
            <a:off x="838200" y="1491622"/>
            <a:ext cx="5181600" cy="4351338"/>
          </a:xfrm>
        </p:spPr>
        <p:txBody>
          <a:bodyPr/>
          <a:lstStyle/>
          <a:p>
            <a:endParaRPr lang="en-US" dirty="0">
              <a:solidFill>
                <a:schemeClr val="bg1"/>
              </a:solidFill>
              <a:latin typeface="Verdana" panose="020B0604030504040204" pitchFamily="34" charset="0"/>
              <a:ea typeface="Verdana" panose="020B0604030504040204" pitchFamily="34" charset="0"/>
            </a:endParaRPr>
          </a:p>
        </p:txBody>
      </p:sp>
      <p:sp>
        <p:nvSpPr>
          <p:cNvPr id="9" name="Content Placeholder 8">
            <a:extLst>
              <a:ext uri="{FF2B5EF4-FFF2-40B4-BE49-F238E27FC236}">
                <a16:creationId xmlns:a16="http://schemas.microsoft.com/office/drawing/2014/main" id="{A56DAD80-8426-4B69-BD50-B4853C1C11DA}"/>
              </a:ext>
            </a:extLst>
          </p:cNvPr>
          <p:cNvSpPr>
            <a:spLocks noGrp="1"/>
          </p:cNvSpPr>
          <p:nvPr>
            <p:ph sz="half" idx="2"/>
          </p:nvPr>
        </p:nvSpPr>
        <p:spPr>
          <a:xfrm>
            <a:off x="6177096" y="1481314"/>
            <a:ext cx="5181600" cy="4351338"/>
          </a:xfrm>
        </p:spPr>
        <p:txBody>
          <a:bodyPr/>
          <a:lstStyle/>
          <a:p>
            <a:endParaRPr lang="en-US" dirty="0">
              <a:solidFill>
                <a:schemeClr val="bg1"/>
              </a:solidFill>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D938EC36-5FCC-42D6-AA01-EE008F387899}"/>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Insert Slide Title Here</a:t>
            </a:r>
          </a:p>
        </p:txBody>
      </p:sp>
      <p:pic>
        <p:nvPicPr>
          <p:cNvPr id="7" name="Picture 2" descr="See the source image">
            <a:extLst>
              <a:ext uri="{FF2B5EF4-FFF2-40B4-BE49-F238E27FC236}">
                <a16:creationId xmlns:a16="http://schemas.microsoft.com/office/drawing/2014/main" id="{12951427-F1AB-478E-ADCA-D3AA5E69F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189"/>
            <a:ext cx="12192000" cy="68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48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lstStyle/>
          <a:p>
            <a:pPr marL="0" indent="0" algn="ctr">
              <a:buNone/>
            </a:pPr>
            <a:endParaRPr lang="en-US" dirty="0">
              <a:latin typeface="Verdana" panose="020B0604030504040204" pitchFamily="34" charset="0"/>
              <a:ea typeface="Verdana" panose="020B0604030504040204" pitchFamily="34" charset="0"/>
            </a:endParaRPr>
          </a:p>
          <a:p>
            <a:pPr marL="0" indent="0" algn="ctr">
              <a:buNone/>
            </a:pPr>
            <a:endParaRPr lang="en-US" dirty="0">
              <a:latin typeface="Verdana" panose="020B0604030504040204" pitchFamily="34" charset="0"/>
              <a:ea typeface="Verdana" panose="020B0604030504040204" pitchFamily="34" charset="0"/>
            </a:endParaRPr>
          </a:p>
          <a:p>
            <a:pPr marL="0" indent="0" algn="ctr">
              <a:buNone/>
            </a:pPr>
            <a:r>
              <a:rPr lang="en-US" sz="8800" dirty="0">
                <a:latin typeface="Verdana" panose="020B0604030504040204" pitchFamily="34" charset="0"/>
                <a:ea typeface="Verdana" panose="020B0604030504040204" pitchFamily="34" charset="0"/>
              </a:rPr>
              <a:t>Questions?</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7202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6F9F5A-904D-46DE-9F15-C5D67C695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66" y="1170774"/>
            <a:ext cx="4706032" cy="4462887"/>
          </a:xfrm>
          <a:prstGeom prst="rect">
            <a:avLst/>
          </a:prstGeom>
        </p:spPr>
      </p:pic>
      <p:sp>
        <p:nvSpPr>
          <p:cNvPr id="17" name="TextBox 16">
            <a:extLst>
              <a:ext uri="{FF2B5EF4-FFF2-40B4-BE49-F238E27FC236}">
                <a16:creationId xmlns:a16="http://schemas.microsoft.com/office/drawing/2014/main" id="{D5A8BE08-3FFC-4836-8800-BF3B704C015C}"/>
              </a:ext>
            </a:extLst>
          </p:cNvPr>
          <p:cNvSpPr txBox="1"/>
          <p:nvPr/>
        </p:nvSpPr>
        <p:spPr>
          <a:xfrm>
            <a:off x="6828447" y="1728175"/>
            <a:ext cx="4660900" cy="3323987"/>
          </a:xfrm>
          <a:prstGeom prst="rect">
            <a:avLst/>
          </a:prstGeom>
          <a:noFill/>
        </p:spPr>
        <p:txBody>
          <a:bodyPr wrap="square" rtlCol="0">
            <a:spAutoFit/>
          </a:bodyPr>
          <a:lstStyle/>
          <a:p>
            <a:pPr algn="ctr"/>
            <a:endParaRPr lang="en-US" dirty="0"/>
          </a:p>
          <a:p>
            <a:pPr algn="ctr"/>
            <a:r>
              <a:rPr lang="en-US" sz="9600" dirty="0">
                <a:solidFill>
                  <a:schemeClr val="bg1"/>
                </a:solidFill>
              </a:rPr>
              <a:t>Thank You!</a:t>
            </a:r>
          </a:p>
        </p:txBody>
      </p:sp>
      <p:pic>
        <p:nvPicPr>
          <p:cNvPr id="5" name="Picture 4">
            <a:extLst>
              <a:ext uri="{FF2B5EF4-FFF2-40B4-BE49-F238E27FC236}">
                <a16:creationId xmlns:a16="http://schemas.microsoft.com/office/drawing/2014/main" id="{88784E0F-130B-4D88-87C7-34ED098C6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69258" y="6281974"/>
            <a:ext cx="6314873" cy="742926"/>
          </a:xfrm>
          <a:prstGeom prst="rect">
            <a:avLst/>
          </a:prstGeom>
        </p:spPr>
      </p:pic>
    </p:spTree>
    <p:extLst>
      <p:ext uri="{BB962C8B-B14F-4D97-AF65-F5344CB8AC3E}">
        <p14:creationId xmlns:p14="http://schemas.microsoft.com/office/powerpoint/2010/main" val="371794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pic>
        <p:nvPicPr>
          <p:cNvPr id="9" name="Picture 2" descr="May be an image of text that says 'Great leaders don't encourage their team members to come to agreements quickly; as m”tter of fact, they help their teams disagree-productively Leadership First'">
            <a:extLst>
              <a:ext uri="{FF2B5EF4-FFF2-40B4-BE49-F238E27FC236}">
                <a16:creationId xmlns:a16="http://schemas.microsoft.com/office/drawing/2014/main" id="{864B5F51-3D49-4FEA-A2EC-98076E0F033F}"/>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341" b="13821"/>
          <a:stretch/>
        </p:blipFill>
        <p:spPr bwMode="auto">
          <a:xfrm>
            <a:off x="3229806" y="-2"/>
            <a:ext cx="5732388" cy="615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2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8ECB82-0C10-49E2-AF17-60A985A14EEB}"/>
              </a:ext>
            </a:extLst>
          </p:cNvPr>
          <p:cNvSpPr>
            <a:spLocks noGrp="1"/>
          </p:cNvSpPr>
          <p:nvPr>
            <p:ph type="title"/>
          </p:nvPr>
        </p:nvSpPr>
        <p:spPr>
          <a:xfrm>
            <a:off x="243191" y="365125"/>
            <a:ext cx="11634281" cy="1325563"/>
          </a:xfrm>
        </p:spPr>
        <p:txBody>
          <a:bodyPr>
            <a:normAutofit/>
          </a:bodyPr>
          <a:lstStyle/>
          <a:p>
            <a:r>
              <a:rPr lang="en-US" sz="4000" dirty="0">
                <a:latin typeface="Verdana" panose="020B0604030504040204" pitchFamily="34" charset="0"/>
                <a:ea typeface="Verdana" panose="020B0604030504040204" pitchFamily="34" charset="0"/>
              </a:rPr>
              <a:t>Be Proactive: Create a Positive Environment</a:t>
            </a:r>
          </a:p>
        </p:txBody>
      </p:sp>
      <p:sp>
        <p:nvSpPr>
          <p:cNvPr id="9" name="Content Placeholder 8">
            <a:extLst>
              <a:ext uri="{FF2B5EF4-FFF2-40B4-BE49-F238E27FC236}">
                <a16:creationId xmlns:a16="http://schemas.microsoft.com/office/drawing/2014/main" id="{7365D3A2-1855-4A71-9AF3-EFCFAEBC2A9D}"/>
              </a:ext>
            </a:extLst>
          </p:cNvPr>
          <p:cNvSpPr>
            <a:spLocks noGrp="1"/>
          </p:cNvSpPr>
          <p:nvPr>
            <p:ph sz="half" idx="1"/>
          </p:nvPr>
        </p:nvSpPr>
        <p:spPr>
          <a:xfrm>
            <a:off x="838199" y="1825625"/>
            <a:ext cx="10515599" cy="4351338"/>
          </a:xfrm>
        </p:spPr>
        <p:txBody>
          <a:bodyPr>
            <a:normAutofit lnSpcReduction="10000"/>
          </a:bodyPr>
          <a:lstStyle/>
          <a:p>
            <a:r>
              <a:rPr lang="en-US" dirty="0"/>
              <a:t>Be proactive in building positive relationships</a:t>
            </a:r>
          </a:p>
          <a:p>
            <a:r>
              <a:rPr lang="en-US" dirty="0"/>
              <a:t>Set clear and reasonable policies/expectations</a:t>
            </a:r>
          </a:p>
          <a:p>
            <a:r>
              <a:rPr lang="en-US" dirty="0"/>
              <a:t>Promote a culture of collaboration</a:t>
            </a:r>
          </a:p>
          <a:p>
            <a:r>
              <a:rPr lang="en-US" dirty="0"/>
              <a:t>Create a positive physical environment</a:t>
            </a:r>
          </a:p>
          <a:p>
            <a:r>
              <a:rPr lang="en-US" dirty="0"/>
              <a:t>Avoid playing favorites</a:t>
            </a:r>
          </a:p>
          <a:p>
            <a:r>
              <a:rPr lang="en-US" dirty="0"/>
              <a:t>Be transparent</a:t>
            </a:r>
          </a:p>
          <a:p>
            <a:r>
              <a:rPr lang="en-US" dirty="0"/>
              <a:t>Be calm and objective</a:t>
            </a:r>
          </a:p>
          <a:p>
            <a:r>
              <a:rPr lang="en-US" dirty="0"/>
              <a:t>Avoid escalating behaviors</a:t>
            </a:r>
          </a:p>
          <a:p>
            <a:r>
              <a:rPr lang="en-US" dirty="0"/>
              <a:t>Think win-win</a:t>
            </a:r>
          </a:p>
          <a:p>
            <a:endParaRPr lang="en-US"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Tree>
    <p:extLst>
      <p:ext uri="{BB962C8B-B14F-4D97-AF65-F5344CB8AC3E}">
        <p14:creationId xmlns:p14="http://schemas.microsoft.com/office/powerpoint/2010/main" val="423471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4CFEDC-B42A-48A8-A22F-2730A5D37031}"/>
              </a:ext>
            </a:extLst>
          </p:cNvPr>
          <p:cNvSpPr/>
          <p:nvPr/>
        </p:nvSpPr>
        <p:spPr>
          <a:xfrm>
            <a:off x="2" y="-1"/>
            <a:ext cx="4035104" cy="6858001"/>
          </a:xfrm>
          <a:prstGeom prst="rect">
            <a:avLst/>
          </a:prstGeom>
          <a:solidFill>
            <a:srgbClr val="CE0E2D"/>
          </a:solidFill>
          <a:ln>
            <a:solidFill>
              <a:srgbClr val="CE0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6419B9-CFF6-44D6-9656-6E4A4685FD58}"/>
              </a:ext>
            </a:extLst>
          </p:cNvPr>
          <p:cNvSpPr>
            <a:spLocks noGrp="1"/>
          </p:cNvSpPr>
          <p:nvPr>
            <p:ph type="title"/>
          </p:nvPr>
        </p:nvSpPr>
        <p:spPr>
          <a:xfrm>
            <a:off x="252768" y="987424"/>
            <a:ext cx="3522279" cy="270925"/>
          </a:xfrm>
        </p:spPr>
        <p:txBody>
          <a:bodyPr>
            <a:normAutofit fontScale="90000"/>
          </a:bodyPr>
          <a:lstStyle/>
          <a:p>
            <a:endParaRPr lang="en-US" dirty="0">
              <a:solidFill>
                <a:schemeClr val="bg1"/>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97A27B6C-4CCE-415C-9A58-CBAB2B48F781}"/>
              </a:ext>
            </a:extLst>
          </p:cNvPr>
          <p:cNvSpPr>
            <a:spLocks noGrp="1"/>
          </p:cNvSpPr>
          <p:nvPr>
            <p:ph idx="1"/>
          </p:nvPr>
        </p:nvSpPr>
        <p:spPr/>
        <p:txBody>
          <a:bodyPr/>
          <a:lstStyle/>
          <a:p>
            <a:r>
              <a:rPr lang="en-US" u="sng" dirty="0">
                <a:hlinkClick r:id="rId2"/>
              </a:rPr>
              <a:t>How To Deal With Conflict (youtube.com)</a:t>
            </a:r>
            <a:endParaRPr lang="en-US"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06C7C314-BC43-487F-9504-62DC90FC0C93}"/>
              </a:ext>
            </a:extLst>
          </p:cNvPr>
          <p:cNvSpPr>
            <a:spLocks noGrp="1"/>
          </p:cNvSpPr>
          <p:nvPr>
            <p:ph type="body" sz="half" idx="2"/>
          </p:nvPr>
        </p:nvSpPr>
        <p:spPr>
          <a:xfrm>
            <a:off x="252769" y="2404130"/>
            <a:ext cx="3522278" cy="3811588"/>
          </a:xfrm>
        </p:spPr>
        <p:txBody>
          <a:bodyPr/>
          <a:lstStyle/>
          <a:p>
            <a:endParaRPr lang="en-US" dirty="0">
              <a:solidFill>
                <a:schemeClr val="bg1"/>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934E01C0-8AFD-4CF7-AEB2-1C11DC90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89" y="6316910"/>
            <a:ext cx="1932465" cy="541090"/>
          </a:xfrm>
          <a:prstGeom prst="rect">
            <a:avLst/>
          </a:prstGeom>
        </p:spPr>
      </p:pic>
      <p:pic>
        <p:nvPicPr>
          <p:cNvPr id="19" name="Picture 18">
            <a:extLst>
              <a:ext uri="{FF2B5EF4-FFF2-40B4-BE49-F238E27FC236}">
                <a16:creationId xmlns:a16="http://schemas.microsoft.com/office/drawing/2014/main" id="{B0DF65DD-E73D-4690-8006-E1842402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72" y="6387337"/>
            <a:ext cx="3522279" cy="414386"/>
          </a:xfrm>
          <a:prstGeom prst="rect">
            <a:avLst/>
          </a:prstGeom>
        </p:spPr>
      </p:pic>
      <p:pic>
        <p:nvPicPr>
          <p:cNvPr id="8" name="Picture 7">
            <a:extLst>
              <a:ext uri="{FF2B5EF4-FFF2-40B4-BE49-F238E27FC236}">
                <a16:creationId xmlns:a16="http://schemas.microsoft.com/office/drawing/2014/main" id="{281F21BD-BEBC-4CD4-B963-66BE731EA15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050" y="916993"/>
            <a:ext cx="3959713" cy="3928287"/>
          </a:xfrm>
          <a:prstGeom prst="rect">
            <a:avLst/>
          </a:prstGeom>
        </p:spPr>
      </p:pic>
      <p:sp>
        <p:nvSpPr>
          <p:cNvPr id="9" name="TextBox 8">
            <a:extLst>
              <a:ext uri="{FF2B5EF4-FFF2-40B4-BE49-F238E27FC236}">
                <a16:creationId xmlns:a16="http://schemas.microsoft.com/office/drawing/2014/main" id="{54093172-65BC-4D8E-AAE0-541B653AFCA8}"/>
              </a:ext>
            </a:extLst>
          </p:cNvPr>
          <p:cNvSpPr txBox="1"/>
          <p:nvPr/>
        </p:nvSpPr>
        <p:spPr>
          <a:xfrm>
            <a:off x="75393" y="5736224"/>
            <a:ext cx="3959713" cy="230832"/>
          </a:xfrm>
          <a:prstGeom prst="rect">
            <a:avLst/>
          </a:prstGeom>
          <a:noFill/>
        </p:spPr>
        <p:txBody>
          <a:bodyPr wrap="square" rtlCol="0">
            <a:spAutoFit/>
          </a:bodyPr>
          <a:lstStyle/>
          <a:p>
            <a:r>
              <a:rPr lang="en-US" sz="900">
                <a:hlinkClick r:id="rId6" tooltip="http://www.flickr.com/photos/deeplifequotes/8420747751/"/>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317628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A5DD8-AC21-49BE-8B6B-BEE453F4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sp>
        <p:nvSpPr>
          <p:cNvPr id="6" name="Content Placeholder 5">
            <a:extLst>
              <a:ext uri="{FF2B5EF4-FFF2-40B4-BE49-F238E27FC236}">
                <a16:creationId xmlns:a16="http://schemas.microsoft.com/office/drawing/2014/main" id="{60FEE9B5-EF4D-4190-A0C5-8D6807A96EF8}"/>
              </a:ext>
            </a:extLst>
          </p:cNvPr>
          <p:cNvSpPr>
            <a:spLocks noGrp="1"/>
          </p:cNvSpPr>
          <p:nvPr>
            <p:ph sz="half" idx="1"/>
          </p:nvPr>
        </p:nvSpPr>
        <p:spPr>
          <a:xfrm>
            <a:off x="439366" y="1825625"/>
            <a:ext cx="5397230" cy="4351338"/>
          </a:xfrm>
        </p:spPr>
        <p:txBody>
          <a:bodyPr/>
          <a:lstStyle/>
          <a:p>
            <a:r>
              <a:rPr lang="en-US" dirty="0">
                <a:solidFill>
                  <a:schemeClr val="bg1"/>
                </a:solidFill>
              </a:rPr>
              <a:t>Personal Values</a:t>
            </a:r>
          </a:p>
          <a:p>
            <a:r>
              <a:rPr lang="en-US" dirty="0">
                <a:solidFill>
                  <a:schemeClr val="bg1"/>
                </a:solidFill>
              </a:rPr>
              <a:t>Culture, Background, Gender, Age</a:t>
            </a:r>
          </a:p>
          <a:p>
            <a:r>
              <a:rPr lang="en-US" dirty="0">
                <a:solidFill>
                  <a:schemeClr val="bg1"/>
                </a:solidFill>
              </a:rPr>
              <a:t>Individual Perception</a:t>
            </a:r>
          </a:p>
          <a:p>
            <a:r>
              <a:rPr lang="en-US" dirty="0">
                <a:solidFill>
                  <a:schemeClr val="bg1"/>
                </a:solidFill>
              </a:rPr>
              <a:t>Motivation</a:t>
            </a:r>
          </a:p>
          <a:p>
            <a:r>
              <a:rPr lang="en-US" dirty="0">
                <a:solidFill>
                  <a:schemeClr val="bg1"/>
                </a:solidFill>
              </a:rPr>
              <a:t>Ideas</a:t>
            </a:r>
          </a:p>
          <a:p>
            <a:r>
              <a:rPr lang="en-US" dirty="0">
                <a:solidFill>
                  <a:schemeClr val="bg1"/>
                </a:solidFill>
              </a:rPr>
              <a:t>Jealousy</a:t>
            </a:r>
          </a:p>
          <a:p>
            <a:r>
              <a:rPr lang="en-US" dirty="0">
                <a:solidFill>
                  <a:schemeClr val="bg1"/>
                </a:solidFill>
              </a:rPr>
              <a:t>Opinions</a:t>
            </a:r>
          </a:p>
          <a:p>
            <a:endParaRPr lang="en-US" dirty="0">
              <a:solidFill>
                <a:schemeClr val="bg1"/>
              </a:solidFill>
              <a:latin typeface="Verdana" panose="020B0604030504040204" pitchFamily="34" charset="0"/>
              <a:ea typeface="Verdana" panose="020B0604030504040204" pitchFamily="34" charset="0"/>
            </a:endParaRPr>
          </a:p>
        </p:txBody>
      </p:sp>
      <p:sp>
        <p:nvSpPr>
          <p:cNvPr id="7" name="Content Placeholder 6">
            <a:extLst>
              <a:ext uri="{FF2B5EF4-FFF2-40B4-BE49-F238E27FC236}">
                <a16:creationId xmlns:a16="http://schemas.microsoft.com/office/drawing/2014/main" id="{A7C6195E-840F-41BC-8C56-61988310F352}"/>
              </a:ext>
            </a:extLst>
          </p:cNvPr>
          <p:cNvSpPr>
            <a:spLocks noGrp="1"/>
          </p:cNvSpPr>
          <p:nvPr>
            <p:ph sz="half" idx="2"/>
          </p:nvPr>
        </p:nvSpPr>
        <p:spPr>
          <a:xfrm>
            <a:off x="6571036" y="1822450"/>
            <a:ext cx="5181600" cy="4351338"/>
          </a:xfrm>
        </p:spPr>
        <p:txBody>
          <a:bodyPr/>
          <a:lstStyle/>
          <a:p>
            <a:r>
              <a:rPr lang="en-US" dirty="0">
                <a:solidFill>
                  <a:schemeClr val="bg1"/>
                </a:solidFill>
              </a:rPr>
              <a:t>Personal Work Style</a:t>
            </a:r>
          </a:p>
          <a:p>
            <a:r>
              <a:rPr lang="en-US" dirty="0">
                <a:solidFill>
                  <a:schemeClr val="bg1"/>
                </a:solidFill>
              </a:rPr>
              <a:t>Roles and Goals</a:t>
            </a:r>
          </a:p>
          <a:p>
            <a:r>
              <a:rPr lang="en-US" dirty="0">
                <a:solidFill>
                  <a:schemeClr val="bg1"/>
                </a:solidFill>
              </a:rPr>
              <a:t>Scarcity of Resources</a:t>
            </a:r>
          </a:p>
          <a:p>
            <a:r>
              <a:rPr lang="en-US" dirty="0">
                <a:solidFill>
                  <a:schemeClr val="bg1"/>
                </a:solidFill>
              </a:rPr>
              <a:t>Policies and Rules</a:t>
            </a:r>
          </a:p>
          <a:p>
            <a:r>
              <a:rPr lang="en-US" dirty="0">
                <a:solidFill>
                  <a:schemeClr val="bg1"/>
                </a:solidFill>
              </a:rPr>
              <a:t>Job Pressures/Performance</a:t>
            </a:r>
          </a:p>
          <a:p>
            <a:r>
              <a:rPr lang="en-US" dirty="0">
                <a:solidFill>
                  <a:schemeClr val="bg1"/>
                </a:solidFill>
              </a:rPr>
              <a:t>Personality/Behavior</a:t>
            </a:r>
          </a:p>
          <a:p>
            <a:r>
              <a:rPr lang="en-US" dirty="0">
                <a:solidFill>
                  <a:schemeClr val="bg1"/>
                </a:solidFill>
              </a:rPr>
              <a:t>Harassment and Bullying</a:t>
            </a:r>
          </a:p>
          <a:p>
            <a:endParaRPr lang="en-US" dirty="0">
              <a:solidFill>
                <a:schemeClr val="bg1"/>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BA1F67B5-B52E-43C9-913F-8E1EFA9CC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0" y="6328519"/>
            <a:ext cx="4500590" cy="529481"/>
          </a:xfrm>
          <a:prstGeom prst="rect">
            <a:avLst/>
          </a:prstGeom>
        </p:spPr>
      </p:pic>
      <p:sp>
        <p:nvSpPr>
          <p:cNvPr id="9" name="Rectangle 8">
            <a:extLst>
              <a:ext uri="{FF2B5EF4-FFF2-40B4-BE49-F238E27FC236}">
                <a16:creationId xmlns:a16="http://schemas.microsoft.com/office/drawing/2014/main" id="{D1E5D2D7-C203-4BEF-B848-983A4D8A0E26}"/>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What Causes Conflict</a:t>
            </a:r>
          </a:p>
        </p:txBody>
      </p:sp>
    </p:spTree>
    <p:extLst>
      <p:ext uri="{BB962C8B-B14F-4D97-AF65-F5344CB8AC3E}">
        <p14:creationId xmlns:p14="http://schemas.microsoft.com/office/powerpoint/2010/main" val="137434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A5DD8-AC21-49BE-8B6B-BEE453F4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sp>
        <p:nvSpPr>
          <p:cNvPr id="4" name="Content Placeholder 3">
            <a:extLst>
              <a:ext uri="{FF2B5EF4-FFF2-40B4-BE49-F238E27FC236}">
                <a16:creationId xmlns:a16="http://schemas.microsoft.com/office/drawing/2014/main" id="{4A6DA327-485C-4AFB-B99C-C76B9593953D}"/>
              </a:ext>
            </a:extLst>
          </p:cNvPr>
          <p:cNvSpPr>
            <a:spLocks noGrp="1"/>
          </p:cNvSpPr>
          <p:nvPr>
            <p:ph idx="1"/>
          </p:nvPr>
        </p:nvSpPr>
        <p:spPr>
          <a:xfrm>
            <a:off x="838200" y="1571625"/>
            <a:ext cx="10515600" cy="4351338"/>
          </a:xfrm>
        </p:spPr>
        <p:txBody>
          <a:bodyPr/>
          <a:lstStyle/>
          <a:p>
            <a:r>
              <a:rPr lang="en-US" dirty="0">
                <a:solidFill>
                  <a:schemeClr val="bg1"/>
                </a:solidFill>
                <a:latin typeface="Verdana" panose="020B0604030504040204" pitchFamily="34" charset="0"/>
                <a:ea typeface="Verdana" panose="020B0604030504040204" pitchFamily="34" charset="0"/>
              </a:rPr>
              <a:t>Body Language</a:t>
            </a:r>
          </a:p>
          <a:p>
            <a:r>
              <a:rPr lang="en-US" dirty="0">
                <a:solidFill>
                  <a:schemeClr val="bg1"/>
                </a:solidFill>
                <a:latin typeface="Verdana" panose="020B0604030504040204" pitchFamily="34" charset="0"/>
                <a:ea typeface="Verdana" panose="020B0604030504040204" pitchFamily="34" charset="0"/>
              </a:rPr>
              <a:t>Behavioral Changes</a:t>
            </a:r>
          </a:p>
          <a:p>
            <a:r>
              <a:rPr lang="en-US" dirty="0">
                <a:solidFill>
                  <a:schemeClr val="bg1"/>
                </a:solidFill>
                <a:latin typeface="Verdana" panose="020B0604030504040204" pitchFamily="34" charset="0"/>
                <a:ea typeface="Verdana" panose="020B0604030504040204" pitchFamily="34" charset="0"/>
              </a:rPr>
              <a:t>Passive Aggressiveness or Hostility</a:t>
            </a:r>
          </a:p>
          <a:p>
            <a:r>
              <a:rPr lang="en-US" dirty="0">
                <a:solidFill>
                  <a:schemeClr val="bg1"/>
                </a:solidFill>
                <a:latin typeface="Verdana" panose="020B0604030504040204" pitchFamily="34" charset="0"/>
                <a:ea typeface="Verdana" panose="020B0604030504040204" pitchFamily="34" charset="0"/>
              </a:rPr>
              <a:t>Not Listening</a:t>
            </a:r>
          </a:p>
          <a:p>
            <a:r>
              <a:rPr lang="en-US" dirty="0">
                <a:solidFill>
                  <a:schemeClr val="bg1"/>
                </a:solidFill>
                <a:latin typeface="Verdana" panose="020B0604030504040204" pitchFamily="34" charset="0"/>
                <a:ea typeface="Verdana" panose="020B0604030504040204" pitchFamily="34" charset="0"/>
              </a:rPr>
              <a:t>Clipped Responses</a:t>
            </a:r>
          </a:p>
          <a:p>
            <a:r>
              <a:rPr lang="en-US" dirty="0">
                <a:solidFill>
                  <a:schemeClr val="bg1"/>
                </a:solidFill>
                <a:latin typeface="Verdana" panose="020B0604030504040204" pitchFamily="34" charset="0"/>
                <a:ea typeface="Verdana" panose="020B0604030504040204" pitchFamily="34" charset="0"/>
              </a:rPr>
              <a:t>Isolation or Clique Formation</a:t>
            </a:r>
          </a:p>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BA1F67B5-B52E-43C9-913F-8E1EFA9CC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0" y="6328519"/>
            <a:ext cx="4500590" cy="529481"/>
          </a:xfrm>
          <a:prstGeom prst="rect">
            <a:avLst/>
          </a:prstGeom>
        </p:spPr>
      </p:pic>
      <p:sp>
        <p:nvSpPr>
          <p:cNvPr id="9" name="Rectangle 8">
            <a:extLst>
              <a:ext uri="{FF2B5EF4-FFF2-40B4-BE49-F238E27FC236}">
                <a16:creationId xmlns:a16="http://schemas.microsoft.com/office/drawing/2014/main" id="{D1E5D2D7-C203-4BEF-B848-983A4D8A0E26}"/>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Common Signs of Conflict</a:t>
            </a:r>
          </a:p>
        </p:txBody>
      </p:sp>
    </p:spTree>
    <p:extLst>
      <p:ext uri="{BB962C8B-B14F-4D97-AF65-F5344CB8AC3E}">
        <p14:creationId xmlns:p14="http://schemas.microsoft.com/office/powerpoint/2010/main" val="21658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A5DD8-AC21-49BE-8B6B-BEE453F4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sp>
        <p:nvSpPr>
          <p:cNvPr id="4" name="Content Placeholder 3">
            <a:extLst>
              <a:ext uri="{FF2B5EF4-FFF2-40B4-BE49-F238E27FC236}">
                <a16:creationId xmlns:a16="http://schemas.microsoft.com/office/drawing/2014/main" id="{4A6DA327-485C-4AFB-B99C-C76B9593953D}"/>
              </a:ext>
            </a:extLst>
          </p:cNvPr>
          <p:cNvSpPr>
            <a:spLocks noGrp="1"/>
          </p:cNvSpPr>
          <p:nvPr>
            <p:ph idx="1"/>
          </p:nvPr>
        </p:nvSpPr>
        <p:spPr>
          <a:xfrm>
            <a:off x="838200" y="1571625"/>
            <a:ext cx="10515600" cy="4351338"/>
          </a:xfrm>
        </p:spPr>
        <p:txBody>
          <a:bodyPr/>
          <a:lstStyle/>
          <a:p>
            <a:r>
              <a:rPr lang="en-US" dirty="0">
                <a:solidFill>
                  <a:schemeClr val="bg1"/>
                </a:solidFill>
                <a:latin typeface="Verdana" panose="020B0604030504040204" pitchFamily="34" charset="0"/>
                <a:ea typeface="Verdana" panose="020B0604030504040204" pitchFamily="34" charset="0"/>
              </a:rPr>
              <a:t>Resistance to Collaboration</a:t>
            </a:r>
          </a:p>
          <a:p>
            <a:r>
              <a:rPr lang="en-US" dirty="0">
                <a:solidFill>
                  <a:schemeClr val="bg1"/>
                </a:solidFill>
                <a:latin typeface="Verdana" panose="020B0604030504040204" pitchFamily="34" charset="0"/>
                <a:ea typeface="Verdana" panose="020B0604030504040204" pitchFamily="34" charset="0"/>
              </a:rPr>
              <a:t>Reduced Productivity</a:t>
            </a:r>
          </a:p>
          <a:p>
            <a:r>
              <a:rPr lang="en-US" dirty="0">
                <a:solidFill>
                  <a:schemeClr val="bg1"/>
                </a:solidFill>
                <a:latin typeface="Verdana" panose="020B0604030504040204" pitchFamily="34" charset="0"/>
                <a:ea typeface="Verdana" panose="020B0604030504040204" pitchFamily="34" charset="0"/>
              </a:rPr>
              <a:t>Anxiety</a:t>
            </a:r>
          </a:p>
          <a:p>
            <a:r>
              <a:rPr lang="en-US" dirty="0">
                <a:solidFill>
                  <a:schemeClr val="bg1"/>
                </a:solidFill>
                <a:latin typeface="Verdana" panose="020B0604030504040204" pitchFamily="34" charset="0"/>
                <a:ea typeface="Verdana" panose="020B0604030504040204" pitchFamily="34" charset="0"/>
              </a:rPr>
              <a:t>Comments</a:t>
            </a:r>
          </a:p>
          <a:p>
            <a:r>
              <a:rPr lang="en-US" dirty="0">
                <a:solidFill>
                  <a:schemeClr val="bg1"/>
                </a:solidFill>
                <a:latin typeface="Verdana" panose="020B0604030504040204" pitchFamily="34" charset="0"/>
                <a:ea typeface="Verdana" panose="020B0604030504040204" pitchFamily="34" charset="0"/>
              </a:rPr>
              <a:t>Complaints</a:t>
            </a:r>
          </a:p>
          <a:p>
            <a:r>
              <a:rPr lang="en-US" dirty="0">
                <a:solidFill>
                  <a:schemeClr val="bg1"/>
                </a:solidFill>
                <a:latin typeface="Verdana" panose="020B0604030504040204" pitchFamily="34" charset="0"/>
                <a:ea typeface="Verdana" panose="020B0604030504040204" pitchFamily="34" charset="0"/>
              </a:rPr>
              <a:t>Increased Absenteeism</a:t>
            </a:r>
          </a:p>
          <a:p>
            <a:r>
              <a:rPr lang="en-US" dirty="0">
                <a:solidFill>
                  <a:schemeClr val="bg1"/>
                </a:solidFill>
                <a:latin typeface="Verdana" panose="020B0604030504040204" pitchFamily="34" charset="0"/>
                <a:ea typeface="Verdana" panose="020B0604030504040204" pitchFamily="34" charset="0"/>
              </a:rPr>
              <a:t>Turnover</a:t>
            </a:r>
          </a:p>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a:p>
            <a:endParaRPr lang="en-US" dirty="0">
              <a:solidFill>
                <a:schemeClr val="bg1"/>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BA1F67B5-B52E-43C9-913F-8E1EFA9CC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0" y="6328519"/>
            <a:ext cx="4500590" cy="529481"/>
          </a:xfrm>
          <a:prstGeom prst="rect">
            <a:avLst/>
          </a:prstGeom>
        </p:spPr>
      </p:pic>
      <p:sp>
        <p:nvSpPr>
          <p:cNvPr id="9" name="Rectangle 8">
            <a:extLst>
              <a:ext uri="{FF2B5EF4-FFF2-40B4-BE49-F238E27FC236}">
                <a16:creationId xmlns:a16="http://schemas.microsoft.com/office/drawing/2014/main" id="{D1E5D2D7-C203-4BEF-B848-983A4D8A0E26}"/>
              </a:ext>
            </a:extLst>
          </p:cNvPr>
          <p:cNvSpPr/>
          <p:nvPr/>
        </p:nvSpPr>
        <p:spPr>
          <a:xfrm>
            <a:off x="0" y="0"/>
            <a:ext cx="12192000" cy="116607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tx1"/>
                </a:solidFill>
                <a:latin typeface="Verdana" panose="020B0604030504040204" pitchFamily="34" charset="0"/>
                <a:ea typeface="Verdana" panose="020B0604030504040204" pitchFamily="34" charset="0"/>
              </a:rPr>
              <a:t>Common Signs of Conflict</a:t>
            </a:r>
          </a:p>
        </p:txBody>
      </p:sp>
    </p:spTree>
    <p:extLst>
      <p:ext uri="{BB962C8B-B14F-4D97-AF65-F5344CB8AC3E}">
        <p14:creationId xmlns:p14="http://schemas.microsoft.com/office/powerpoint/2010/main" val="1057133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 Powerpoint Presentation Template V1 - 2022" id="{6B96C8AC-F559-4D8D-B13F-E439B38CE1F1}" vid="{F3CA95A1-A273-4C38-9811-662D721291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C760C67902AC4EA9F9751D34EEC760" ma:contentTypeVersion="15" ma:contentTypeDescription="Create a new document." ma:contentTypeScope="" ma:versionID="4a9b8f942b1747e55b2f7f13750f574c">
  <xsd:schema xmlns:xsd="http://www.w3.org/2001/XMLSchema" xmlns:xs="http://www.w3.org/2001/XMLSchema" xmlns:p="http://schemas.microsoft.com/office/2006/metadata/properties" xmlns:ns2="0e3ace04-c10d-45c5-83ab-9d55a1bd684b" xmlns:ns3="7ea7f37e-cb08-4a3c-83ee-a5760a3812bf" targetNamespace="http://schemas.microsoft.com/office/2006/metadata/properties" ma:root="true" ma:fieldsID="0b6e034cddc7c3a0224a312c83a0c313" ns2:_="" ns3:_="">
    <xsd:import namespace="0e3ace04-c10d-45c5-83ab-9d55a1bd684b"/>
    <xsd:import namespace="7ea7f37e-cb08-4a3c-83ee-a5760a3812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ace04-c10d-45c5-83ab-9d55a1bd6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a7f37e-cb08-4a3c-83ee-a5760a3812b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A1325B-8391-4F88-A31E-2A721832B937}">
  <ds:schemaRefs>
    <ds:schemaRef ds:uri="http://schemas.microsoft.com/sharepoint/v3/contenttype/forms"/>
  </ds:schemaRefs>
</ds:datastoreItem>
</file>

<file path=customXml/itemProps2.xml><?xml version="1.0" encoding="utf-8"?>
<ds:datastoreItem xmlns:ds="http://schemas.openxmlformats.org/officeDocument/2006/customXml" ds:itemID="{597EC0E4-DE92-42D9-A4C4-8A9C7805FDDD}"/>
</file>

<file path=customXml/itemProps3.xml><?xml version="1.0" encoding="utf-8"?>
<ds:datastoreItem xmlns:ds="http://schemas.openxmlformats.org/officeDocument/2006/customXml" ds:itemID="{09254C6E-5608-45D6-A293-B308A1A150BA}">
  <ds:schemaRefs>
    <ds:schemaRef ds:uri="d38b3ca8-8a3a-4def-a1db-0467e4908e10"/>
    <ds:schemaRef ds:uri="http://purl.org/dc/dcmitype/"/>
    <ds:schemaRef ds:uri="http://schemas.microsoft.com/office/infopath/2007/PartnerControls"/>
    <ds:schemaRef ds:uri="6383aaab-8727-47fb-bf32-2a2a1a16f9ef"/>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MSU-Powerpoint-Presentation-Template-V1---2022 (1)</Template>
  <TotalTime>1211</TotalTime>
  <Words>950</Words>
  <Application>Microsoft Office PowerPoint</Application>
  <PresentationFormat>Widescreen</PresentationFormat>
  <Paragraphs>185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Be Proactive: Create a Positive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Sturm, James</dc:creator>
  <cp:lastModifiedBy>Lehman, Janese</cp:lastModifiedBy>
  <cp:revision>9</cp:revision>
  <dcterms:created xsi:type="dcterms:W3CDTF">2023-01-17T20:17:35Z</dcterms:created>
  <dcterms:modified xsi:type="dcterms:W3CDTF">2024-04-26T18:40:52Z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0x010100F8C760C67902AC4EA9F9751D34EEC760</vt:lpwstr>
  </property>
  <property fmtid="{D5CDD505-2E9C-101B-9397-08002B2CF9AE}" pid="3" name="MediaServiceImageTags">
    <vt:lpwstr/>
  </property>
</Properties>
</file>