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media/image15.jpg" ContentType="image/png"/>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8"/>
  </p:notesMasterIdLst>
  <p:sldIdLst>
    <p:sldId id="343" r:id="rId5"/>
    <p:sldId id="300" r:id="rId6"/>
    <p:sldId id="345" r:id="rId7"/>
    <p:sldId id="322" r:id="rId8"/>
    <p:sldId id="297" r:id="rId9"/>
    <p:sldId id="312" r:id="rId10"/>
    <p:sldId id="294" r:id="rId11"/>
    <p:sldId id="337" r:id="rId12"/>
    <p:sldId id="348" r:id="rId13"/>
    <p:sldId id="359" r:id="rId14"/>
    <p:sldId id="340" r:id="rId15"/>
    <p:sldId id="349" r:id="rId16"/>
    <p:sldId id="342" r:id="rId17"/>
    <p:sldId id="346" r:id="rId18"/>
    <p:sldId id="347" r:id="rId19"/>
    <p:sldId id="344" r:id="rId20"/>
    <p:sldId id="338" r:id="rId21"/>
    <p:sldId id="275" r:id="rId22"/>
    <p:sldId id="257" r:id="rId23"/>
    <p:sldId id="259" r:id="rId24"/>
    <p:sldId id="261" r:id="rId25"/>
    <p:sldId id="258" r:id="rId26"/>
    <p:sldId id="350" r:id="rId27"/>
    <p:sldId id="354" r:id="rId28"/>
    <p:sldId id="351" r:id="rId29"/>
    <p:sldId id="352" r:id="rId30"/>
    <p:sldId id="355" r:id="rId31"/>
    <p:sldId id="353" r:id="rId32"/>
    <p:sldId id="356" r:id="rId33"/>
    <p:sldId id="358" r:id="rId34"/>
    <p:sldId id="357" r:id="rId35"/>
    <p:sldId id="361" r:id="rId36"/>
    <p:sldId id="362" r:id="rId37"/>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87C19A7-7BE3-4215-A236-0C0A5D2F94F6}">
          <p14:sldIdLst>
            <p14:sldId id="343"/>
            <p14:sldId id="300"/>
            <p14:sldId id="345"/>
            <p14:sldId id="322"/>
            <p14:sldId id="297"/>
            <p14:sldId id="312"/>
            <p14:sldId id="294"/>
            <p14:sldId id="337"/>
            <p14:sldId id="348"/>
          </p14:sldIdLst>
        </p14:section>
        <p14:section name="Untitled Section" id="{950FD1C0-0C81-4320-B5FB-AD89B378B294}">
          <p14:sldIdLst>
            <p14:sldId id="359"/>
            <p14:sldId id="340"/>
            <p14:sldId id="349"/>
            <p14:sldId id="342"/>
            <p14:sldId id="346"/>
            <p14:sldId id="347"/>
            <p14:sldId id="344"/>
            <p14:sldId id="338"/>
            <p14:sldId id="275"/>
            <p14:sldId id="257"/>
            <p14:sldId id="259"/>
            <p14:sldId id="261"/>
            <p14:sldId id="258"/>
            <p14:sldId id="350"/>
            <p14:sldId id="354"/>
            <p14:sldId id="351"/>
            <p14:sldId id="352"/>
            <p14:sldId id="355"/>
            <p14:sldId id="353"/>
            <p14:sldId id="356"/>
            <p14:sldId id="358"/>
            <p14:sldId id="357"/>
            <p14:sldId id="361"/>
            <p14:sldId id="36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CC"/>
    <a:srgbClr val="2A684B"/>
    <a:srgbClr val="CC0033"/>
    <a:srgbClr val="F50033"/>
    <a:srgbClr val="2626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85C820-B59B-478A-8B90-E176F201308C}" v="10" dt="2022-09-13T20:15:01.90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20" autoAdjust="0"/>
    <p:restoredTop sz="94660"/>
  </p:normalViewPr>
  <p:slideViewPr>
    <p:cSldViewPr snapToGrid="0">
      <p:cViewPr varScale="1">
        <p:scale>
          <a:sx n="113" d="100"/>
          <a:sy n="113" d="100"/>
        </p:scale>
        <p:origin x="1302" y="10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E9947ED-AC64-4187-A684-E4852E25DCB9}" type="datetimeFigureOut">
              <a:rPr lang="en-US" smtClean="0"/>
              <a:t>7/21/2023</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CEB4C2C-553A-451A-8ECC-78884557FF29}" type="slidenum">
              <a:rPr lang="en-US" smtClean="0"/>
              <a:t>‹#›</a:t>
            </a:fld>
            <a:endParaRPr lang="en-US"/>
          </a:p>
        </p:txBody>
      </p:sp>
    </p:spTree>
    <p:extLst>
      <p:ext uri="{BB962C8B-B14F-4D97-AF65-F5344CB8AC3E}">
        <p14:creationId xmlns:p14="http://schemas.microsoft.com/office/powerpoint/2010/main" val="768476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B22B09A-D492-40D1-B219-8069DD769F82}" type="datetimeFigureOut">
              <a:rPr lang="en-US" smtClean="0"/>
              <a:t>7/21/2023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E4BE19-06DF-443E-819F-903D22F34A22}" type="slidenum">
              <a:rPr lang="en-US" smtClean="0"/>
              <a:t>‹#›</a:t>
            </a:fld>
            <a:endParaRPr lang="en-US"/>
          </a:p>
        </p:txBody>
      </p:sp>
    </p:spTree>
    <p:extLst>
      <p:ext uri="{BB962C8B-B14F-4D97-AF65-F5344CB8AC3E}">
        <p14:creationId xmlns:p14="http://schemas.microsoft.com/office/powerpoint/2010/main" val="11349130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22B09A-D492-40D1-B219-8069DD769F82}" type="datetimeFigureOut">
              <a:rPr lang="en-US" smtClean="0"/>
              <a:t>7/21/2023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E4BE19-06DF-443E-819F-903D22F34A22}" type="slidenum">
              <a:rPr lang="en-US" smtClean="0"/>
              <a:t>‹#›</a:t>
            </a:fld>
            <a:endParaRPr lang="en-US"/>
          </a:p>
        </p:txBody>
      </p:sp>
    </p:spTree>
    <p:extLst>
      <p:ext uri="{BB962C8B-B14F-4D97-AF65-F5344CB8AC3E}">
        <p14:creationId xmlns:p14="http://schemas.microsoft.com/office/powerpoint/2010/main" val="3206997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22B09A-D492-40D1-B219-8069DD769F82}" type="datetimeFigureOut">
              <a:rPr lang="en-US" smtClean="0"/>
              <a:t>7/21/2023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E4BE19-06DF-443E-819F-903D22F34A22}" type="slidenum">
              <a:rPr lang="en-US" smtClean="0"/>
              <a:t>‹#›</a:t>
            </a:fld>
            <a:endParaRPr lang="en-US"/>
          </a:p>
        </p:txBody>
      </p:sp>
    </p:spTree>
    <p:extLst>
      <p:ext uri="{BB962C8B-B14F-4D97-AF65-F5344CB8AC3E}">
        <p14:creationId xmlns:p14="http://schemas.microsoft.com/office/powerpoint/2010/main" val="3377049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B22B09A-D492-40D1-B219-8069DD769F82}" type="datetimeFigureOut">
              <a:rPr lang="en-US" smtClean="0"/>
              <a:t>7/21/2023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E4BE19-06DF-443E-819F-903D22F34A22}" type="slidenum">
              <a:rPr lang="en-US" smtClean="0"/>
              <a:t>‹#›</a:t>
            </a:fld>
            <a:endParaRPr lang="en-US"/>
          </a:p>
        </p:txBody>
      </p:sp>
      <p:sp>
        <p:nvSpPr>
          <p:cNvPr id="12" name="Rectangle 11">
            <a:extLst>
              <a:ext uri="{FF2B5EF4-FFF2-40B4-BE49-F238E27FC236}">
                <a16:creationId xmlns:a16="http://schemas.microsoft.com/office/drawing/2014/main" id="{E1D0E0ED-2706-4A0C-8701-4D0056C008AF}"/>
              </a:ext>
            </a:extLst>
          </p:cNvPr>
          <p:cNvSpPr/>
          <p:nvPr userDrawn="1"/>
        </p:nvSpPr>
        <p:spPr>
          <a:xfrm>
            <a:off x="609600" y="426720"/>
            <a:ext cx="7833360" cy="1151068"/>
          </a:xfrm>
          <a:prstGeom prst="rect">
            <a:avLst/>
          </a:prstGeom>
          <a:solidFill>
            <a:srgbClr val="2A684B"/>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3" name="Title 2">
            <a:extLst>
              <a:ext uri="{FF2B5EF4-FFF2-40B4-BE49-F238E27FC236}">
                <a16:creationId xmlns:a16="http://schemas.microsoft.com/office/drawing/2014/main" id="{8E1B4FEF-5365-448D-825C-F890A61F50E7}"/>
              </a:ext>
            </a:extLst>
          </p:cNvPr>
          <p:cNvSpPr>
            <a:spLocks noGrp="1"/>
          </p:cNvSpPr>
          <p:nvPr>
            <p:ph type="title" idx="4294967295"/>
          </p:nvPr>
        </p:nvSpPr>
        <p:spPr>
          <a:xfrm>
            <a:off x="628650" y="457201"/>
            <a:ext cx="7753350" cy="1117600"/>
          </a:xfrm>
        </p:spPr>
        <p:txBody>
          <a:bodyPr/>
          <a:lstStyle/>
          <a:p>
            <a:r>
              <a:rPr lang="en-US" dirty="0">
                <a:solidFill>
                  <a:schemeClr val="bg1"/>
                </a:solidFill>
                <a:latin typeface="Arial" panose="020B0604020202020204" pitchFamily="34" charset="0"/>
                <a:cs typeface="Arial" panose="020B0604020202020204" pitchFamily="34" charset="0"/>
              </a:rPr>
              <a:t>Benefits</a:t>
            </a:r>
          </a:p>
        </p:txBody>
      </p:sp>
    </p:spTree>
    <p:extLst>
      <p:ext uri="{BB962C8B-B14F-4D97-AF65-F5344CB8AC3E}">
        <p14:creationId xmlns:p14="http://schemas.microsoft.com/office/powerpoint/2010/main" val="1831021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B22B09A-D492-40D1-B219-8069DD769F82}" type="datetimeFigureOut">
              <a:rPr lang="en-US" smtClean="0"/>
              <a:t>7/21/2023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E4BE19-06DF-443E-819F-903D22F34A22}" type="slidenum">
              <a:rPr lang="en-US" smtClean="0"/>
              <a:t>‹#›</a:t>
            </a:fld>
            <a:endParaRPr lang="en-US"/>
          </a:p>
        </p:txBody>
      </p:sp>
    </p:spTree>
    <p:extLst>
      <p:ext uri="{BB962C8B-B14F-4D97-AF65-F5344CB8AC3E}">
        <p14:creationId xmlns:p14="http://schemas.microsoft.com/office/powerpoint/2010/main" val="398855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B22B09A-D492-40D1-B219-8069DD769F82}" type="datetimeFigureOut">
              <a:rPr lang="en-US" smtClean="0"/>
              <a:t>7/21/2023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E4BE19-06DF-443E-819F-903D22F34A22}" type="slidenum">
              <a:rPr lang="en-US" smtClean="0"/>
              <a:t>‹#›</a:t>
            </a:fld>
            <a:endParaRPr lang="en-US"/>
          </a:p>
        </p:txBody>
      </p:sp>
    </p:spTree>
    <p:extLst>
      <p:ext uri="{BB962C8B-B14F-4D97-AF65-F5344CB8AC3E}">
        <p14:creationId xmlns:p14="http://schemas.microsoft.com/office/powerpoint/2010/main" val="2184905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22B09A-D492-40D1-B219-8069DD769F82}" type="datetimeFigureOut">
              <a:rPr lang="en-US" smtClean="0"/>
              <a:t>7/21/2023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E4BE19-06DF-443E-819F-903D22F34A22}" type="slidenum">
              <a:rPr lang="en-US" smtClean="0"/>
              <a:t>‹#›</a:t>
            </a:fld>
            <a:endParaRPr lang="en-US"/>
          </a:p>
        </p:txBody>
      </p:sp>
    </p:spTree>
    <p:extLst>
      <p:ext uri="{BB962C8B-B14F-4D97-AF65-F5344CB8AC3E}">
        <p14:creationId xmlns:p14="http://schemas.microsoft.com/office/powerpoint/2010/main" val="2745669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B22B09A-D492-40D1-B219-8069DD769F82}" type="datetimeFigureOut">
              <a:rPr lang="en-US" smtClean="0"/>
              <a:t>7/21/2023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E4BE19-06DF-443E-819F-903D22F34A22}" type="slidenum">
              <a:rPr lang="en-US" smtClean="0"/>
              <a:t>‹#›</a:t>
            </a:fld>
            <a:endParaRPr lang="en-US"/>
          </a:p>
        </p:txBody>
      </p:sp>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5715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22B09A-D492-40D1-B219-8069DD769F82}" type="datetimeFigureOut">
              <a:rPr lang="en-US" smtClean="0"/>
              <a:t>7/21/2023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DE4BE19-06DF-443E-819F-903D22F34A22}" type="slidenum">
              <a:rPr lang="en-US" smtClean="0"/>
              <a:t>‹#›</a:t>
            </a:fld>
            <a:endParaRPr lang="en-US"/>
          </a:p>
        </p:txBody>
      </p:sp>
    </p:spTree>
    <p:extLst>
      <p:ext uri="{BB962C8B-B14F-4D97-AF65-F5344CB8AC3E}">
        <p14:creationId xmlns:p14="http://schemas.microsoft.com/office/powerpoint/2010/main" val="514524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B22B09A-D492-40D1-B219-8069DD769F82}" type="datetimeFigureOut">
              <a:rPr lang="en-US" smtClean="0"/>
              <a:t>7/21/2023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E4BE19-06DF-443E-819F-903D22F34A22}" type="slidenum">
              <a:rPr lang="en-US" smtClean="0"/>
              <a:t>‹#›</a:t>
            </a:fld>
            <a:endParaRPr lang="en-US"/>
          </a:p>
        </p:txBody>
      </p:sp>
    </p:spTree>
    <p:extLst>
      <p:ext uri="{BB962C8B-B14F-4D97-AF65-F5344CB8AC3E}">
        <p14:creationId xmlns:p14="http://schemas.microsoft.com/office/powerpoint/2010/main" val="4118499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B22B09A-D492-40D1-B219-8069DD769F82}" type="datetimeFigureOut">
              <a:rPr lang="en-US" smtClean="0"/>
              <a:t>7/21/2023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E4BE19-06DF-443E-819F-903D22F34A22}" type="slidenum">
              <a:rPr lang="en-US" smtClean="0"/>
              <a:t>‹#›</a:t>
            </a:fld>
            <a:endParaRPr lang="en-US"/>
          </a:p>
        </p:txBody>
      </p:sp>
    </p:spTree>
    <p:extLst>
      <p:ext uri="{BB962C8B-B14F-4D97-AF65-F5344CB8AC3E}">
        <p14:creationId xmlns:p14="http://schemas.microsoft.com/office/powerpoint/2010/main" val="10147494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22B09A-D492-40D1-B219-8069DD769F82}" type="datetimeFigureOut">
              <a:rPr lang="en-US" smtClean="0"/>
              <a:t>7/21/2023</a:t>
            </a:fld>
            <a:endParaRPr lang="en-US"/>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E4BE19-06DF-443E-819F-903D22F34A22}" type="slidenum">
              <a:rPr lang="en-US" smtClean="0"/>
              <a:t>‹#›</a:t>
            </a:fld>
            <a:endParaRPr lang="en-US"/>
          </a:p>
        </p:txBody>
      </p:sp>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24495530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hyperlink" Target="mailto:Cassandra_loard@us.Aflac.co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6.png"/><Relationship Id="rId2" Type="http://schemas.openxmlformats.org/officeDocument/2006/relationships/hyperlink" Target="https://www.deltadentalins.com/" TargetMode="External"/><Relationship Id="rId1" Type="http://schemas.openxmlformats.org/officeDocument/2006/relationships/slideLayout" Target="../slideLayouts/slideLayout2.xml"/><Relationship Id="rId6" Type="http://schemas.openxmlformats.org/officeDocument/2006/relationships/image" Target="../media/image3.jpg"/><Relationship Id="rId5" Type="http://schemas.openxmlformats.org/officeDocument/2006/relationships/hyperlink" Target="http://www.deltadentalmn.org/" TargetMode="External"/><Relationship Id="rId4" Type="http://schemas.openxmlformats.org/officeDocument/2006/relationships/hyperlink" Target="https://ndpers.nd.gov/active-members/insurance-plans/dental/"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minotstateu.edu/hr/Minot-State-Univeristy-BTS-NDE34978-Enrollment-Form.pdf" TargetMode="Externa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hyperlink" Target="https://www.ndpers.nd.gov/active-members/insurance-plans-active-members/vision-insurance-active-members" TargetMode="External"/><Relationship Id="rId2" Type="http://schemas.openxmlformats.org/officeDocument/2006/relationships/image" Target="../media/image19.jp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3.jpg"/></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https://ndpers.nd.gov/active-members/insurance-plans/flexcomp-plan/" TargetMode="Externa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hyperlink" Target="https://enroll.asiflex.com/select010.aspx"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www.voya.com/" TargetMode="Externa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3.jpg"/></Relationships>
</file>

<file path=ppt/slides/_rels/slide16.xml.rels><?xml version="1.0" encoding="UTF-8" standalone="yes"?>
<Relationships xmlns="http://schemas.openxmlformats.org/package/2006/relationships"><Relationship Id="rId3" Type="http://schemas.openxmlformats.org/officeDocument/2006/relationships/hyperlink" Target="https://ndpers.nd.gov/i-want-to/enroll-change-ndpers-plans/" TargetMode="External"/><Relationship Id="rId2" Type="http://schemas.openxmlformats.org/officeDocument/2006/relationships/hyperlink" Target="mailto:tricia.Houmann@minotstateu.edu" TargetMode="Externa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https://www.thevillagefamily.org/" TargetMode="Externa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hyperlink" Target="https://www.minotstateu.edu/wellness/services.shtml" TargetMode="External"/><Relationship Id="rId2" Type="http://schemas.openxmlformats.org/officeDocument/2006/relationships/hyperlink" Target="https://www.minotstateu.edu/wellness/index.shtml" TargetMode="Externa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9.jpeg"/></Relationships>
</file>

<file path=ppt/slides/_rels/slide19.xml.rels><?xml version="1.0" encoding="UTF-8" standalone="yes"?>
<Relationships xmlns="http://schemas.openxmlformats.org/package/2006/relationships"><Relationship Id="rId3" Type="http://schemas.openxmlformats.org/officeDocument/2006/relationships/hyperlink" Target="https://www.tiaa.org/public/tcm/MINOTSTATE" TargetMode="External"/><Relationship Id="rId7" Type="http://schemas.openxmlformats.org/officeDocument/2006/relationships/image" Target="../media/image31.png"/><Relationship Id="rId2" Type="http://schemas.openxmlformats.org/officeDocument/2006/relationships/hyperlink" Target="http://tiaa.org/MINOTSTATE" TargetMode="External"/><Relationship Id="rId1" Type="http://schemas.openxmlformats.org/officeDocument/2006/relationships/slideLayout" Target="../slideLayouts/slideLayout2.xml"/><Relationship Id="rId6" Type="http://schemas.openxmlformats.org/officeDocument/2006/relationships/hyperlink" Target="https://ndpers.nd.gov/active-members/retirement-plans/defined-contribution/" TargetMode="External"/><Relationship Id="rId5" Type="http://schemas.openxmlformats.org/officeDocument/2006/relationships/image" Target="../media/image3.jpg"/><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8" Type="http://schemas.openxmlformats.org/officeDocument/2006/relationships/hyperlink" Target="https://www.ndpers.nd.gov/sites/www/files/documents/members-additional-information/all-defined-benefit/db-plan.pdf" TargetMode="External"/><Relationship Id="rId3" Type="http://schemas.openxmlformats.org/officeDocument/2006/relationships/hyperlink" Target="https://ndpers.nd.gov/" TargetMode="External"/><Relationship Id="rId7" Type="http://schemas.openxmlformats.org/officeDocument/2006/relationships/hyperlink" Target="https://ndpers.nd.gov/login" TargetMode="External"/><Relationship Id="rId12" Type="http://schemas.openxmlformats.org/officeDocument/2006/relationships/image" Target="../media/image32.png"/><Relationship Id="rId2" Type="http://schemas.openxmlformats.org/officeDocument/2006/relationships/hyperlink" Target="http://tiaa.org/minotstate" TargetMode="External"/><Relationship Id="rId1" Type="http://schemas.openxmlformats.org/officeDocument/2006/relationships/slideLayout" Target="../slideLayouts/slideLayout2.xml"/><Relationship Id="rId6" Type="http://schemas.openxmlformats.org/officeDocument/2006/relationships/hyperlink" Target="https://ndpers.nd.gov/active-members/retirement-plans/457-deferred-compensation/" TargetMode="External"/><Relationship Id="rId11" Type="http://schemas.openxmlformats.org/officeDocument/2006/relationships/image" Target="../media/image31.png"/><Relationship Id="rId5" Type="http://schemas.openxmlformats.org/officeDocument/2006/relationships/hyperlink" Target="https://www.ndpers.nd.gov/sites/www/files/documents/members-additional-information/all-defined-benefit/db-plan.pdf#page=26" TargetMode="External"/><Relationship Id="rId10" Type="http://schemas.openxmlformats.org/officeDocument/2006/relationships/hyperlink" Target="https://ndpers.nd.gov/active-members/retirement-plans/defined-contribution/" TargetMode="External"/><Relationship Id="rId4" Type="http://schemas.openxmlformats.org/officeDocument/2006/relationships/hyperlink" Target="https://www.ndpers.nd.gov/active-members/retirement-plans-active-members/defined-benefit-hybrid-retirement-plan-main-active" TargetMode="External"/><Relationship Id="rId9" Type="http://schemas.openxmlformats.org/officeDocument/2006/relationships/image" Target="../media/image3.jpg"/></Relationships>
</file>

<file path=ppt/slides/_rels/slide21.xml.rels><?xml version="1.0" encoding="UTF-8" standalone="yes"?>
<Relationships xmlns="http://schemas.openxmlformats.org/package/2006/relationships"><Relationship Id="rId3" Type="http://schemas.openxmlformats.org/officeDocument/2006/relationships/hyperlink" Target="http://tiaa.org/minotstate" TargetMode="External"/><Relationship Id="rId2" Type="http://schemas.openxmlformats.org/officeDocument/2006/relationships/hyperlink" Target="https://ndpers.nd.gov/" TargetMode="Externa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hyperlink" Target="https://www.tiaa.org/public/tcm/MINOTSTATE" TargetMode="External"/><Relationship Id="rId4" Type="http://schemas.openxmlformats.org/officeDocument/2006/relationships/image" Target="../media/image3.jpg"/></Relationships>
</file>

<file path=ppt/slides/_rels/slide22.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hyperlink" Target="https://www.brainshark.com/tiaa-cref_direct/MinotState" TargetMode="External"/><Relationship Id="rId7" Type="http://schemas.openxmlformats.org/officeDocument/2006/relationships/hyperlink" Target="https://www.tiaa.org/public/tcm/MINOTSTATE" TargetMode="External"/><Relationship Id="rId2" Type="http://schemas.openxmlformats.org/officeDocument/2006/relationships/hyperlink" Target="http://tiaa.org/minotstate" TargetMode="External"/><Relationship Id="rId1" Type="http://schemas.openxmlformats.org/officeDocument/2006/relationships/slideLayout" Target="../slideLayouts/slideLayout2.xml"/><Relationship Id="rId6" Type="http://schemas.openxmlformats.org/officeDocument/2006/relationships/image" Target="../media/image3.jpg"/><Relationship Id="rId5" Type="http://schemas.openxmlformats.org/officeDocument/2006/relationships/hyperlink" Target="https://www.brainshark.com/tiaa-cref_direct/MinotState?nodesktopflash=1" TargetMode="External"/><Relationship Id="rId4" Type="http://schemas.openxmlformats.org/officeDocument/2006/relationships/image" Target="../media/image33.jpg"/></Relationships>
</file>

<file path=ppt/slides/_rels/slide23.xml.rels><?xml version="1.0" encoding="UTF-8" standalone="yes"?>
<Relationships xmlns="http://schemas.openxmlformats.org/package/2006/relationships"><Relationship Id="rId2" Type="http://schemas.openxmlformats.org/officeDocument/2006/relationships/hyperlink" Target="https://www.minotstateu.edu/hr/_documents/staff_handbook.pdf"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minotstateu.edu/hr/_documents/policies/conflict-of-interest.pdf" TargetMode="External"/><Relationship Id="rId2" Type="http://schemas.openxmlformats.org/officeDocument/2006/relationships/hyperlink" Target="https://ndusbpos.sharepoint.com/:w:/s/NDUSPoliciesandProcedures/EZ6IuB_a_q1Dta4JTwB2kCYBNpiO-cxGkZdkmpgdFRw4ww?e=QXcbrg"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hyperlink" Target="https://www.minotstateu.edu/hr/_documents/policies/code-of-conduct.pdf" TargetMode="External"/><Relationship Id="rId2" Type="http://schemas.openxmlformats.org/officeDocument/2006/relationships/hyperlink" Target="https://www.minotstateu.edu/hr/_documents/policies/americans-with-disabilities-act.pdf" TargetMode="External"/><Relationship Id="rId1" Type="http://schemas.openxmlformats.org/officeDocument/2006/relationships/slideLayout" Target="../slideLayouts/slideLayout2.xml"/><Relationship Id="rId4" Type="http://schemas.openxmlformats.org/officeDocument/2006/relationships/hyperlink" Target="https://www.minotstateu.edu/hr/_documents/policies/anti-harassment-policy1.pdf"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www.minotstateu.edu/hr/_documents/policies/workers-compensation.pdf" TargetMode="External"/><Relationship Id="rId2" Type="http://schemas.openxmlformats.org/officeDocument/2006/relationships/hyperlink" Target="https://www.minotstateu.edu/hr/_documents/policies/substance-abuse.pdf"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mailto:lisa.dooley@ndus.edu" TargetMode="External"/><Relationship Id="rId2" Type="http://schemas.openxmlformats.org/officeDocument/2006/relationships/hyperlink" Target="https://www.minotstateu.edu/title9/campus-policy.shtml"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ndpers.nd.gov/active-members"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www.minotstateu.edu/hr/benefits.shtml" TargetMode="Externa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hyperlink" Target="https://www.minotstateu.edu/publications/documents/2023-graphic-standards.pdf"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jpg"/><Relationship Id="rId2" Type="http://schemas.openxmlformats.org/officeDocument/2006/relationships/hyperlink" Target="https://ndpers.nd.gov/" TargetMode="External"/><Relationship Id="rId1" Type="http://schemas.openxmlformats.org/officeDocument/2006/relationships/slideLayout" Target="../slideLayouts/slideLayout2.xml"/><Relationship Id="rId6" Type="http://schemas.openxmlformats.org/officeDocument/2006/relationships/hyperlink" Target="http://www.nd.gov/ndpers" TargetMode="Externa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hyperlink" Target="https://ndpers.nd.gov/" TargetMode="External"/><Relationship Id="rId5" Type="http://schemas.openxmlformats.org/officeDocument/2006/relationships/image" Target="../media/image3.jp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hyperlink" Target="https://www.ndpers.nd.gov/sites/www/files/documents/members-additional-information/all-health/hdhp-ngf-grid.pdf" TargetMode="External"/><Relationship Id="rId3" Type="http://schemas.openxmlformats.org/officeDocument/2006/relationships/hyperlink" Target="https://www.sanfordhealthplan.org/ndpers" TargetMode="External"/><Relationship Id="rId7" Type="http://schemas.openxmlformats.org/officeDocument/2006/relationships/image" Target="../media/image12.png"/><Relationship Id="rId2" Type="http://schemas.openxmlformats.org/officeDocument/2006/relationships/hyperlink" Target="https://www.ndpers.nd.gov/active-members/insurance-plans-active-members/health-insurance-plans-active-members/high-0" TargetMode="External"/><Relationship Id="rId1" Type="http://schemas.openxmlformats.org/officeDocument/2006/relationships/slideLayout" Target="../slideLayouts/slideLayout2.xml"/><Relationship Id="rId6" Type="http://schemas.openxmlformats.org/officeDocument/2006/relationships/hyperlink" Target="https://www.ndpers.nd.gov/sites/www/files/documents/members-additional-information/all-health/ppo-basic-grandfathered-grid.pdf" TargetMode="External"/><Relationship Id="rId5" Type="http://schemas.openxmlformats.org/officeDocument/2006/relationships/image" Target="../media/image3.jpg"/><Relationship Id="rId4" Type="http://schemas.openxmlformats.org/officeDocument/2006/relationships/image" Target="../media/image11.png"/><Relationship Id="rId9"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sanfordhealthplan.org/ndpers" TargetMode="External"/><Relationship Id="rId7"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3.jpg"/><Relationship Id="rId5" Type="http://schemas.openxmlformats.org/officeDocument/2006/relationships/hyperlink" Target="mailto:renee.tribitt@minotstateu.edu" TargetMode="External"/><Relationship Id="rId4" Type="http://schemas.openxmlformats.org/officeDocument/2006/relationships/hyperlink" Target="mailto:kristen.striha@minotstateu.ed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9B8EADB-D495-498C-8D4E-602108FB85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073" y="1090631"/>
            <a:ext cx="7737596" cy="5143916"/>
          </a:xfrm>
          <a:prstGeom prst="rect">
            <a:avLst/>
          </a:prstGeom>
        </p:spPr>
      </p:pic>
      <p:sp>
        <p:nvSpPr>
          <p:cNvPr id="6" name="Rectangle 5">
            <a:extLst>
              <a:ext uri="{FF2B5EF4-FFF2-40B4-BE49-F238E27FC236}">
                <a16:creationId xmlns:a16="http://schemas.microsoft.com/office/drawing/2014/main" id="{1BC2ED75-B714-4834-8F92-03B27AADD792}"/>
              </a:ext>
            </a:extLst>
          </p:cNvPr>
          <p:cNvSpPr/>
          <p:nvPr/>
        </p:nvSpPr>
        <p:spPr>
          <a:xfrm>
            <a:off x="4643120" y="1076961"/>
            <a:ext cx="3881120" cy="5196517"/>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 name="Title 1">
            <a:extLst>
              <a:ext uri="{FF2B5EF4-FFF2-40B4-BE49-F238E27FC236}">
                <a16:creationId xmlns:a16="http://schemas.microsoft.com/office/drawing/2014/main" id="{66BE91E6-7396-47E5-882A-3ED0C38DB602}"/>
              </a:ext>
            </a:extLst>
          </p:cNvPr>
          <p:cNvSpPr txBox="1">
            <a:spLocks/>
          </p:cNvSpPr>
          <p:nvPr/>
        </p:nvSpPr>
        <p:spPr>
          <a:xfrm>
            <a:off x="4450080" y="1767934"/>
            <a:ext cx="4287520" cy="61033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rgbClr val="2A684B"/>
                </a:solidFill>
                <a:latin typeface="Franklin Gothic Book" panose="020B0503020102020204" pitchFamily="34" charset="0"/>
                <a:cs typeface="Arial" panose="020B0604020202020204" pitchFamily="34" charset="0"/>
              </a:rPr>
              <a:t>New Employee </a:t>
            </a:r>
          </a:p>
          <a:p>
            <a:pPr algn="ctr"/>
            <a:r>
              <a:rPr lang="en-US" sz="4000" b="1" dirty="0">
                <a:solidFill>
                  <a:srgbClr val="2A684B"/>
                </a:solidFill>
                <a:latin typeface="Franklin Gothic Book" panose="020B0503020102020204" pitchFamily="34" charset="0"/>
                <a:cs typeface="Arial" panose="020B0604020202020204" pitchFamily="34" charset="0"/>
              </a:rPr>
              <a:t>Orientation</a:t>
            </a:r>
          </a:p>
          <a:p>
            <a:pPr algn="ctr"/>
            <a:endParaRPr lang="en-US" sz="4000" b="1" dirty="0">
              <a:solidFill>
                <a:srgbClr val="2A684B"/>
              </a:solidFill>
              <a:latin typeface="Franklin Gothic Book" panose="020B0503020102020204" pitchFamily="34" charset="0"/>
              <a:cs typeface="Arial" panose="020B0604020202020204" pitchFamily="34" charset="0"/>
            </a:endParaRPr>
          </a:p>
          <a:p>
            <a:pPr algn="ctr"/>
            <a:endParaRPr lang="en-US" sz="4000" b="1" dirty="0">
              <a:solidFill>
                <a:srgbClr val="2A684B"/>
              </a:solidFill>
              <a:latin typeface="Franklin Gothic Book" panose="020B0503020102020204" pitchFamily="34" charset="0"/>
              <a:cs typeface="Arial" panose="020B0604020202020204" pitchFamily="34" charset="0"/>
            </a:endParaRPr>
          </a:p>
          <a:p>
            <a:pPr algn="ctr"/>
            <a:r>
              <a:rPr lang="en-US" sz="4000" b="1" dirty="0">
                <a:solidFill>
                  <a:srgbClr val="2A684B"/>
                </a:solidFill>
                <a:latin typeface="Franklin Gothic Book" panose="020B0503020102020204" pitchFamily="34" charset="0"/>
                <a:cs typeface="Arial" panose="020B0604020202020204" pitchFamily="34" charset="0"/>
              </a:rPr>
              <a:t> </a:t>
            </a:r>
          </a:p>
          <a:p>
            <a:pPr algn="ctr"/>
            <a:endParaRPr lang="en-US" sz="4000" b="1" dirty="0">
              <a:solidFill>
                <a:srgbClr val="2A684B"/>
              </a:solidFill>
              <a:latin typeface="Franklin Gothic Book" panose="020B05030201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186D2190-B7D2-4634-898D-6F77FB3A3D14}"/>
              </a:ext>
            </a:extLst>
          </p:cNvPr>
          <p:cNvPicPr>
            <a:picLocks noChangeAspect="1"/>
          </p:cNvPicPr>
          <p:nvPr/>
        </p:nvPicPr>
        <p:blipFill>
          <a:blip r:embed="rId3"/>
          <a:stretch>
            <a:fillRect/>
          </a:stretch>
        </p:blipFill>
        <p:spPr>
          <a:xfrm>
            <a:off x="6232511" y="3063946"/>
            <a:ext cx="968816" cy="1032553"/>
          </a:xfrm>
          <a:prstGeom prst="rect">
            <a:avLst/>
          </a:prstGeom>
        </p:spPr>
      </p:pic>
      <p:sp>
        <p:nvSpPr>
          <p:cNvPr id="9" name="TextBox 8">
            <a:extLst>
              <a:ext uri="{FF2B5EF4-FFF2-40B4-BE49-F238E27FC236}">
                <a16:creationId xmlns:a16="http://schemas.microsoft.com/office/drawing/2014/main" id="{C16F8C42-CD0C-4B02-AD6D-50A8924471B9}"/>
              </a:ext>
            </a:extLst>
          </p:cNvPr>
          <p:cNvSpPr txBox="1"/>
          <p:nvPr/>
        </p:nvSpPr>
        <p:spPr>
          <a:xfrm>
            <a:off x="4652571" y="4852785"/>
            <a:ext cx="3698240" cy="369332"/>
          </a:xfrm>
          <a:prstGeom prst="rect">
            <a:avLst/>
          </a:prstGeom>
          <a:noFill/>
        </p:spPr>
        <p:txBody>
          <a:bodyPr wrap="square" rtlCol="0">
            <a:spAutoFit/>
          </a:bodyPr>
          <a:lstStyle/>
          <a:p>
            <a:pPr algn="ctr"/>
            <a:r>
              <a:rPr lang="en-US" dirty="0"/>
              <a:t>- Office of Human Resources -</a:t>
            </a:r>
          </a:p>
        </p:txBody>
      </p:sp>
      <p:sp>
        <p:nvSpPr>
          <p:cNvPr id="11" name="Title 1">
            <a:extLst>
              <a:ext uri="{FF2B5EF4-FFF2-40B4-BE49-F238E27FC236}">
                <a16:creationId xmlns:a16="http://schemas.microsoft.com/office/drawing/2014/main" id="{D821FFD5-2443-4E60-9037-B1093CD72BDC}"/>
              </a:ext>
            </a:extLst>
          </p:cNvPr>
          <p:cNvSpPr txBox="1">
            <a:spLocks/>
          </p:cNvSpPr>
          <p:nvPr/>
        </p:nvSpPr>
        <p:spPr>
          <a:xfrm>
            <a:off x="4646428" y="5268345"/>
            <a:ext cx="3710763" cy="63287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latin typeface="Bradley Hand ITC" panose="03070402050302030203" pitchFamily="66" charset="0"/>
                <a:cs typeface="Arial" panose="020B0604020202020204" pitchFamily="34" charset="0"/>
              </a:rPr>
              <a:t>2023-2024</a:t>
            </a:r>
          </a:p>
          <a:p>
            <a:pPr algn="ctr"/>
            <a:endParaRPr lang="en-US" sz="2800" b="1" dirty="0">
              <a:latin typeface="Bradley Hand ITC" panose="03070402050302030203" pitchFamily="66" charset="0"/>
              <a:cs typeface="Arial" panose="020B0604020202020204" pitchFamily="34" charset="0"/>
            </a:endParaRPr>
          </a:p>
          <a:p>
            <a:pPr algn="ctr"/>
            <a:endParaRPr lang="en-US" sz="2800" b="1" dirty="0">
              <a:latin typeface="Bradley Hand ITC" panose="03070402050302030203" pitchFamily="66" charset="0"/>
              <a:cs typeface="Arial" panose="020B0604020202020204" pitchFamily="34" charset="0"/>
            </a:endParaRPr>
          </a:p>
          <a:p>
            <a:pPr algn="ctr"/>
            <a:r>
              <a:rPr lang="en-US" sz="2800" b="1" dirty="0">
                <a:latin typeface="Bradley Hand ITC" panose="03070402050302030203" pitchFamily="66" charset="0"/>
                <a:cs typeface="Arial" panose="020B0604020202020204" pitchFamily="34" charset="0"/>
              </a:rPr>
              <a:t> </a:t>
            </a:r>
          </a:p>
          <a:p>
            <a:pPr algn="ctr"/>
            <a:endParaRPr lang="en-US" sz="2800" b="1" dirty="0">
              <a:latin typeface="Bradley Hand ITC" panose="03070402050302030203" pitchFamily="66" charset="0"/>
              <a:cs typeface="Arial" panose="020B0604020202020204" pitchFamily="34" charset="0"/>
            </a:endParaRPr>
          </a:p>
        </p:txBody>
      </p:sp>
      <p:sp>
        <p:nvSpPr>
          <p:cNvPr id="13" name="Rectangle 12">
            <a:extLst>
              <a:ext uri="{FF2B5EF4-FFF2-40B4-BE49-F238E27FC236}">
                <a16:creationId xmlns:a16="http://schemas.microsoft.com/office/drawing/2014/main" id="{1E82EEE7-3BE9-4AC4-8808-3E763D11A256}"/>
              </a:ext>
            </a:extLst>
          </p:cNvPr>
          <p:cNvSpPr/>
          <p:nvPr/>
        </p:nvSpPr>
        <p:spPr>
          <a:xfrm>
            <a:off x="277091" y="1520455"/>
            <a:ext cx="8239588" cy="197509"/>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5" name="Rectangle 14">
            <a:extLst>
              <a:ext uri="{FF2B5EF4-FFF2-40B4-BE49-F238E27FC236}">
                <a16:creationId xmlns:a16="http://schemas.microsoft.com/office/drawing/2014/main" id="{5FD8BEFE-B0F6-4E13-8C6F-BBBE2B0D064C}"/>
              </a:ext>
            </a:extLst>
          </p:cNvPr>
          <p:cNvSpPr/>
          <p:nvPr/>
        </p:nvSpPr>
        <p:spPr>
          <a:xfrm>
            <a:off x="625925" y="4207446"/>
            <a:ext cx="7751135" cy="482907"/>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0" name="Title 1">
            <a:extLst>
              <a:ext uri="{FF2B5EF4-FFF2-40B4-BE49-F238E27FC236}">
                <a16:creationId xmlns:a16="http://schemas.microsoft.com/office/drawing/2014/main" id="{9C88041C-EB40-44C3-966D-75A602640228}"/>
              </a:ext>
            </a:extLst>
          </p:cNvPr>
          <p:cNvSpPr txBox="1">
            <a:spLocks/>
          </p:cNvSpPr>
          <p:nvPr/>
        </p:nvSpPr>
        <p:spPr>
          <a:xfrm>
            <a:off x="4784652" y="4242929"/>
            <a:ext cx="3742660" cy="61033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a:solidFill>
                  <a:srgbClr val="2A684B"/>
                </a:solidFill>
                <a:latin typeface="Franklin Gothic Book" panose="020B0503020102020204" pitchFamily="34" charset="0"/>
                <a:cs typeface="Arial" panose="020B0604020202020204" pitchFamily="34" charset="0"/>
              </a:rPr>
              <a:t>Health Benefits</a:t>
            </a:r>
            <a:endParaRPr lang="en-US" sz="2800" b="1" dirty="0">
              <a:solidFill>
                <a:srgbClr val="2A684B"/>
              </a:solidFill>
              <a:latin typeface="Franklin Gothic Book" panose="020B0503020102020204" pitchFamily="34" charset="0"/>
              <a:cs typeface="Arial" panose="020B0604020202020204" pitchFamily="34" charset="0"/>
            </a:endParaRPr>
          </a:p>
          <a:p>
            <a:pPr algn="ctr"/>
            <a:endParaRPr lang="en-US" sz="2800" b="1" dirty="0">
              <a:solidFill>
                <a:srgbClr val="2A684B"/>
              </a:solidFill>
              <a:latin typeface="Franklin Gothic Book" panose="020B0503020102020204" pitchFamily="34" charset="0"/>
              <a:cs typeface="Arial" panose="020B0604020202020204" pitchFamily="34" charset="0"/>
            </a:endParaRPr>
          </a:p>
        </p:txBody>
      </p:sp>
      <p:pic>
        <p:nvPicPr>
          <p:cNvPr id="17" name="Picture 16" descr="A red and white sign&#10;&#10;Description generated with very high confidence">
            <a:extLst>
              <a:ext uri="{FF2B5EF4-FFF2-40B4-BE49-F238E27FC236}">
                <a16:creationId xmlns:a16="http://schemas.microsoft.com/office/drawing/2014/main" id="{C7BD2EE4-7D8E-43B3-A77F-4D0B15C651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6854" y="332509"/>
            <a:ext cx="667457" cy="632691"/>
          </a:xfrm>
          <a:prstGeom prst="rect">
            <a:avLst/>
          </a:prstGeom>
        </p:spPr>
      </p:pic>
    </p:spTree>
    <p:extLst>
      <p:ext uri="{BB962C8B-B14F-4D97-AF65-F5344CB8AC3E}">
        <p14:creationId xmlns:p14="http://schemas.microsoft.com/office/powerpoint/2010/main" val="2402674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BF402-51A8-41FB-8E28-52F6E794F9FB}"/>
              </a:ext>
            </a:extLst>
          </p:cNvPr>
          <p:cNvSpPr>
            <a:spLocks noGrp="1"/>
          </p:cNvSpPr>
          <p:nvPr>
            <p:ph type="title" idx="4294967295"/>
          </p:nvPr>
        </p:nvSpPr>
        <p:spPr/>
        <p:txBody>
          <a:bodyPr/>
          <a:lstStyle/>
          <a:p>
            <a:pPr algn="ctr"/>
            <a:r>
              <a:rPr lang="en-US" dirty="0">
                <a:solidFill>
                  <a:schemeClr val="bg1"/>
                </a:solidFill>
              </a:rPr>
              <a:t>AFLAC</a:t>
            </a:r>
          </a:p>
        </p:txBody>
      </p:sp>
      <p:graphicFrame>
        <p:nvGraphicFramePr>
          <p:cNvPr id="5" name="Table 4">
            <a:extLst>
              <a:ext uri="{FF2B5EF4-FFF2-40B4-BE49-F238E27FC236}">
                <a16:creationId xmlns:a16="http://schemas.microsoft.com/office/drawing/2014/main" id="{746A76B9-17F6-4409-AB38-DDC33E85092E}"/>
              </a:ext>
            </a:extLst>
          </p:cNvPr>
          <p:cNvGraphicFramePr>
            <a:graphicFrameLocks noGrp="1"/>
          </p:cNvGraphicFramePr>
          <p:nvPr>
            <p:extLst>
              <p:ext uri="{D42A27DB-BD31-4B8C-83A1-F6EECF244321}">
                <p14:modId xmlns:p14="http://schemas.microsoft.com/office/powerpoint/2010/main" val="580407969"/>
              </p:ext>
            </p:extLst>
          </p:nvPr>
        </p:nvGraphicFramePr>
        <p:xfrm>
          <a:off x="939567" y="2055303"/>
          <a:ext cx="6761527" cy="3296873"/>
        </p:xfrm>
        <a:graphic>
          <a:graphicData uri="http://schemas.openxmlformats.org/drawingml/2006/table">
            <a:tbl>
              <a:tblPr/>
              <a:tblGrid>
                <a:gridCol w="6761527">
                  <a:extLst>
                    <a:ext uri="{9D8B030D-6E8A-4147-A177-3AD203B41FA5}">
                      <a16:colId xmlns:a16="http://schemas.microsoft.com/office/drawing/2014/main" val="3566303016"/>
                    </a:ext>
                  </a:extLst>
                </a:gridCol>
              </a:tblGrid>
              <a:tr h="3296873">
                <a:tc>
                  <a:txBody>
                    <a:bodyPr/>
                    <a:lstStyle/>
                    <a:p>
                      <a:r>
                        <a:rPr lang="en-US" dirty="0"/>
                        <a:t>Cassie </a:t>
                      </a:r>
                      <a:r>
                        <a:rPr lang="en-US" dirty="0" err="1"/>
                        <a:t>Loard</a:t>
                      </a:r>
                      <a:r>
                        <a:rPr lang="en-US" dirty="0"/>
                        <a:t>, Independent Associate</a:t>
                      </a:r>
                    </a:p>
                    <a:p>
                      <a:endParaRPr lang="en-US" dirty="0"/>
                    </a:p>
                    <a:p>
                      <a:r>
                        <a:rPr lang="en-US" dirty="0"/>
                        <a:t>Address:  1370 20</a:t>
                      </a:r>
                      <a:r>
                        <a:rPr lang="en-US" baseline="30000" dirty="0"/>
                        <a:t>th</a:t>
                      </a:r>
                      <a:r>
                        <a:rPr lang="en-US" dirty="0"/>
                        <a:t> Ave SW</a:t>
                      </a:r>
                    </a:p>
                    <a:p>
                      <a:r>
                        <a:rPr lang="en-US" dirty="0"/>
                        <a:t>                  Minot ND 58701   </a:t>
                      </a:r>
                    </a:p>
                    <a:p>
                      <a:endParaRPr lang="en-US" dirty="0"/>
                    </a:p>
                    <a:p>
                      <a:r>
                        <a:rPr lang="en-US" dirty="0"/>
                        <a:t>Email:  </a:t>
                      </a:r>
                      <a:r>
                        <a:rPr lang="en-US" dirty="0">
                          <a:hlinkClick r:id="rId2"/>
                        </a:rPr>
                        <a:t>Cassandra_loard@us.Aflac.com</a:t>
                      </a:r>
                      <a:endParaRPr lang="en-US" dirty="0"/>
                    </a:p>
                    <a:p>
                      <a:endParaRPr lang="en-US" dirty="0"/>
                    </a:p>
                    <a:p>
                      <a:r>
                        <a:rPr lang="en-US" dirty="0"/>
                        <a:t>Phone</a:t>
                      </a:r>
                      <a:r>
                        <a:rPr lang="en-US"/>
                        <a:t>: 701-237-1324   </a:t>
                      </a:r>
                      <a:r>
                        <a:rPr lang="en-US" dirty="0"/>
                        <a:t>or   800-992-3522</a:t>
                      </a:r>
                    </a:p>
                    <a:p>
                      <a:endParaRPr lang="en-US" dirty="0"/>
                    </a:p>
                    <a:p>
                      <a:endParaRPr lang="en-US" dirty="0"/>
                    </a:p>
                    <a:p>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79361303"/>
                  </a:ext>
                </a:extLst>
              </a:tr>
            </a:tbl>
          </a:graphicData>
        </a:graphic>
      </p:graphicFrame>
    </p:spTree>
    <p:extLst>
      <p:ext uri="{BB962C8B-B14F-4D97-AF65-F5344CB8AC3E}">
        <p14:creationId xmlns:p14="http://schemas.microsoft.com/office/powerpoint/2010/main" val="22890595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C3BF0CA-835D-4F50-9600-F7264D3EEE7E}"/>
              </a:ext>
            </a:extLst>
          </p:cNvPr>
          <p:cNvSpPr/>
          <p:nvPr/>
        </p:nvSpPr>
        <p:spPr>
          <a:xfrm>
            <a:off x="616688" y="1671567"/>
            <a:ext cx="7836196" cy="45082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2">
            <a:extLst>
              <a:ext uri="{FF2B5EF4-FFF2-40B4-BE49-F238E27FC236}">
                <a16:creationId xmlns:a16="http://schemas.microsoft.com/office/drawing/2014/main" id="{259FC797-1311-4556-A12C-7D6D36B980B2}"/>
              </a:ext>
            </a:extLst>
          </p:cNvPr>
          <p:cNvSpPr txBox="1">
            <a:spLocks/>
          </p:cNvSpPr>
          <p:nvPr/>
        </p:nvSpPr>
        <p:spPr>
          <a:xfrm>
            <a:off x="628650" y="435468"/>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chemeClr val="bg1"/>
                </a:solidFill>
                <a:latin typeface="+mn-lt"/>
                <a:cs typeface="Arial" panose="020B0604020202020204" pitchFamily="34" charset="0"/>
              </a:rPr>
              <a:t>Dental Insurance</a:t>
            </a:r>
          </a:p>
        </p:txBody>
      </p:sp>
      <p:pic>
        <p:nvPicPr>
          <p:cNvPr id="4" name="Picture 3">
            <a:hlinkClick r:id="rId2"/>
            <a:extLst>
              <a:ext uri="{FF2B5EF4-FFF2-40B4-BE49-F238E27FC236}">
                <a16:creationId xmlns:a16="http://schemas.microsoft.com/office/drawing/2014/main" id="{4D178B93-C9F0-4AD3-93C6-A180150AD2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4217" y="662141"/>
            <a:ext cx="1403733" cy="701867"/>
          </a:xfrm>
          <a:prstGeom prst="rect">
            <a:avLst/>
          </a:prstGeom>
        </p:spPr>
      </p:pic>
      <p:graphicFrame>
        <p:nvGraphicFramePr>
          <p:cNvPr id="12" name="Table 11">
            <a:extLst>
              <a:ext uri="{FF2B5EF4-FFF2-40B4-BE49-F238E27FC236}">
                <a16:creationId xmlns:a16="http://schemas.microsoft.com/office/drawing/2014/main" id="{EE8F21CD-68A9-4B2A-B938-3DA4D1E7DB75}"/>
              </a:ext>
            </a:extLst>
          </p:cNvPr>
          <p:cNvGraphicFramePr>
            <a:graphicFrameLocks noGrp="1"/>
          </p:cNvGraphicFramePr>
          <p:nvPr>
            <p:extLst>
              <p:ext uri="{D42A27DB-BD31-4B8C-83A1-F6EECF244321}">
                <p14:modId xmlns:p14="http://schemas.microsoft.com/office/powerpoint/2010/main" val="159777794"/>
              </p:ext>
            </p:extLst>
          </p:nvPr>
        </p:nvGraphicFramePr>
        <p:xfrm>
          <a:off x="4292975" y="2190125"/>
          <a:ext cx="4023285" cy="2505617"/>
        </p:xfrm>
        <a:graphic>
          <a:graphicData uri="http://schemas.openxmlformats.org/drawingml/2006/table">
            <a:tbl>
              <a:tblPr/>
              <a:tblGrid>
                <a:gridCol w="1341095">
                  <a:extLst>
                    <a:ext uri="{9D8B030D-6E8A-4147-A177-3AD203B41FA5}">
                      <a16:colId xmlns:a16="http://schemas.microsoft.com/office/drawing/2014/main" val="2396546420"/>
                    </a:ext>
                  </a:extLst>
                </a:gridCol>
                <a:gridCol w="1341095">
                  <a:extLst>
                    <a:ext uri="{9D8B030D-6E8A-4147-A177-3AD203B41FA5}">
                      <a16:colId xmlns:a16="http://schemas.microsoft.com/office/drawing/2014/main" val="3691053941"/>
                    </a:ext>
                  </a:extLst>
                </a:gridCol>
                <a:gridCol w="1341095">
                  <a:extLst>
                    <a:ext uri="{9D8B030D-6E8A-4147-A177-3AD203B41FA5}">
                      <a16:colId xmlns:a16="http://schemas.microsoft.com/office/drawing/2014/main" val="2708684357"/>
                    </a:ext>
                  </a:extLst>
                </a:gridCol>
              </a:tblGrid>
              <a:tr h="187941">
                <a:tc>
                  <a:txBody>
                    <a:bodyPr/>
                    <a:lstStyle/>
                    <a:p>
                      <a:pPr algn="l" fontAlgn="auto"/>
                      <a:r>
                        <a:rPr lang="en-US" sz="1200" b="1" dirty="0">
                          <a:solidFill>
                            <a:schemeClr val="tx1"/>
                          </a:solidFill>
                          <a:effectLst/>
                          <a:latin typeface="+mn-lt"/>
                        </a:rPr>
                        <a:t>Covered Services</a:t>
                      </a:r>
                    </a:p>
                  </a:txBody>
                  <a:tcPr marL="90653" marR="90653" marT="45326" marB="45326" anchor="ctr">
                    <a:lnL>
                      <a:noFill/>
                    </a:lnL>
                    <a:lnR>
                      <a:noFill/>
                    </a:lnR>
                    <a:lnT>
                      <a:noFill/>
                    </a:lnT>
                    <a:lnB w="9525" cap="flat" cmpd="sng" algn="ctr">
                      <a:solidFill>
                        <a:srgbClr val="939598"/>
                      </a:solidFill>
                      <a:prstDash val="dot"/>
                      <a:round/>
                      <a:headEnd type="none" w="med" len="med"/>
                      <a:tailEnd type="none" w="med" len="med"/>
                    </a:lnB>
                  </a:tcPr>
                </a:tc>
                <a:tc>
                  <a:txBody>
                    <a:bodyPr/>
                    <a:lstStyle/>
                    <a:p>
                      <a:pPr algn="ctr" fontAlgn="auto"/>
                      <a:r>
                        <a:rPr lang="en-US" sz="1200" b="1" dirty="0">
                          <a:solidFill>
                            <a:schemeClr val="tx1"/>
                          </a:solidFill>
                          <a:effectLst/>
                          <a:latin typeface="+mn-lt"/>
                        </a:rPr>
                        <a:t>Plan Coverage</a:t>
                      </a:r>
                    </a:p>
                  </a:txBody>
                  <a:tcPr marL="90653" marR="90653" marT="45326" marB="45326" anchor="ctr">
                    <a:lnL>
                      <a:noFill/>
                    </a:lnL>
                    <a:lnR>
                      <a:noFill/>
                    </a:lnR>
                    <a:lnT>
                      <a:noFill/>
                    </a:lnT>
                    <a:lnB w="9525" cap="flat" cmpd="sng" algn="ctr">
                      <a:solidFill>
                        <a:srgbClr val="939598"/>
                      </a:solidFill>
                      <a:prstDash val="dot"/>
                      <a:round/>
                      <a:headEnd type="none" w="med" len="med"/>
                      <a:tailEnd type="none" w="med" len="med"/>
                    </a:lnB>
                  </a:tcPr>
                </a:tc>
                <a:tc>
                  <a:txBody>
                    <a:bodyPr/>
                    <a:lstStyle/>
                    <a:p>
                      <a:pPr algn="ctr" fontAlgn="auto"/>
                      <a:r>
                        <a:rPr lang="en-US" sz="1200" b="1" dirty="0">
                          <a:solidFill>
                            <a:schemeClr val="tx1"/>
                          </a:solidFill>
                          <a:effectLst/>
                          <a:latin typeface="+mn-lt"/>
                        </a:rPr>
                        <a:t>Coinsurance</a:t>
                      </a:r>
                    </a:p>
                  </a:txBody>
                  <a:tcPr marL="90653" marR="90653" marT="45326" marB="45326" anchor="ctr">
                    <a:lnL>
                      <a:noFill/>
                    </a:lnL>
                    <a:lnR>
                      <a:noFill/>
                    </a:lnR>
                    <a:lnT>
                      <a:noFill/>
                    </a:lnT>
                    <a:lnB w="9525" cap="flat" cmpd="sng" algn="ctr">
                      <a:solidFill>
                        <a:srgbClr val="939598"/>
                      </a:solidFill>
                      <a:prstDash val="dot"/>
                      <a:round/>
                      <a:headEnd type="none" w="med" len="med"/>
                      <a:tailEnd type="none" w="med" len="med"/>
                    </a:lnB>
                  </a:tcPr>
                </a:tc>
                <a:extLst>
                  <a:ext uri="{0D108BD9-81ED-4DB2-BD59-A6C34878D82A}">
                    <a16:rowId xmlns:a16="http://schemas.microsoft.com/office/drawing/2014/main" val="920259219"/>
                  </a:ext>
                </a:extLst>
              </a:tr>
              <a:tr h="571876">
                <a:tc>
                  <a:txBody>
                    <a:bodyPr/>
                    <a:lstStyle/>
                    <a:p>
                      <a:pPr fontAlgn="base"/>
                      <a:r>
                        <a:rPr lang="en-US" sz="1200" dirty="0">
                          <a:effectLst/>
                          <a:latin typeface="+mn-lt"/>
                        </a:rPr>
                        <a:t>Preventive and diagnostic</a:t>
                      </a:r>
                    </a:p>
                  </a:txBody>
                  <a:tcPr marL="90653" marR="90653" marT="45326" marB="45326" anchor="ctr">
                    <a:lnL>
                      <a:noFill/>
                    </a:lnL>
                    <a:lnR>
                      <a:noFill/>
                    </a:lnR>
                    <a:lnT w="9525" cap="flat" cmpd="sng" algn="ctr">
                      <a:solidFill>
                        <a:srgbClr val="939598"/>
                      </a:solidFill>
                      <a:prstDash val="dot"/>
                      <a:round/>
                      <a:headEnd type="none" w="med" len="med"/>
                      <a:tailEnd type="none" w="med" len="med"/>
                    </a:lnT>
                    <a:lnB w="9525" cap="flat" cmpd="sng" algn="ctr">
                      <a:solidFill>
                        <a:srgbClr val="939598"/>
                      </a:solidFill>
                      <a:prstDash val="dot"/>
                      <a:round/>
                      <a:headEnd type="none" w="med" len="med"/>
                      <a:tailEnd type="none" w="med" len="med"/>
                    </a:lnB>
                    <a:solidFill>
                      <a:schemeClr val="accent3">
                        <a:lumMod val="40000"/>
                        <a:lumOff val="60000"/>
                      </a:schemeClr>
                    </a:solidFill>
                  </a:tcPr>
                </a:tc>
                <a:tc>
                  <a:txBody>
                    <a:bodyPr/>
                    <a:lstStyle/>
                    <a:p>
                      <a:pPr algn="ctr" fontAlgn="auto"/>
                      <a:r>
                        <a:rPr lang="en-US" sz="1200" dirty="0">
                          <a:effectLst/>
                          <a:latin typeface="+mn-lt"/>
                        </a:rPr>
                        <a:t>100%</a:t>
                      </a:r>
                    </a:p>
                  </a:txBody>
                  <a:tcPr marL="90653" marR="90653" marT="45326" marB="45326" anchor="ctr">
                    <a:lnL>
                      <a:noFill/>
                    </a:lnL>
                    <a:lnR>
                      <a:noFill/>
                    </a:lnR>
                    <a:lnT w="9525" cap="flat" cmpd="sng" algn="ctr">
                      <a:solidFill>
                        <a:srgbClr val="939598"/>
                      </a:solidFill>
                      <a:prstDash val="dot"/>
                      <a:round/>
                      <a:headEnd type="none" w="med" len="med"/>
                      <a:tailEnd type="none" w="med" len="med"/>
                    </a:lnT>
                    <a:lnB w="9525" cap="flat" cmpd="sng" algn="ctr">
                      <a:solidFill>
                        <a:srgbClr val="939598"/>
                      </a:solidFill>
                      <a:prstDash val="dot"/>
                      <a:round/>
                      <a:headEnd type="none" w="med" len="med"/>
                      <a:tailEnd type="none" w="med" len="med"/>
                    </a:lnB>
                    <a:solidFill>
                      <a:schemeClr val="accent3">
                        <a:lumMod val="40000"/>
                        <a:lumOff val="60000"/>
                      </a:schemeClr>
                    </a:solidFill>
                  </a:tcPr>
                </a:tc>
                <a:tc>
                  <a:txBody>
                    <a:bodyPr/>
                    <a:lstStyle/>
                    <a:p>
                      <a:pPr algn="ctr" fontAlgn="auto"/>
                      <a:r>
                        <a:rPr lang="en-US" sz="1200" dirty="0">
                          <a:effectLst/>
                          <a:latin typeface="+mn-lt"/>
                        </a:rPr>
                        <a:t>0%</a:t>
                      </a:r>
                    </a:p>
                  </a:txBody>
                  <a:tcPr marL="90653" marR="90653" marT="45326" marB="45326" anchor="ctr">
                    <a:lnL>
                      <a:noFill/>
                    </a:lnL>
                    <a:lnR>
                      <a:noFill/>
                    </a:lnR>
                    <a:lnT w="9525" cap="flat" cmpd="sng" algn="ctr">
                      <a:solidFill>
                        <a:srgbClr val="939598"/>
                      </a:solidFill>
                      <a:prstDash val="dot"/>
                      <a:round/>
                      <a:headEnd type="none" w="med" len="med"/>
                      <a:tailEnd type="none" w="med" len="med"/>
                    </a:lnT>
                    <a:lnB w="9525" cap="flat" cmpd="sng" algn="ctr">
                      <a:solidFill>
                        <a:srgbClr val="939598"/>
                      </a:solidFill>
                      <a:prstDash val="dot"/>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926237776"/>
                  </a:ext>
                </a:extLst>
              </a:tr>
              <a:tr h="439817">
                <a:tc>
                  <a:txBody>
                    <a:bodyPr/>
                    <a:lstStyle/>
                    <a:p>
                      <a:pPr marL="0" algn="l" defTabSz="914400" rtl="0" eaLnBrk="1" fontAlgn="base" latinLnBrk="0" hangingPunct="1"/>
                      <a:r>
                        <a:rPr lang="en-US" sz="1200" kern="1200" dirty="0">
                          <a:solidFill>
                            <a:schemeClr val="tx1"/>
                          </a:solidFill>
                          <a:effectLst/>
                          <a:latin typeface="+mn-lt"/>
                          <a:ea typeface="+mn-ea"/>
                          <a:cs typeface="+mn-cs"/>
                        </a:rPr>
                        <a:t>Oral Surgery</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txBody>
                  <a:tcPr marL="90653" marR="90653" marT="45326" marB="45326" anchor="ctr">
                    <a:lnL>
                      <a:noFill/>
                    </a:lnL>
                    <a:lnR>
                      <a:noFill/>
                    </a:lnR>
                    <a:lnT w="9525" cap="flat" cmpd="sng" algn="ctr">
                      <a:solidFill>
                        <a:srgbClr val="939598"/>
                      </a:solidFill>
                      <a:prstDash val="dot"/>
                      <a:round/>
                      <a:headEnd type="none" w="med" len="med"/>
                      <a:tailEnd type="none" w="med" len="med"/>
                    </a:lnT>
                    <a:lnB w="9525" cap="flat" cmpd="sng" algn="ctr">
                      <a:solidFill>
                        <a:srgbClr val="939598"/>
                      </a:solidFill>
                      <a:prstDash val="dot"/>
                      <a:round/>
                      <a:headEnd type="none" w="med" len="med"/>
                      <a:tailEnd type="none" w="med" len="med"/>
                    </a:lnB>
                  </a:tcPr>
                </a:tc>
                <a:tc>
                  <a:txBody>
                    <a:bodyPr/>
                    <a:lstStyle/>
                    <a:p>
                      <a:pPr marL="0" marR="0" algn="l" defTabSz="914400" rtl="0" eaLnBrk="1" fontAlgn="base" latinLnBrk="0" hangingPunct="1">
                        <a:lnSpc>
                          <a:spcPct val="107000"/>
                        </a:lnSpc>
                        <a:spcBef>
                          <a:spcPts val="0"/>
                        </a:spcBef>
                        <a:spcAft>
                          <a:spcPts val="0"/>
                        </a:spcAft>
                      </a:pPr>
                      <a:r>
                        <a:rPr lang="en-US" sz="1200" kern="1200" dirty="0">
                          <a:solidFill>
                            <a:schemeClr val="tx1"/>
                          </a:solidFill>
                          <a:effectLst/>
                          <a:latin typeface="+mn-lt"/>
                          <a:ea typeface="+mn-ea"/>
                          <a:cs typeface="+mn-cs"/>
                        </a:rPr>
                        <a:t>80% after $50 deductible</a:t>
                      </a:r>
                    </a:p>
                  </a:txBody>
                  <a:tcPr marL="90653" marR="90653" marT="45326" marB="45326" anchor="ctr">
                    <a:lnL>
                      <a:noFill/>
                    </a:lnL>
                    <a:lnR>
                      <a:noFill/>
                    </a:lnR>
                    <a:lnT w="9525" cap="flat" cmpd="sng" algn="ctr">
                      <a:solidFill>
                        <a:srgbClr val="939598"/>
                      </a:solidFill>
                      <a:prstDash val="dot"/>
                      <a:round/>
                      <a:headEnd type="none" w="med" len="med"/>
                      <a:tailEnd type="none" w="med" len="med"/>
                    </a:lnT>
                    <a:lnB w="9525" cap="flat" cmpd="sng" algn="ctr">
                      <a:solidFill>
                        <a:srgbClr val="939598"/>
                      </a:solidFill>
                      <a:prstDash val="dot"/>
                      <a:round/>
                      <a:headEnd type="none" w="med" len="med"/>
                      <a:tailEnd type="none" w="med" len="med"/>
                    </a:lnB>
                  </a:tcPr>
                </a:tc>
                <a:tc>
                  <a:txBody>
                    <a:bodyPr/>
                    <a:lstStyle/>
                    <a:p>
                      <a:pPr marL="0" algn="ctr" defTabSz="914400" rtl="0" eaLnBrk="1" fontAlgn="base" latinLnBrk="0" hangingPunct="1"/>
                      <a:r>
                        <a:rPr lang="en-US" sz="1200" kern="1200" dirty="0">
                          <a:solidFill>
                            <a:schemeClr val="tx1"/>
                          </a:solidFill>
                          <a:effectLst/>
                          <a:latin typeface="+mn-lt"/>
                          <a:ea typeface="+mn-ea"/>
                          <a:cs typeface="+mn-cs"/>
                        </a:rPr>
                        <a:t>20%</a:t>
                      </a:r>
                    </a:p>
                  </a:txBody>
                  <a:tcPr marL="90653" marR="90653" marT="45326" marB="45326" anchor="ctr">
                    <a:lnL>
                      <a:noFill/>
                    </a:lnL>
                    <a:lnR>
                      <a:noFill/>
                    </a:lnR>
                    <a:lnT w="9525" cap="flat" cmpd="sng" algn="ctr">
                      <a:solidFill>
                        <a:srgbClr val="939598"/>
                      </a:solidFill>
                      <a:prstDash val="dot"/>
                      <a:round/>
                      <a:headEnd type="none" w="med" len="med"/>
                      <a:tailEnd type="none" w="med" len="med"/>
                    </a:lnT>
                    <a:lnB w="9525" cap="flat" cmpd="sng" algn="ctr">
                      <a:solidFill>
                        <a:srgbClr val="939598"/>
                      </a:solidFill>
                      <a:prstDash val="dot"/>
                      <a:round/>
                      <a:headEnd type="none" w="med" len="med"/>
                      <a:tailEnd type="none" w="med" len="med"/>
                    </a:lnB>
                  </a:tcPr>
                </a:tc>
                <a:extLst>
                  <a:ext uri="{0D108BD9-81ED-4DB2-BD59-A6C34878D82A}">
                    <a16:rowId xmlns:a16="http://schemas.microsoft.com/office/drawing/2014/main" val="1660083658"/>
                  </a:ext>
                </a:extLst>
              </a:tr>
              <a:tr h="307758">
                <a:tc>
                  <a:txBody>
                    <a:bodyPr/>
                    <a:lstStyle/>
                    <a:p>
                      <a:pPr marL="0" algn="l" defTabSz="914400" rtl="0" eaLnBrk="1" fontAlgn="base" latinLnBrk="0" hangingPunct="1"/>
                      <a:r>
                        <a:rPr lang="en-US" sz="1200" kern="1200" dirty="0">
                          <a:solidFill>
                            <a:schemeClr val="tx1"/>
                          </a:solidFill>
                          <a:effectLst/>
                          <a:latin typeface="+mn-lt"/>
                          <a:ea typeface="+mn-ea"/>
                          <a:cs typeface="+mn-cs"/>
                        </a:rPr>
                        <a:t>Endodontics</a:t>
                      </a:r>
                    </a:p>
                  </a:txBody>
                  <a:tcPr marL="90653" marR="90653" marT="45326" marB="45326" anchor="ctr">
                    <a:lnL>
                      <a:noFill/>
                    </a:lnL>
                    <a:lnR>
                      <a:noFill/>
                    </a:lnR>
                    <a:lnT w="9525" cap="flat" cmpd="sng" algn="ctr">
                      <a:solidFill>
                        <a:srgbClr val="939598"/>
                      </a:solidFill>
                      <a:prstDash val="dot"/>
                      <a:round/>
                      <a:headEnd type="none" w="med" len="med"/>
                      <a:tailEnd type="none" w="med" len="med"/>
                    </a:lnT>
                    <a:lnB w="9525" cap="flat" cmpd="sng" algn="ctr">
                      <a:solidFill>
                        <a:srgbClr val="939598"/>
                      </a:solidFill>
                      <a:prstDash val="dot"/>
                      <a:round/>
                      <a:headEnd type="none" w="med" len="med"/>
                      <a:tailEnd type="none" w="med" len="med"/>
                    </a:lnB>
                    <a:solidFill>
                      <a:srgbClr val="CCCCCC"/>
                    </a:solidFill>
                  </a:tcPr>
                </a:tc>
                <a:tc>
                  <a:txBody>
                    <a:bodyPr/>
                    <a:lstStyle/>
                    <a:p>
                      <a:pPr marL="0" marR="0" algn="l" defTabSz="914400" rtl="0" eaLnBrk="1" fontAlgn="base" latinLnBrk="0" hangingPunct="1">
                        <a:lnSpc>
                          <a:spcPct val="107000"/>
                        </a:lnSpc>
                        <a:spcBef>
                          <a:spcPts val="0"/>
                        </a:spcBef>
                        <a:spcAft>
                          <a:spcPts val="0"/>
                        </a:spcAft>
                      </a:pPr>
                      <a:r>
                        <a:rPr lang="en-US" sz="1200" kern="1200" dirty="0">
                          <a:solidFill>
                            <a:schemeClr val="tx1"/>
                          </a:solidFill>
                          <a:effectLst/>
                          <a:latin typeface="+mn-lt"/>
                          <a:ea typeface="+mn-ea"/>
                          <a:cs typeface="+mn-cs"/>
                        </a:rPr>
                        <a:t>80% after $50 deductible</a:t>
                      </a:r>
                    </a:p>
                  </a:txBody>
                  <a:tcPr marL="90653" marR="90653" marT="45326" marB="45326" anchor="ctr">
                    <a:lnL>
                      <a:noFill/>
                    </a:lnL>
                    <a:lnR>
                      <a:noFill/>
                    </a:lnR>
                    <a:lnT w="9525" cap="flat" cmpd="sng" algn="ctr">
                      <a:solidFill>
                        <a:srgbClr val="939598"/>
                      </a:solidFill>
                      <a:prstDash val="dot"/>
                      <a:round/>
                      <a:headEnd type="none" w="med" len="med"/>
                      <a:tailEnd type="none" w="med" len="med"/>
                    </a:lnT>
                    <a:lnB w="9525" cap="flat" cmpd="sng" algn="ctr">
                      <a:solidFill>
                        <a:srgbClr val="939598"/>
                      </a:solidFill>
                      <a:prstDash val="dot"/>
                      <a:round/>
                      <a:headEnd type="none" w="med" len="med"/>
                      <a:tailEnd type="none" w="med" len="med"/>
                    </a:lnB>
                    <a:solidFill>
                      <a:srgbClr val="CCCCCC"/>
                    </a:solidFill>
                  </a:tcPr>
                </a:tc>
                <a:tc>
                  <a:txBody>
                    <a:bodyPr/>
                    <a:lstStyle/>
                    <a:p>
                      <a:pPr marL="0" algn="ctr" defTabSz="914400" rtl="0" eaLnBrk="1" fontAlgn="base" latinLnBrk="0" hangingPunct="1"/>
                      <a:r>
                        <a:rPr lang="en-US" sz="1200" kern="1200" dirty="0">
                          <a:solidFill>
                            <a:schemeClr val="tx1"/>
                          </a:solidFill>
                          <a:effectLst/>
                          <a:latin typeface="+mn-lt"/>
                          <a:ea typeface="+mn-ea"/>
                          <a:cs typeface="+mn-cs"/>
                        </a:rPr>
                        <a:t>20%</a:t>
                      </a:r>
                    </a:p>
                  </a:txBody>
                  <a:tcPr marL="90653" marR="90653" marT="45326" marB="45326" anchor="ctr">
                    <a:lnL>
                      <a:noFill/>
                    </a:lnL>
                    <a:lnR>
                      <a:noFill/>
                    </a:lnR>
                    <a:lnT w="9525" cap="flat" cmpd="sng" algn="ctr">
                      <a:solidFill>
                        <a:srgbClr val="939598"/>
                      </a:solidFill>
                      <a:prstDash val="dot"/>
                      <a:round/>
                      <a:headEnd type="none" w="med" len="med"/>
                      <a:tailEnd type="none" w="med" len="med"/>
                    </a:lnT>
                    <a:lnB w="9525" cap="flat" cmpd="sng" algn="ctr">
                      <a:solidFill>
                        <a:srgbClr val="939598"/>
                      </a:solidFill>
                      <a:prstDash val="dot"/>
                      <a:round/>
                      <a:headEnd type="none" w="med" len="med"/>
                      <a:tailEnd type="none" w="med" len="med"/>
                    </a:lnB>
                    <a:solidFill>
                      <a:srgbClr val="CCCCCC"/>
                    </a:solidFill>
                  </a:tcPr>
                </a:tc>
                <a:extLst>
                  <a:ext uri="{0D108BD9-81ED-4DB2-BD59-A6C34878D82A}">
                    <a16:rowId xmlns:a16="http://schemas.microsoft.com/office/drawing/2014/main" val="2581681372"/>
                  </a:ext>
                </a:extLst>
              </a:tr>
              <a:tr h="439817">
                <a:tc>
                  <a:txBody>
                    <a:bodyPr/>
                    <a:lstStyle/>
                    <a:p>
                      <a:pPr fontAlgn="base"/>
                      <a:r>
                        <a:rPr lang="en-US" sz="1200" dirty="0">
                          <a:effectLst/>
                          <a:latin typeface="+mn-lt"/>
                        </a:rPr>
                        <a:t>Major Restorative</a:t>
                      </a:r>
                    </a:p>
                  </a:txBody>
                  <a:tcPr marL="90653" marR="90653" marT="45326" marB="45326" anchor="ctr">
                    <a:lnL>
                      <a:noFill/>
                    </a:lnL>
                    <a:lnR>
                      <a:noFill/>
                    </a:lnR>
                    <a:lnT w="9525" cap="flat" cmpd="sng" algn="ctr">
                      <a:solidFill>
                        <a:srgbClr val="939598"/>
                      </a:solidFill>
                      <a:prstDash val="dot"/>
                      <a:round/>
                      <a:headEnd type="none" w="med" len="med"/>
                      <a:tailEnd type="none" w="med" len="med"/>
                    </a:lnT>
                    <a:lnB w="9525" cap="flat" cmpd="sng" algn="ctr">
                      <a:solidFill>
                        <a:srgbClr val="939598"/>
                      </a:solidFill>
                      <a:prstDash val="dot"/>
                      <a:round/>
                      <a:headEnd type="none" w="med" len="med"/>
                      <a:tailEnd type="none" w="med" len="med"/>
                    </a:lnB>
                  </a:tcPr>
                </a:tc>
                <a:tc>
                  <a:txBody>
                    <a:bodyPr/>
                    <a:lstStyle/>
                    <a:p>
                      <a:pPr algn="ctr" fontAlgn="auto"/>
                      <a:r>
                        <a:rPr lang="en-US" sz="1200" dirty="0">
                          <a:effectLst/>
                          <a:latin typeface="+mn-lt"/>
                        </a:rPr>
                        <a:t>50%</a:t>
                      </a:r>
                    </a:p>
                  </a:txBody>
                  <a:tcPr marL="90653" marR="90653" marT="45326" marB="45326" anchor="ctr">
                    <a:lnL>
                      <a:noFill/>
                    </a:lnL>
                    <a:lnR>
                      <a:noFill/>
                    </a:lnR>
                    <a:lnT w="9525" cap="flat" cmpd="sng" algn="ctr">
                      <a:solidFill>
                        <a:srgbClr val="939598"/>
                      </a:solidFill>
                      <a:prstDash val="dot"/>
                      <a:round/>
                      <a:headEnd type="none" w="med" len="med"/>
                      <a:tailEnd type="none" w="med" len="med"/>
                    </a:lnT>
                    <a:lnB w="9525" cap="flat" cmpd="sng" algn="ctr">
                      <a:solidFill>
                        <a:srgbClr val="939598"/>
                      </a:solidFill>
                      <a:prstDash val="dot"/>
                      <a:round/>
                      <a:headEnd type="none" w="med" len="med"/>
                      <a:tailEnd type="none" w="med" len="med"/>
                    </a:lnB>
                  </a:tcPr>
                </a:tc>
                <a:tc>
                  <a:txBody>
                    <a:bodyPr/>
                    <a:lstStyle/>
                    <a:p>
                      <a:pPr algn="ctr" fontAlgn="auto"/>
                      <a:r>
                        <a:rPr lang="en-US" sz="1200" dirty="0">
                          <a:effectLst/>
                          <a:latin typeface="+mn-lt"/>
                        </a:rPr>
                        <a:t>50%</a:t>
                      </a:r>
                    </a:p>
                  </a:txBody>
                  <a:tcPr marL="90653" marR="90653" marT="45326" marB="45326" anchor="ctr">
                    <a:lnL>
                      <a:noFill/>
                    </a:lnL>
                    <a:lnR>
                      <a:noFill/>
                    </a:lnR>
                    <a:lnT w="9525" cap="flat" cmpd="sng" algn="ctr">
                      <a:solidFill>
                        <a:srgbClr val="939598"/>
                      </a:solidFill>
                      <a:prstDash val="dot"/>
                      <a:round/>
                      <a:headEnd type="none" w="med" len="med"/>
                      <a:tailEnd type="none" w="med" len="med"/>
                    </a:lnT>
                    <a:lnB w="9525" cap="flat" cmpd="sng" algn="ctr">
                      <a:solidFill>
                        <a:srgbClr val="939598"/>
                      </a:solidFill>
                      <a:prstDash val="dot"/>
                      <a:round/>
                      <a:headEnd type="none" w="med" len="med"/>
                      <a:tailEnd type="none" w="med" len="med"/>
                    </a:lnB>
                  </a:tcPr>
                </a:tc>
                <a:extLst>
                  <a:ext uri="{0D108BD9-81ED-4DB2-BD59-A6C34878D82A}">
                    <a16:rowId xmlns:a16="http://schemas.microsoft.com/office/drawing/2014/main" val="176578262"/>
                  </a:ext>
                </a:extLst>
              </a:tr>
              <a:tr h="187941">
                <a:tc>
                  <a:txBody>
                    <a:bodyPr/>
                    <a:lstStyle/>
                    <a:p>
                      <a:pPr fontAlgn="auto"/>
                      <a:r>
                        <a:rPr lang="en-US" sz="1200" dirty="0">
                          <a:effectLst/>
                          <a:latin typeface="+mn-lt"/>
                        </a:rPr>
                        <a:t>Orthodontics </a:t>
                      </a:r>
                    </a:p>
                  </a:txBody>
                  <a:tcPr marL="90653" marR="90653" marT="45326" marB="45326" anchor="ctr">
                    <a:lnL>
                      <a:noFill/>
                    </a:lnL>
                    <a:lnR>
                      <a:noFill/>
                    </a:lnR>
                    <a:lnT w="9525" cap="flat" cmpd="sng" algn="ctr">
                      <a:solidFill>
                        <a:srgbClr val="939598"/>
                      </a:solidFill>
                      <a:prstDash val="dot"/>
                      <a:round/>
                      <a:headEnd type="none" w="med" len="med"/>
                      <a:tailEnd type="none" w="med" len="med"/>
                    </a:lnT>
                    <a:lnB w="9525" cap="flat" cmpd="sng" algn="ctr">
                      <a:solidFill>
                        <a:srgbClr val="939598"/>
                      </a:solidFill>
                      <a:prstDash val="dot"/>
                      <a:round/>
                      <a:headEnd type="none" w="med" len="med"/>
                      <a:tailEnd type="none" w="med" len="med"/>
                    </a:lnB>
                    <a:solidFill>
                      <a:srgbClr val="CCCCCC"/>
                    </a:solidFill>
                  </a:tcPr>
                </a:tc>
                <a:tc>
                  <a:txBody>
                    <a:bodyPr/>
                    <a:lstStyle/>
                    <a:p>
                      <a:pPr marL="0" algn="ctr" defTabSz="914400" rtl="0" eaLnBrk="1" fontAlgn="auto" latinLnBrk="0" hangingPunct="1"/>
                      <a:r>
                        <a:rPr lang="en-US" sz="1200" kern="1200" dirty="0">
                          <a:solidFill>
                            <a:schemeClr val="tx1"/>
                          </a:solidFill>
                          <a:effectLst/>
                          <a:latin typeface="+mn-lt"/>
                          <a:ea typeface="+mn-ea"/>
                          <a:cs typeface="+mn-cs"/>
                        </a:rPr>
                        <a:t>$1,500 Max.</a:t>
                      </a:r>
                    </a:p>
                  </a:txBody>
                  <a:tcPr marL="90653" marR="90653" marT="45326" marB="45326" anchor="ctr">
                    <a:lnL>
                      <a:noFill/>
                    </a:lnL>
                    <a:lnR>
                      <a:noFill/>
                    </a:lnR>
                    <a:lnT w="9525" cap="flat" cmpd="sng" algn="ctr">
                      <a:solidFill>
                        <a:srgbClr val="939598"/>
                      </a:solidFill>
                      <a:prstDash val="dot"/>
                      <a:round/>
                      <a:headEnd type="none" w="med" len="med"/>
                      <a:tailEnd type="none" w="med" len="med"/>
                    </a:lnT>
                    <a:lnB w="9525" cap="flat" cmpd="sng" algn="ctr">
                      <a:solidFill>
                        <a:srgbClr val="939598"/>
                      </a:solidFill>
                      <a:prstDash val="dot"/>
                      <a:round/>
                      <a:headEnd type="none" w="med" len="med"/>
                      <a:tailEnd type="none" w="med" len="med"/>
                    </a:lnB>
                    <a:solidFill>
                      <a:srgbClr val="CCCCCC"/>
                    </a:solidFill>
                  </a:tcPr>
                </a:tc>
                <a:tc>
                  <a:txBody>
                    <a:bodyPr/>
                    <a:lstStyle/>
                    <a:p>
                      <a:pPr algn="ctr" fontAlgn="auto"/>
                      <a:r>
                        <a:rPr lang="en-US" sz="1200" dirty="0">
                          <a:effectLst/>
                          <a:latin typeface="+mn-lt"/>
                        </a:rPr>
                        <a:t>50%</a:t>
                      </a:r>
                    </a:p>
                  </a:txBody>
                  <a:tcPr marL="90653" marR="90653" marT="45326" marB="45326" anchor="ctr">
                    <a:lnL>
                      <a:noFill/>
                    </a:lnL>
                    <a:lnR>
                      <a:noFill/>
                    </a:lnR>
                    <a:lnT w="9525" cap="flat" cmpd="sng" algn="ctr">
                      <a:solidFill>
                        <a:srgbClr val="939598"/>
                      </a:solidFill>
                      <a:prstDash val="dot"/>
                      <a:round/>
                      <a:headEnd type="none" w="med" len="med"/>
                      <a:tailEnd type="none" w="med" len="med"/>
                    </a:lnT>
                    <a:lnB w="9525" cap="flat" cmpd="sng" algn="ctr">
                      <a:solidFill>
                        <a:srgbClr val="939598"/>
                      </a:solidFill>
                      <a:prstDash val="dot"/>
                      <a:round/>
                      <a:headEnd type="none" w="med" len="med"/>
                      <a:tailEnd type="none" w="med" len="med"/>
                    </a:lnB>
                    <a:solidFill>
                      <a:srgbClr val="CCCCCC"/>
                    </a:solidFill>
                  </a:tcPr>
                </a:tc>
                <a:extLst>
                  <a:ext uri="{0D108BD9-81ED-4DB2-BD59-A6C34878D82A}">
                    <a16:rowId xmlns:a16="http://schemas.microsoft.com/office/drawing/2014/main" val="4048613073"/>
                  </a:ext>
                </a:extLst>
              </a:tr>
            </a:tbl>
          </a:graphicData>
        </a:graphic>
      </p:graphicFrame>
      <p:sp>
        <p:nvSpPr>
          <p:cNvPr id="13" name="TextBox 12">
            <a:extLst>
              <a:ext uri="{FF2B5EF4-FFF2-40B4-BE49-F238E27FC236}">
                <a16:creationId xmlns:a16="http://schemas.microsoft.com/office/drawing/2014/main" id="{2BEF74AE-FE00-430D-A459-B27B41F6FB1F}"/>
              </a:ext>
            </a:extLst>
          </p:cNvPr>
          <p:cNvSpPr txBox="1"/>
          <p:nvPr/>
        </p:nvSpPr>
        <p:spPr>
          <a:xfrm>
            <a:off x="910212" y="3905155"/>
            <a:ext cx="2903225" cy="1384995"/>
          </a:xfrm>
          <a:prstGeom prst="rect">
            <a:avLst/>
          </a:prstGeom>
          <a:noFill/>
        </p:spPr>
        <p:txBody>
          <a:bodyPr wrap="square" rtlCol="0">
            <a:spAutoFit/>
          </a:bodyPr>
          <a:lstStyle/>
          <a:p>
            <a:endParaRPr lang="en-US" sz="1200" b="1" dirty="0"/>
          </a:p>
          <a:p>
            <a:pPr algn="ctr"/>
            <a:r>
              <a:rPr lang="en-US" sz="1200" dirty="0"/>
              <a:t>For a complete list of covered services and limitations/exclusions, please refer to the </a:t>
            </a:r>
            <a:r>
              <a:rPr lang="en-US" sz="1200" b="1" dirty="0">
                <a:hlinkClick r:id="rId4"/>
              </a:rPr>
              <a:t>Dental Benefit Plan Summary</a:t>
            </a:r>
            <a:r>
              <a:rPr lang="en-US" sz="1200" b="1" dirty="0"/>
              <a:t>. 	</a:t>
            </a:r>
          </a:p>
          <a:p>
            <a:endParaRPr lang="en-US" sz="1200" b="1" dirty="0"/>
          </a:p>
          <a:p>
            <a:r>
              <a:rPr lang="en-US" sz="1200" dirty="0"/>
              <a:t>This form is filled out online through NDPERS</a:t>
            </a:r>
            <a:r>
              <a:rPr lang="en-US" sz="1200" b="1" dirty="0"/>
              <a:t>	</a:t>
            </a:r>
          </a:p>
        </p:txBody>
      </p:sp>
      <p:sp>
        <p:nvSpPr>
          <p:cNvPr id="15" name="TextBox 14">
            <a:extLst>
              <a:ext uri="{FF2B5EF4-FFF2-40B4-BE49-F238E27FC236}">
                <a16:creationId xmlns:a16="http://schemas.microsoft.com/office/drawing/2014/main" id="{5ACF3679-DC58-49FC-BA50-CD10050F0D25}"/>
              </a:ext>
            </a:extLst>
          </p:cNvPr>
          <p:cNvSpPr txBox="1"/>
          <p:nvPr/>
        </p:nvSpPr>
        <p:spPr>
          <a:xfrm>
            <a:off x="5837275" y="1709479"/>
            <a:ext cx="3024372" cy="369332"/>
          </a:xfrm>
          <a:prstGeom prst="rect">
            <a:avLst/>
          </a:prstGeom>
          <a:noFill/>
        </p:spPr>
        <p:txBody>
          <a:bodyPr wrap="square" rtlCol="0">
            <a:spAutoFit/>
          </a:bodyPr>
          <a:lstStyle/>
          <a:p>
            <a:pPr algn="ctr"/>
            <a:r>
              <a:rPr lang="en-US" dirty="0">
                <a:hlinkClick r:id="rId5"/>
              </a:rPr>
              <a:t>www.deltadentalmn.org</a:t>
            </a:r>
            <a:endParaRPr lang="en-US" dirty="0"/>
          </a:p>
        </p:txBody>
      </p:sp>
      <p:sp>
        <p:nvSpPr>
          <p:cNvPr id="16" name="TextBox 15">
            <a:extLst>
              <a:ext uri="{FF2B5EF4-FFF2-40B4-BE49-F238E27FC236}">
                <a16:creationId xmlns:a16="http://schemas.microsoft.com/office/drawing/2014/main" id="{344ED877-B56B-492D-BD1C-7AA66E455A8E}"/>
              </a:ext>
            </a:extLst>
          </p:cNvPr>
          <p:cNvSpPr txBox="1"/>
          <p:nvPr/>
        </p:nvSpPr>
        <p:spPr>
          <a:xfrm>
            <a:off x="1108363" y="5531186"/>
            <a:ext cx="7001164" cy="307777"/>
          </a:xfrm>
          <a:prstGeom prst="rect">
            <a:avLst/>
          </a:prstGeom>
          <a:noFill/>
          <a:ln w="28575">
            <a:solidFill>
              <a:srgbClr val="CC0033"/>
            </a:solidFill>
          </a:ln>
        </p:spPr>
        <p:txBody>
          <a:bodyPr wrap="square" rtlCol="0">
            <a:spAutoFit/>
          </a:bodyPr>
          <a:lstStyle/>
          <a:p>
            <a:pPr algn="ctr"/>
            <a:r>
              <a:rPr lang="en-US" sz="1400" dirty="0"/>
              <a:t>Contact Delta Dental for coverage questions at 1-800-448-3815</a:t>
            </a:r>
          </a:p>
        </p:txBody>
      </p:sp>
      <p:pic>
        <p:nvPicPr>
          <p:cNvPr id="17" name="Picture 16" descr="A red and white sign&#10;&#10;Description generated with very high confidence">
            <a:extLst>
              <a:ext uri="{FF2B5EF4-FFF2-40B4-BE49-F238E27FC236}">
                <a16:creationId xmlns:a16="http://schemas.microsoft.com/office/drawing/2014/main" id="{40C68317-D30E-4F9B-9B87-5554484483D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96219" y="6160654"/>
            <a:ext cx="667457" cy="632691"/>
          </a:xfrm>
          <a:prstGeom prst="rect">
            <a:avLst/>
          </a:prstGeom>
        </p:spPr>
      </p:pic>
      <p:pic>
        <p:nvPicPr>
          <p:cNvPr id="3" name="Picture 2">
            <a:extLst>
              <a:ext uri="{FF2B5EF4-FFF2-40B4-BE49-F238E27FC236}">
                <a16:creationId xmlns:a16="http://schemas.microsoft.com/office/drawing/2014/main" id="{3A99BBAE-D838-4D95-AAA7-DF8DE0314865}"/>
              </a:ext>
            </a:extLst>
          </p:cNvPr>
          <p:cNvPicPr>
            <a:picLocks noChangeAspect="1"/>
          </p:cNvPicPr>
          <p:nvPr/>
        </p:nvPicPr>
        <p:blipFill>
          <a:blip r:embed="rId7"/>
          <a:stretch>
            <a:fillRect/>
          </a:stretch>
        </p:blipFill>
        <p:spPr>
          <a:xfrm>
            <a:off x="1108363" y="1998053"/>
            <a:ext cx="2590572" cy="1907102"/>
          </a:xfrm>
          <a:prstGeom prst="rect">
            <a:avLst/>
          </a:prstGeom>
        </p:spPr>
      </p:pic>
    </p:spTree>
    <p:extLst>
      <p:ext uri="{BB962C8B-B14F-4D97-AF65-F5344CB8AC3E}">
        <p14:creationId xmlns:p14="http://schemas.microsoft.com/office/powerpoint/2010/main" val="8140376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36A1A-AD66-4D5D-AFF3-BB120F1B9F81}"/>
              </a:ext>
            </a:extLst>
          </p:cNvPr>
          <p:cNvSpPr>
            <a:spLocks noGrp="1"/>
          </p:cNvSpPr>
          <p:nvPr>
            <p:ph type="title" idx="4294967295"/>
          </p:nvPr>
        </p:nvSpPr>
        <p:spPr/>
        <p:txBody>
          <a:bodyPr>
            <a:normAutofit/>
          </a:bodyPr>
          <a:lstStyle/>
          <a:p>
            <a:r>
              <a:rPr lang="en-US" sz="3600" dirty="0">
                <a:solidFill>
                  <a:schemeClr val="bg1"/>
                </a:solidFill>
              </a:rPr>
              <a:t>Dental Insurance</a:t>
            </a:r>
          </a:p>
        </p:txBody>
      </p:sp>
      <p:sp>
        <p:nvSpPr>
          <p:cNvPr id="4" name="Rectangle 3">
            <a:extLst>
              <a:ext uri="{FF2B5EF4-FFF2-40B4-BE49-F238E27FC236}">
                <a16:creationId xmlns:a16="http://schemas.microsoft.com/office/drawing/2014/main" id="{B51ADE00-A656-4AC5-8EE1-6BC9652E1FC5}"/>
              </a:ext>
            </a:extLst>
          </p:cNvPr>
          <p:cNvSpPr/>
          <p:nvPr/>
        </p:nvSpPr>
        <p:spPr>
          <a:xfrm>
            <a:off x="616688" y="1671567"/>
            <a:ext cx="7836196" cy="45082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8B64AEC4-2993-478A-A870-C10CC6CD284F}"/>
              </a:ext>
            </a:extLst>
          </p:cNvPr>
          <p:cNvSpPr txBox="1"/>
          <p:nvPr/>
        </p:nvSpPr>
        <p:spPr>
          <a:xfrm>
            <a:off x="4294817" y="2030637"/>
            <a:ext cx="4317613" cy="1815882"/>
          </a:xfrm>
          <a:prstGeom prst="rect">
            <a:avLst/>
          </a:prstGeom>
          <a:noFill/>
        </p:spPr>
        <p:txBody>
          <a:bodyPr wrap="square" rtlCol="0">
            <a:spAutoFit/>
          </a:bodyPr>
          <a:lstStyle/>
          <a:p>
            <a:r>
              <a:rPr lang="en-US" sz="1600" b="1" dirty="0"/>
              <a:t>The Advantages of our Elite Choice PPO Dental Plan: </a:t>
            </a:r>
            <a:endParaRPr lang="en-US" sz="1600" dirty="0"/>
          </a:p>
          <a:p>
            <a:pPr marL="171450" lvl="0" indent="-171450">
              <a:buFont typeface="Arial" panose="020B0604020202020204" pitchFamily="34" charset="0"/>
              <a:buChar char="•"/>
            </a:pPr>
            <a:r>
              <a:rPr lang="en-US" sz="1600" b="1" dirty="0"/>
              <a:t>No Annual Deductible in network</a:t>
            </a:r>
            <a:endParaRPr lang="en-US" sz="1600" dirty="0"/>
          </a:p>
          <a:p>
            <a:pPr marL="171450" lvl="0" indent="-171450">
              <a:buFont typeface="Arial" panose="020B0604020202020204" pitchFamily="34" charset="0"/>
              <a:buChar char="•"/>
            </a:pPr>
            <a:r>
              <a:rPr lang="en-US" sz="1600" b="1" dirty="0"/>
              <a:t>No Waiting Periods</a:t>
            </a:r>
            <a:endParaRPr lang="en-US" sz="1600" dirty="0"/>
          </a:p>
          <a:p>
            <a:pPr marL="171450" lvl="0" indent="-171450">
              <a:buFont typeface="Arial" panose="020B0604020202020204" pitchFamily="34" charset="0"/>
              <a:buChar char="•"/>
            </a:pPr>
            <a:r>
              <a:rPr lang="en-US" sz="1600" b="1" dirty="0"/>
              <a:t>$2,000 Annual Benefit Maximum</a:t>
            </a:r>
            <a:endParaRPr lang="en-US" sz="1600" dirty="0"/>
          </a:p>
          <a:p>
            <a:pPr marL="171450" lvl="0" indent="-171450">
              <a:buFont typeface="Arial" panose="020B0604020202020204" pitchFamily="34" charset="0"/>
              <a:buChar char="•"/>
            </a:pPr>
            <a:r>
              <a:rPr lang="en-US" sz="1600" b="1" dirty="0"/>
              <a:t>Affordable monthly Premiums</a:t>
            </a:r>
            <a:endParaRPr lang="en-US" sz="1600" dirty="0"/>
          </a:p>
          <a:p>
            <a:pPr marL="171450" lvl="0" indent="-171450">
              <a:buFont typeface="Arial" panose="020B0604020202020204" pitchFamily="34" charset="0"/>
              <a:buChar char="•"/>
            </a:pPr>
            <a:r>
              <a:rPr lang="en-US" sz="1600" b="1" dirty="0"/>
              <a:t>Large statewide PPO network</a:t>
            </a:r>
            <a:endParaRPr lang="en-US" sz="1600" dirty="0"/>
          </a:p>
        </p:txBody>
      </p:sp>
      <p:sp>
        <p:nvSpPr>
          <p:cNvPr id="8" name="TextBox 7">
            <a:extLst>
              <a:ext uri="{FF2B5EF4-FFF2-40B4-BE49-F238E27FC236}">
                <a16:creationId xmlns:a16="http://schemas.microsoft.com/office/drawing/2014/main" id="{441859C9-9E28-4A47-867C-4B0702C2251C}"/>
              </a:ext>
            </a:extLst>
          </p:cNvPr>
          <p:cNvSpPr txBox="1"/>
          <p:nvPr/>
        </p:nvSpPr>
        <p:spPr>
          <a:xfrm>
            <a:off x="959140" y="4186466"/>
            <a:ext cx="7422860" cy="1200329"/>
          </a:xfrm>
          <a:prstGeom prst="rect">
            <a:avLst/>
          </a:prstGeom>
          <a:noFill/>
        </p:spPr>
        <p:txBody>
          <a:bodyPr wrap="square" rtlCol="0">
            <a:spAutoFit/>
          </a:bodyPr>
          <a:lstStyle/>
          <a:p>
            <a:r>
              <a:rPr lang="en-US" dirty="0"/>
              <a:t>If you are deciding for the first time EMI Health dental plan is the right one for you, or if you need to add or delete dependents, or make any other changes to your dental insurance, you must complete the following </a:t>
            </a:r>
            <a:r>
              <a:rPr lang="en-US" dirty="0">
                <a:hlinkClick r:id="rId2"/>
              </a:rPr>
              <a:t>forms</a:t>
            </a:r>
            <a:r>
              <a:rPr lang="en-US" dirty="0"/>
              <a:t> . </a:t>
            </a:r>
            <a:r>
              <a:rPr lang="en-US" b="1" dirty="0"/>
              <a:t>This form is filled out by paper through the Payroll Department. </a:t>
            </a:r>
          </a:p>
        </p:txBody>
      </p:sp>
      <p:sp>
        <p:nvSpPr>
          <p:cNvPr id="9" name="TextBox 8">
            <a:extLst>
              <a:ext uri="{FF2B5EF4-FFF2-40B4-BE49-F238E27FC236}">
                <a16:creationId xmlns:a16="http://schemas.microsoft.com/office/drawing/2014/main" id="{8EE0B931-92FA-4864-A46F-7B31E92543F7}"/>
              </a:ext>
            </a:extLst>
          </p:cNvPr>
          <p:cNvSpPr txBox="1"/>
          <p:nvPr/>
        </p:nvSpPr>
        <p:spPr>
          <a:xfrm>
            <a:off x="2155970" y="5589696"/>
            <a:ext cx="4832059" cy="369332"/>
          </a:xfrm>
          <a:prstGeom prst="rect">
            <a:avLst/>
          </a:prstGeom>
          <a:noFill/>
        </p:spPr>
        <p:txBody>
          <a:bodyPr wrap="square" rtlCol="0">
            <a:spAutoFit/>
          </a:bodyPr>
          <a:lstStyle/>
          <a:p>
            <a:pPr algn="ctr"/>
            <a:r>
              <a:rPr lang="en-US" dirty="0"/>
              <a:t>Visit EMI Health website for more information </a:t>
            </a:r>
          </a:p>
        </p:txBody>
      </p:sp>
      <p:pic>
        <p:nvPicPr>
          <p:cNvPr id="5" name="Picture 4">
            <a:extLst>
              <a:ext uri="{FF2B5EF4-FFF2-40B4-BE49-F238E27FC236}">
                <a16:creationId xmlns:a16="http://schemas.microsoft.com/office/drawing/2014/main" id="{1179AF95-956E-4DCA-9143-A13E24770AD4}"/>
              </a:ext>
            </a:extLst>
          </p:cNvPr>
          <p:cNvPicPr>
            <a:picLocks noChangeAspect="1"/>
          </p:cNvPicPr>
          <p:nvPr/>
        </p:nvPicPr>
        <p:blipFill>
          <a:blip r:embed="rId3"/>
          <a:stretch>
            <a:fillRect/>
          </a:stretch>
        </p:blipFill>
        <p:spPr>
          <a:xfrm>
            <a:off x="747508" y="2132124"/>
            <a:ext cx="3484843" cy="934082"/>
          </a:xfrm>
          <a:prstGeom prst="rect">
            <a:avLst/>
          </a:prstGeom>
        </p:spPr>
      </p:pic>
      <p:pic>
        <p:nvPicPr>
          <p:cNvPr id="6" name="Picture 5">
            <a:extLst>
              <a:ext uri="{FF2B5EF4-FFF2-40B4-BE49-F238E27FC236}">
                <a16:creationId xmlns:a16="http://schemas.microsoft.com/office/drawing/2014/main" id="{CC34AEF9-09A3-4CBF-8E95-03045CEA0CE3}"/>
              </a:ext>
            </a:extLst>
          </p:cNvPr>
          <p:cNvPicPr>
            <a:picLocks noChangeAspect="1"/>
          </p:cNvPicPr>
          <p:nvPr/>
        </p:nvPicPr>
        <p:blipFill>
          <a:blip r:embed="rId4"/>
          <a:stretch>
            <a:fillRect/>
          </a:stretch>
        </p:blipFill>
        <p:spPr>
          <a:xfrm>
            <a:off x="6693324" y="723858"/>
            <a:ext cx="1514686" cy="581106"/>
          </a:xfrm>
          <a:prstGeom prst="rect">
            <a:avLst/>
          </a:prstGeom>
        </p:spPr>
      </p:pic>
    </p:spTree>
    <p:extLst>
      <p:ext uri="{BB962C8B-B14F-4D97-AF65-F5344CB8AC3E}">
        <p14:creationId xmlns:p14="http://schemas.microsoft.com/office/powerpoint/2010/main" val="3126221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1A388C2-9398-4B6A-84E8-2EAA702EE62C}"/>
              </a:ext>
            </a:extLst>
          </p:cNvPr>
          <p:cNvSpPr/>
          <p:nvPr/>
        </p:nvSpPr>
        <p:spPr>
          <a:xfrm>
            <a:off x="616688" y="1671567"/>
            <a:ext cx="7836196" cy="45082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2">
            <a:extLst>
              <a:ext uri="{FF2B5EF4-FFF2-40B4-BE49-F238E27FC236}">
                <a16:creationId xmlns:a16="http://schemas.microsoft.com/office/drawing/2014/main" id="{259FC797-1311-4556-A12C-7D6D36B980B2}"/>
              </a:ext>
            </a:extLst>
          </p:cNvPr>
          <p:cNvSpPr txBox="1">
            <a:spLocks/>
          </p:cNvSpPr>
          <p:nvPr/>
        </p:nvSpPr>
        <p:spPr>
          <a:xfrm>
            <a:off x="628650" y="435468"/>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chemeClr val="bg1"/>
                </a:solidFill>
                <a:latin typeface="+mn-lt"/>
                <a:cs typeface="Arial" panose="020B0604020202020204" pitchFamily="34" charset="0"/>
              </a:rPr>
              <a:t>Vision Insurance</a:t>
            </a:r>
          </a:p>
        </p:txBody>
      </p:sp>
      <p:pic>
        <p:nvPicPr>
          <p:cNvPr id="3" name="Picture 2">
            <a:extLst>
              <a:ext uri="{FF2B5EF4-FFF2-40B4-BE49-F238E27FC236}">
                <a16:creationId xmlns:a16="http://schemas.microsoft.com/office/drawing/2014/main" id="{E6D80946-B84D-453D-8E60-A9BD25E7BC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98138" y="701963"/>
            <a:ext cx="1414590" cy="674255"/>
          </a:xfrm>
          <a:prstGeom prst="rect">
            <a:avLst/>
          </a:prstGeom>
        </p:spPr>
      </p:pic>
      <p:sp>
        <p:nvSpPr>
          <p:cNvPr id="23" name="TextBox 22">
            <a:extLst>
              <a:ext uri="{FF2B5EF4-FFF2-40B4-BE49-F238E27FC236}">
                <a16:creationId xmlns:a16="http://schemas.microsoft.com/office/drawing/2014/main" id="{93BAEE55-6526-4471-8098-8242783564CB}"/>
              </a:ext>
            </a:extLst>
          </p:cNvPr>
          <p:cNvSpPr txBox="1"/>
          <p:nvPr/>
        </p:nvSpPr>
        <p:spPr>
          <a:xfrm>
            <a:off x="1056605" y="5557065"/>
            <a:ext cx="7001164" cy="307777"/>
          </a:xfrm>
          <a:prstGeom prst="rect">
            <a:avLst/>
          </a:prstGeom>
          <a:noFill/>
          <a:ln w="28575">
            <a:solidFill>
              <a:srgbClr val="CC0033"/>
            </a:solidFill>
          </a:ln>
        </p:spPr>
        <p:txBody>
          <a:bodyPr wrap="square" rtlCol="0">
            <a:spAutoFit/>
          </a:bodyPr>
          <a:lstStyle/>
          <a:p>
            <a:pPr algn="ctr"/>
            <a:r>
              <a:rPr lang="en-US" sz="1400" dirty="0"/>
              <a:t>Contact Superior Vision for coverage questions at 1-800-507-3800</a:t>
            </a:r>
          </a:p>
        </p:txBody>
      </p:sp>
      <p:sp>
        <p:nvSpPr>
          <p:cNvPr id="11" name="TextBox 10">
            <a:extLst>
              <a:ext uri="{FF2B5EF4-FFF2-40B4-BE49-F238E27FC236}">
                <a16:creationId xmlns:a16="http://schemas.microsoft.com/office/drawing/2014/main" id="{9E2E8A57-9643-4A1D-9C6C-D450815529FB}"/>
              </a:ext>
            </a:extLst>
          </p:cNvPr>
          <p:cNvSpPr txBox="1"/>
          <p:nvPr/>
        </p:nvSpPr>
        <p:spPr>
          <a:xfrm>
            <a:off x="5626575" y="1698031"/>
            <a:ext cx="2543125" cy="369332"/>
          </a:xfrm>
          <a:prstGeom prst="rect">
            <a:avLst/>
          </a:prstGeom>
          <a:noFill/>
        </p:spPr>
        <p:txBody>
          <a:bodyPr wrap="square" rtlCol="0">
            <a:spAutoFit/>
          </a:bodyPr>
          <a:lstStyle/>
          <a:p>
            <a:r>
              <a:rPr lang="en-US" dirty="0">
                <a:hlinkClick r:id="rId3"/>
              </a:rPr>
              <a:t>NDPERS Vision Summary</a:t>
            </a:r>
            <a:endParaRPr lang="en-US" dirty="0"/>
          </a:p>
        </p:txBody>
      </p:sp>
      <p:pic>
        <p:nvPicPr>
          <p:cNvPr id="10" name="Picture 9" descr="A red and white sign&#10;&#10;Description generated with very high confidence">
            <a:extLst>
              <a:ext uri="{FF2B5EF4-FFF2-40B4-BE49-F238E27FC236}">
                <a16:creationId xmlns:a16="http://schemas.microsoft.com/office/drawing/2014/main" id="{708A69F1-0D52-4FD4-997A-1F40AD77F5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96219" y="6160654"/>
            <a:ext cx="667457" cy="632691"/>
          </a:xfrm>
          <a:prstGeom prst="rect">
            <a:avLst/>
          </a:prstGeom>
        </p:spPr>
      </p:pic>
      <p:pic>
        <p:nvPicPr>
          <p:cNvPr id="2" name="Picture 1">
            <a:extLst>
              <a:ext uri="{FF2B5EF4-FFF2-40B4-BE49-F238E27FC236}">
                <a16:creationId xmlns:a16="http://schemas.microsoft.com/office/drawing/2014/main" id="{B1277BA1-9687-48B0-863E-8935BE4B0089}"/>
              </a:ext>
            </a:extLst>
          </p:cNvPr>
          <p:cNvPicPr>
            <a:picLocks noChangeAspect="1"/>
          </p:cNvPicPr>
          <p:nvPr/>
        </p:nvPicPr>
        <p:blipFill>
          <a:blip r:embed="rId5"/>
          <a:stretch>
            <a:fillRect/>
          </a:stretch>
        </p:blipFill>
        <p:spPr>
          <a:xfrm>
            <a:off x="1081087" y="2158164"/>
            <a:ext cx="6981825" cy="1200150"/>
          </a:xfrm>
          <a:prstGeom prst="rect">
            <a:avLst/>
          </a:prstGeom>
        </p:spPr>
      </p:pic>
      <p:pic>
        <p:nvPicPr>
          <p:cNvPr id="4" name="Picture 3">
            <a:extLst>
              <a:ext uri="{FF2B5EF4-FFF2-40B4-BE49-F238E27FC236}">
                <a16:creationId xmlns:a16="http://schemas.microsoft.com/office/drawing/2014/main" id="{352393CB-DC1F-4CCF-8942-EC65A013CD50}"/>
              </a:ext>
            </a:extLst>
          </p:cNvPr>
          <p:cNvPicPr>
            <a:picLocks noChangeAspect="1"/>
          </p:cNvPicPr>
          <p:nvPr/>
        </p:nvPicPr>
        <p:blipFill>
          <a:blip r:embed="rId6"/>
          <a:stretch>
            <a:fillRect/>
          </a:stretch>
        </p:blipFill>
        <p:spPr>
          <a:xfrm>
            <a:off x="992432" y="3429000"/>
            <a:ext cx="7084707" cy="1946463"/>
          </a:xfrm>
          <a:prstGeom prst="rect">
            <a:avLst/>
          </a:prstGeom>
        </p:spPr>
      </p:pic>
    </p:spTree>
    <p:extLst>
      <p:ext uri="{BB962C8B-B14F-4D97-AF65-F5344CB8AC3E}">
        <p14:creationId xmlns:p14="http://schemas.microsoft.com/office/powerpoint/2010/main" val="28127440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1A388C2-9398-4B6A-84E8-2EAA702EE62C}"/>
              </a:ext>
            </a:extLst>
          </p:cNvPr>
          <p:cNvSpPr/>
          <p:nvPr/>
        </p:nvSpPr>
        <p:spPr>
          <a:xfrm>
            <a:off x="610071" y="1652450"/>
            <a:ext cx="7836196" cy="45082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2">
            <a:extLst>
              <a:ext uri="{FF2B5EF4-FFF2-40B4-BE49-F238E27FC236}">
                <a16:creationId xmlns:a16="http://schemas.microsoft.com/office/drawing/2014/main" id="{259FC797-1311-4556-A12C-7D6D36B980B2}"/>
              </a:ext>
            </a:extLst>
          </p:cNvPr>
          <p:cNvSpPr txBox="1">
            <a:spLocks/>
          </p:cNvSpPr>
          <p:nvPr/>
        </p:nvSpPr>
        <p:spPr>
          <a:xfrm>
            <a:off x="628650" y="435468"/>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chemeClr val="bg1"/>
                </a:solidFill>
                <a:latin typeface="+mn-lt"/>
                <a:cs typeface="Arial" panose="020B0604020202020204" pitchFamily="34" charset="0"/>
              </a:rPr>
              <a:t>Flexible Spending Accounts (FSA)</a:t>
            </a:r>
          </a:p>
        </p:txBody>
      </p:sp>
      <p:sp>
        <p:nvSpPr>
          <p:cNvPr id="13" name="Subtitle 2">
            <a:extLst>
              <a:ext uri="{FF2B5EF4-FFF2-40B4-BE49-F238E27FC236}">
                <a16:creationId xmlns:a16="http://schemas.microsoft.com/office/drawing/2014/main" id="{C18E392F-E8F6-4AB9-9786-6CEB965E92C9}"/>
              </a:ext>
            </a:extLst>
          </p:cNvPr>
          <p:cNvSpPr txBox="1">
            <a:spLocks/>
          </p:cNvSpPr>
          <p:nvPr/>
        </p:nvSpPr>
        <p:spPr>
          <a:xfrm>
            <a:off x="610071" y="1771372"/>
            <a:ext cx="3563320" cy="393336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t>A Flexible Spending Account (FSA) is an employee benefit that allows you to save pre-tax dollars to pay for eligible health care and dependent care expenses for you and your family. </a:t>
            </a:r>
          </a:p>
          <a:p>
            <a:pPr marL="0" indent="0">
              <a:buNone/>
            </a:pPr>
            <a:r>
              <a:rPr lang="en-US" sz="1600" dirty="0"/>
              <a:t>There are two types of FSAs:</a:t>
            </a:r>
          </a:p>
          <a:p>
            <a:pPr marL="457200" indent="-457200">
              <a:buFont typeface="+mj-lt"/>
              <a:buAutoNum type="arabicPeriod"/>
            </a:pPr>
            <a:r>
              <a:rPr lang="en-US" sz="1600" dirty="0"/>
              <a:t>The </a:t>
            </a:r>
            <a:r>
              <a:rPr lang="en-US" sz="1600" b="1" dirty="0"/>
              <a:t>Health Care </a:t>
            </a:r>
            <a:r>
              <a:rPr lang="en-US" sz="1600" dirty="0"/>
              <a:t>FSA is used to pay for eligible out-of-pocket medical expenses not paid by insurance or other sources.</a:t>
            </a:r>
          </a:p>
          <a:p>
            <a:pPr marL="457200" indent="-457200">
              <a:buFont typeface="+mj-lt"/>
              <a:buAutoNum type="arabicPeriod"/>
            </a:pPr>
            <a:r>
              <a:rPr lang="en-US" sz="1600" dirty="0"/>
              <a:t>The </a:t>
            </a:r>
            <a:r>
              <a:rPr lang="en-US" sz="1600" b="1" dirty="0"/>
              <a:t>Dependent Care</a:t>
            </a:r>
            <a:r>
              <a:rPr lang="en-US" sz="1600" dirty="0"/>
              <a:t> FSA is used to pay for eligible child or elder care expenses including daycare, before-/after-school care and summer day camp.</a:t>
            </a:r>
          </a:p>
          <a:p>
            <a:pPr marL="457200" indent="-457200">
              <a:buFont typeface="+mj-lt"/>
              <a:buAutoNum type="arabicPeriod"/>
            </a:pPr>
            <a:r>
              <a:rPr lang="en-US" sz="1600" dirty="0"/>
              <a:t>Form must be filled out annually. Does not automatically renew.	</a:t>
            </a:r>
          </a:p>
        </p:txBody>
      </p:sp>
      <p:sp>
        <p:nvSpPr>
          <p:cNvPr id="16" name="TextBox 15">
            <a:extLst>
              <a:ext uri="{FF2B5EF4-FFF2-40B4-BE49-F238E27FC236}">
                <a16:creationId xmlns:a16="http://schemas.microsoft.com/office/drawing/2014/main" id="{4BCD008B-60EE-4B92-B710-8206EE4C379F}"/>
              </a:ext>
            </a:extLst>
          </p:cNvPr>
          <p:cNvSpPr txBox="1"/>
          <p:nvPr/>
        </p:nvSpPr>
        <p:spPr>
          <a:xfrm>
            <a:off x="7205167" y="1716169"/>
            <a:ext cx="1300180" cy="369332"/>
          </a:xfrm>
          <a:prstGeom prst="rect">
            <a:avLst/>
          </a:prstGeom>
          <a:noFill/>
        </p:spPr>
        <p:txBody>
          <a:bodyPr wrap="square" rtlCol="0">
            <a:spAutoFit/>
          </a:bodyPr>
          <a:lstStyle/>
          <a:p>
            <a:pPr algn="ctr"/>
            <a:r>
              <a:rPr lang="en-US" dirty="0">
                <a:hlinkClick r:id="rId2"/>
              </a:rPr>
              <a:t>Learn More </a:t>
            </a:r>
            <a:endParaRPr lang="en-US" dirty="0"/>
          </a:p>
        </p:txBody>
      </p:sp>
      <p:graphicFrame>
        <p:nvGraphicFramePr>
          <p:cNvPr id="17" name="Table 16">
            <a:extLst>
              <a:ext uri="{FF2B5EF4-FFF2-40B4-BE49-F238E27FC236}">
                <a16:creationId xmlns:a16="http://schemas.microsoft.com/office/drawing/2014/main" id="{0C9F4B4F-006C-4FD3-B9E6-7C2411F37FB6}"/>
              </a:ext>
            </a:extLst>
          </p:cNvPr>
          <p:cNvGraphicFramePr>
            <a:graphicFrameLocks noGrp="1"/>
          </p:cNvGraphicFramePr>
          <p:nvPr>
            <p:extLst>
              <p:ext uri="{D42A27DB-BD31-4B8C-83A1-F6EECF244321}">
                <p14:modId xmlns:p14="http://schemas.microsoft.com/office/powerpoint/2010/main" val="83625588"/>
              </p:ext>
            </p:extLst>
          </p:nvPr>
        </p:nvGraphicFramePr>
        <p:xfrm>
          <a:off x="4267199" y="2281381"/>
          <a:ext cx="4100946" cy="3339389"/>
        </p:xfrm>
        <a:graphic>
          <a:graphicData uri="http://schemas.openxmlformats.org/drawingml/2006/table">
            <a:tbl>
              <a:tblPr firstRow="1" bandRow="1">
                <a:tableStyleId>{5C22544A-7EE6-4342-B048-85BDC9FD1C3A}</a:tableStyleId>
              </a:tblPr>
              <a:tblGrid>
                <a:gridCol w="1366982">
                  <a:extLst>
                    <a:ext uri="{9D8B030D-6E8A-4147-A177-3AD203B41FA5}">
                      <a16:colId xmlns:a16="http://schemas.microsoft.com/office/drawing/2014/main" val="2701955144"/>
                    </a:ext>
                  </a:extLst>
                </a:gridCol>
                <a:gridCol w="1366982">
                  <a:extLst>
                    <a:ext uri="{9D8B030D-6E8A-4147-A177-3AD203B41FA5}">
                      <a16:colId xmlns:a16="http://schemas.microsoft.com/office/drawing/2014/main" val="4288289258"/>
                    </a:ext>
                  </a:extLst>
                </a:gridCol>
                <a:gridCol w="1366982">
                  <a:extLst>
                    <a:ext uri="{9D8B030D-6E8A-4147-A177-3AD203B41FA5}">
                      <a16:colId xmlns:a16="http://schemas.microsoft.com/office/drawing/2014/main" val="2785191593"/>
                    </a:ext>
                  </a:extLst>
                </a:gridCol>
              </a:tblGrid>
              <a:tr h="318037">
                <a:tc>
                  <a:txBody>
                    <a:bodyPr/>
                    <a:lstStyle/>
                    <a:p>
                      <a:endParaRPr lang="en-US" sz="1400" dirty="0"/>
                    </a:p>
                  </a:txBody>
                  <a:tcPr/>
                </a:tc>
                <a:tc>
                  <a:txBody>
                    <a:bodyPr/>
                    <a:lstStyle/>
                    <a:p>
                      <a:r>
                        <a:rPr lang="en-US" sz="1400" dirty="0"/>
                        <a:t>With FSA</a:t>
                      </a:r>
                    </a:p>
                  </a:txBody>
                  <a:tcPr/>
                </a:tc>
                <a:tc>
                  <a:txBody>
                    <a:bodyPr/>
                    <a:lstStyle/>
                    <a:p>
                      <a:r>
                        <a:rPr lang="en-US" sz="1400" dirty="0"/>
                        <a:t>Without FSA</a:t>
                      </a:r>
                    </a:p>
                  </a:txBody>
                  <a:tcPr/>
                </a:tc>
                <a:extLst>
                  <a:ext uri="{0D108BD9-81ED-4DB2-BD59-A6C34878D82A}">
                    <a16:rowId xmlns:a16="http://schemas.microsoft.com/office/drawing/2014/main" val="697711157"/>
                  </a:ext>
                </a:extLst>
              </a:tr>
              <a:tr h="318037">
                <a:tc>
                  <a:txBody>
                    <a:bodyPr/>
                    <a:lstStyle/>
                    <a:p>
                      <a:r>
                        <a:rPr lang="en-US" sz="1400" dirty="0"/>
                        <a:t>Annual Pay</a:t>
                      </a:r>
                    </a:p>
                  </a:txBody>
                  <a:tcPr/>
                </a:tc>
                <a:tc>
                  <a:txBody>
                    <a:bodyPr/>
                    <a:lstStyle/>
                    <a:p>
                      <a:r>
                        <a:rPr lang="en-US" sz="1400" dirty="0"/>
                        <a:t>$50,000</a:t>
                      </a:r>
                    </a:p>
                  </a:txBody>
                  <a:tcPr/>
                </a:tc>
                <a:tc>
                  <a:txBody>
                    <a:bodyPr/>
                    <a:lstStyle/>
                    <a:p>
                      <a:r>
                        <a:rPr lang="en-US" sz="1400" dirty="0"/>
                        <a:t>$50,000</a:t>
                      </a:r>
                    </a:p>
                  </a:txBody>
                  <a:tcPr/>
                </a:tc>
                <a:extLst>
                  <a:ext uri="{0D108BD9-81ED-4DB2-BD59-A6C34878D82A}">
                    <a16:rowId xmlns:a16="http://schemas.microsoft.com/office/drawing/2014/main" val="2272610359"/>
                  </a:ext>
                </a:extLst>
              </a:tr>
              <a:tr h="318037">
                <a:tc>
                  <a:txBody>
                    <a:bodyPr/>
                    <a:lstStyle/>
                    <a:p>
                      <a:r>
                        <a:rPr lang="en-US" sz="1400" dirty="0"/>
                        <a:t>Pre-Tax Election </a:t>
                      </a:r>
                    </a:p>
                  </a:txBody>
                  <a:tcPr/>
                </a:tc>
                <a:tc>
                  <a:txBody>
                    <a:bodyPr/>
                    <a:lstStyle/>
                    <a:p>
                      <a:r>
                        <a:rPr lang="en-US" sz="1400" dirty="0"/>
                        <a:t>$2,000</a:t>
                      </a:r>
                    </a:p>
                  </a:txBody>
                  <a:tcPr/>
                </a:tc>
                <a:tc>
                  <a:txBody>
                    <a:bodyPr/>
                    <a:lstStyle/>
                    <a:p>
                      <a:r>
                        <a:rPr lang="en-US" sz="1400" dirty="0"/>
                        <a:t>0</a:t>
                      </a:r>
                    </a:p>
                  </a:txBody>
                  <a:tcPr/>
                </a:tc>
                <a:extLst>
                  <a:ext uri="{0D108BD9-81ED-4DB2-BD59-A6C34878D82A}">
                    <a16:rowId xmlns:a16="http://schemas.microsoft.com/office/drawing/2014/main" val="98444893"/>
                  </a:ext>
                </a:extLst>
              </a:tr>
              <a:tr h="318037">
                <a:tc>
                  <a:txBody>
                    <a:bodyPr/>
                    <a:lstStyle/>
                    <a:p>
                      <a:r>
                        <a:rPr lang="en-US" sz="1400" dirty="0"/>
                        <a:t>Taxable Income</a:t>
                      </a:r>
                    </a:p>
                  </a:txBody>
                  <a:tcPr/>
                </a:tc>
                <a:tc>
                  <a:txBody>
                    <a:bodyPr/>
                    <a:lstStyle/>
                    <a:p>
                      <a:r>
                        <a:rPr lang="en-US" sz="1400" dirty="0"/>
                        <a:t>$48,000</a:t>
                      </a:r>
                    </a:p>
                  </a:txBody>
                  <a:tcPr/>
                </a:tc>
                <a:tc>
                  <a:txBody>
                    <a:bodyPr/>
                    <a:lstStyle/>
                    <a:p>
                      <a:r>
                        <a:rPr lang="en-US" sz="1400" dirty="0"/>
                        <a:t>$50,000</a:t>
                      </a:r>
                    </a:p>
                  </a:txBody>
                  <a:tcPr/>
                </a:tc>
                <a:extLst>
                  <a:ext uri="{0D108BD9-81ED-4DB2-BD59-A6C34878D82A}">
                    <a16:rowId xmlns:a16="http://schemas.microsoft.com/office/drawing/2014/main" val="230690641"/>
                  </a:ext>
                </a:extLst>
              </a:tr>
              <a:tr h="3180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Fed/State/SS</a:t>
                      </a:r>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1951007515"/>
                  </a:ext>
                </a:extLst>
              </a:tr>
              <a:tr h="556565">
                <a:tc>
                  <a:txBody>
                    <a:bodyPr/>
                    <a:lstStyle/>
                    <a:p>
                      <a:r>
                        <a:rPr lang="en-US" sz="1400" dirty="0"/>
                        <a:t>and Medicare Tax</a:t>
                      </a:r>
                    </a:p>
                  </a:txBody>
                  <a:tcPr/>
                </a:tc>
                <a:tc>
                  <a:txBody>
                    <a:bodyPr/>
                    <a:lstStyle/>
                    <a:p>
                      <a:r>
                        <a:rPr lang="en-US" sz="1400" dirty="0"/>
                        <a:t>-$10,966 </a:t>
                      </a:r>
                    </a:p>
                  </a:txBody>
                  <a:tcPr/>
                </a:tc>
                <a:tc>
                  <a:txBody>
                    <a:bodyPr/>
                    <a:lstStyle/>
                    <a:p>
                      <a:r>
                        <a:rPr lang="en-US" sz="1400" dirty="0"/>
                        <a:t>-$11,616</a:t>
                      </a:r>
                    </a:p>
                  </a:txBody>
                  <a:tcPr/>
                </a:tc>
                <a:extLst>
                  <a:ext uri="{0D108BD9-81ED-4DB2-BD59-A6C34878D82A}">
                    <a16:rowId xmlns:a16="http://schemas.microsoft.com/office/drawing/2014/main" val="3233019839"/>
                  </a:ext>
                </a:extLst>
              </a:tr>
              <a:tr h="556565">
                <a:tc>
                  <a:txBody>
                    <a:bodyPr/>
                    <a:lstStyle/>
                    <a:p>
                      <a:r>
                        <a:rPr lang="en-US" sz="1400" dirty="0"/>
                        <a:t>After-tax expenses</a:t>
                      </a:r>
                    </a:p>
                  </a:txBody>
                  <a:tcPr/>
                </a:tc>
                <a:tc>
                  <a:txBody>
                    <a:bodyPr/>
                    <a:lstStyle/>
                    <a:p>
                      <a:r>
                        <a:rPr lang="en-US" sz="1400" dirty="0"/>
                        <a:t>0</a:t>
                      </a:r>
                    </a:p>
                  </a:txBody>
                  <a:tcPr/>
                </a:tc>
                <a:tc>
                  <a:txBody>
                    <a:bodyPr/>
                    <a:lstStyle/>
                    <a:p>
                      <a:r>
                        <a:rPr lang="en-US" sz="1400" dirty="0"/>
                        <a:t>-$2,000</a:t>
                      </a:r>
                    </a:p>
                  </a:txBody>
                  <a:tcPr/>
                </a:tc>
                <a:extLst>
                  <a:ext uri="{0D108BD9-81ED-4DB2-BD59-A6C34878D82A}">
                    <a16:rowId xmlns:a16="http://schemas.microsoft.com/office/drawing/2014/main" val="1919084627"/>
                  </a:ext>
                </a:extLst>
              </a:tr>
              <a:tr h="318037">
                <a:tc>
                  <a:txBody>
                    <a:bodyPr/>
                    <a:lstStyle/>
                    <a:p>
                      <a:r>
                        <a:rPr lang="en-US" sz="1400" dirty="0"/>
                        <a:t>Take-Home Pay</a:t>
                      </a:r>
                    </a:p>
                  </a:txBody>
                  <a:tcPr/>
                </a:tc>
                <a:tc>
                  <a:txBody>
                    <a:bodyPr/>
                    <a:lstStyle/>
                    <a:p>
                      <a:r>
                        <a:rPr lang="en-US" sz="1400" dirty="0"/>
                        <a:t>$37,034</a:t>
                      </a:r>
                    </a:p>
                  </a:txBody>
                  <a:tcPr/>
                </a:tc>
                <a:tc>
                  <a:txBody>
                    <a:bodyPr/>
                    <a:lstStyle/>
                    <a:p>
                      <a:r>
                        <a:rPr lang="en-US" sz="1400" dirty="0"/>
                        <a:t>$36,384</a:t>
                      </a:r>
                    </a:p>
                  </a:txBody>
                  <a:tcPr/>
                </a:tc>
                <a:extLst>
                  <a:ext uri="{0D108BD9-81ED-4DB2-BD59-A6C34878D82A}">
                    <a16:rowId xmlns:a16="http://schemas.microsoft.com/office/drawing/2014/main" val="3099264986"/>
                  </a:ext>
                </a:extLst>
              </a:tr>
              <a:tr h="318037">
                <a:tc>
                  <a:txBody>
                    <a:bodyPr/>
                    <a:lstStyle/>
                    <a:p>
                      <a:r>
                        <a:rPr lang="en-US" sz="1400" b="1" dirty="0"/>
                        <a:t>Savings</a:t>
                      </a:r>
                    </a:p>
                  </a:txBody>
                  <a:tcPr/>
                </a:tc>
                <a:tc>
                  <a:txBody>
                    <a:bodyPr/>
                    <a:lstStyle/>
                    <a:p>
                      <a:r>
                        <a:rPr lang="en-US" sz="1400" dirty="0"/>
                        <a:t>$650</a:t>
                      </a:r>
                    </a:p>
                  </a:txBody>
                  <a:tcPr/>
                </a:tc>
                <a:tc>
                  <a:txBody>
                    <a:bodyPr/>
                    <a:lstStyle/>
                    <a:p>
                      <a:endParaRPr lang="en-US" sz="1400" dirty="0"/>
                    </a:p>
                  </a:txBody>
                  <a:tcPr/>
                </a:tc>
                <a:extLst>
                  <a:ext uri="{0D108BD9-81ED-4DB2-BD59-A6C34878D82A}">
                    <a16:rowId xmlns:a16="http://schemas.microsoft.com/office/drawing/2014/main" val="4108101889"/>
                  </a:ext>
                </a:extLst>
              </a:tr>
            </a:tbl>
          </a:graphicData>
        </a:graphic>
      </p:graphicFrame>
      <p:pic>
        <p:nvPicPr>
          <p:cNvPr id="9" name="Picture 8" descr="A red and white sign&#10;&#10;Description generated with very high confidence">
            <a:extLst>
              <a:ext uri="{FF2B5EF4-FFF2-40B4-BE49-F238E27FC236}">
                <a16:creationId xmlns:a16="http://schemas.microsoft.com/office/drawing/2014/main" id="{5D0C4C34-C865-4D38-B64F-575FB1BC5D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96219" y="6160654"/>
            <a:ext cx="667457" cy="632691"/>
          </a:xfrm>
          <a:prstGeom prst="rect">
            <a:avLst/>
          </a:prstGeom>
        </p:spPr>
      </p:pic>
      <p:pic>
        <p:nvPicPr>
          <p:cNvPr id="1026" name="Picture 2" descr="ASI Flex Logo">
            <a:hlinkClick r:id="rId4"/>
            <a:extLst>
              <a:ext uri="{FF2B5EF4-FFF2-40B4-BE49-F238E27FC236}">
                <a16:creationId xmlns:a16="http://schemas.microsoft.com/office/drawing/2014/main" id="{F1FB4F56-E726-4C86-9998-6EBD8840BF7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49376" y="685801"/>
            <a:ext cx="735980" cy="735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57970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887EBA-85F7-4B5F-8463-05A81F3E4131}"/>
              </a:ext>
            </a:extLst>
          </p:cNvPr>
          <p:cNvSpPr/>
          <p:nvPr/>
        </p:nvSpPr>
        <p:spPr>
          <a:xfrm>
            <a:off x="616688" y="1671567"/>
            <a:ext cx="7836196" cy="45082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2">
            <a:extLst>
              <a:ext uri="{FF2B5EF4-FFF2-40B4-BE49-F238E27FC236}">
                <a16:creationId xmlns:a16="http://schemas.microsoft.com/office/drawing/2014/main" id="{259FC797-1311-4556-A12C-7D6D36B980B2}"/>
              </a:ext>
            </a:extLst>
          </p:cNvPr>
          <p:cNvSpPr txBox="1">
            <a:spLocks/>
          </p:cNvSpPr>
          <p:nvPr/>
        </p:nvSpPr>
        <p:spPr>
          <a:xfrm>
            <a:off x="628650" y="435468"/>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chemeClr val="bg1"/>
                </a:solidFill>
                <a:latin typeface="+mn-lt"/>
                <a:cs typeface="Arial" panose="020B0604020202020204" pitchFamily="34" charset="0"/>
              </a:rPr>
              <a:t>Life Insurance / Long Term Disability</a:t>
            </a:r>
          </a:p>
        </p:txBody>
      </p:sp>
      <p:pic>
        <p:nvPicPr>
          <p:cNvPr id="8" name="Picture 2" descr="Home">
            <a:hlinkClick r:id="rId2"/>
            <a:extLst>
              <a:ext uri="{FF2B5EF4-FFF2-40B4-BE49-F238E27FC236}">
                <a16:creationId xmlns:a16="http://schemas.microsoft.com/office/drawing/2014/main" id="{764AC679-E394-46A2-BD30-FB01D1216B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6048" y="922579"/>
            <a:ext cx="1259812" cy="37882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 red and white sign&#10;&#10;Description generated with very high confidence">
            <a:extLst>
              <a:ext uri="{FF2B5EF4-FFF2-40B4-BE49-F238E27FC236}">
                <a16:creationId xmlns:a16="http://schemas.microsoft.com/office/drawing/2014/main" id="{A6D3E4F0-C577-43D5-81A0-14916F37DC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96219" y="6160654"/>
            <a:ext cx="667457" cy="632691"/>
          </a:xfrm>
          <a:prstGeom prst="rect">
            <a:avLst/>
          </a:prstGeom>
        </p:spPr>
      </p:pic>
      <p:pic>
        <p:nvPicPr>
          <p:cNvPr id="2" name="Picture 1">
            <a:extLst>
              <a:ext uri="{FF2B5EF4-FFF2-40B4-BE49-F238E27FC236}">
                <a16:creationId xmlns:a16="http://schemas.microsoft.com/office/drawing/2014/main" id="{D5ADB2FA-8A5D-47CF-A902-BC93FA1F6A56}"/>
              </a:ext>
            </a:extLst>
          </p:cNvPr>
          <p:cNvPicPr>
            <a:picLocks noChangeAspect="1"/>
          </p:cNvPicPr>
          <p:nvPr/>
        </p:nvPicPr>
        <p:blipFill>
          <a:blip r:embed="rId5"/>
          <a:stretch>
            <a:fillRect/>
          </a:stretch>
        </p:blipFill>
        <p:spPr>
          <a:xfrm>
            <a:off x="1057901" y="1750387"/>
            <a:ext cx="6953770" cy="4350564"/>
          </a:xfrm>
          <a:prstGeom prst="rect">
            <a:avLst/>
          </a:prstGeom>
        </p:spPr>
      </p:pic>
      <p:pic>
        <p:nvPicPr>
          <p:cNvPr id="10" name="Picture 9">
            <a:extLst>
              <a:ext uri="{FF2B5EF4-FFF2-40B4-BE49-F238E27FC236}">
                <a16:creationId xmlns:a16="http://schemas.microsoft.com/office/drawing/2014/main" id="{CB703CAD-8B5F-4861-81E3-97F48B21B835}"/>
              </a:ext>
            </a:extLst>
          </p:cNvPr>
          <p:cNvPicPr>
            <a:picLocks noChangeAspect="1"/>
          </p:cNvPicPr>
          <p:nvPr/>
        </p:nvPicPr>
        <p:blipFill>
          <a:blip r:embed="rId6"/>
          <a:stretch>
            <a:fillRect/>
          </a:stretch>
        </p:blipFill>
        <p:spPr>
          <a:xfrm>
            <a:off x="1057901" y="1990673"/>
            <a:ext cx="6435099" cy="667860"/>
          </a:xfrm>
          <a:prstGeom prst="rect">
            <a:avLst/>
          </a:prstGeom>
        </p:spPr>
      </p:pic>
    </p:spTree>
    <p:extLst>
      <p:ext uri="{BB962C8B-B14F-4D97-AF65-F5344CB8AC3E}">
        <p14:creationId xmlns:p14="http://schemas.microsoft.com/office/powerpoint/2010/main" val="13266990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887EBA-85F7-4B5F-8463-05A81F3E4131}"/>
              </a:ext>
            </a:extLst>
          </p:cNvPr>
          <p:cNvSpPr/>
          <p:nvPr/>
        </p:nvSpPr>
        <p:spPr>
          <a:xfrm>
            <a:off x="616688" y="1671567"/>
            <a:ext cx="7836196" cy="45082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2">
            <a:extLst>
              <a:ext uri="{FF2B5EF4-FFF2-40B4-BE49-F238E27FC236}">
                <a16:creationId xmlns:a16="http://schemas.microsoft.com/office/drawing/2014/main" id="{259FC797-1311-4556-A12C-7D6D36B980B2}"/>
              </a:ext>
            </a:extLst>
          </p:cNvPr>
          <p:cNvSpPr txBox="1">
            <a:spLocks/>
          </p:cNvSpPr>
          <p:nvPr/>
        </p:nvSpPr>
        <p:spPr>
          <a:xfrm>
            <a:off x="628650" y="435468"/>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chemeClr val="bg1"/>
                </a:solidFill>
                <a:latin typeface="+mn-lt"/>
                <a:cs typeface="Arial" panose="020B0604020202020204" pitchFamily="34" charset="0"/>
              </a:rPr>
              <a:t>Open Enrollment &amp; Qualifying Events</a:t>
            </a:r>
          </a:p>
        </p:txBody>
      </p:sp>
      <p:sp>
        <p:nvSpPr>
          <p:cNvPr id="23" name="TextBox 22">
            <a:extLst>
              <a:ext uri="{FF2B5EF4-FFF2-40B4-BE49-F238E27FC236}">
                <a16:creationId xmlns:a16="http://schemas.microsoft.com/office/drawing/2014/main" id="{93BAEE55-6526-4471-8098-8242783564CB}"/>
              </a:ext>
            </a:extLst>
          </p:cNvPr>
          <p:cNvSpPr txBox="1"/>
          <p:nvPr/>
        </p:nvSpPr>
        <p:spPr>
          <a:xfrm>
            <a:off x="1039351" y="5125745"/>
            <a:ext cx="7001164" cy="523220"/>
          </a:xfrm>
          <a:prstGeom prst="rect">
            <a:avLst/>
          </a:prstGeom>
          <a:noFill/>
          <a:ln w="28575">
            <a:solidFill>
              <a:srgbClr val="CC0033"/>
            </a:solidFill>
          </a:ln>
        </p:spPr>
        <p:txBody>
          <a:bodyPr wrap="square" rtlCol="0">
            <a:spAutoFit/>
          </a:bodyPr>
          <a:lstStyle/>
          <a:p>
            <a:pPr algn="ctr"/>
            <a:r>
              <a:rPr lang="en-US" sz="1400" dirty="0"/>
              <a:t>If you have any questions, please contact the Payroll &amp; Benefits Office at ext. 3334 / 3225 or email </a:t>
            </a:r>
            <a:r>
              <a:rPr lang="en-US" sz="1400" dirty="0">
                <a:hlinkClick r:id="rId2"/>
              </a:rPr>
              <a:t>Kristen.striha@minotstateu.edu</a:t>
            </a:r>
            <a:endParaRPr lang="en-US" sz="1400" dirty="0"/>
          </a:p>
        </p:txBody>
      </p:sp>
      <p:sp>
        <p:nvSpPr>
          <p:cNvPr id="4" name="TextBox 3">
            <a:extLst>
              <a:ext uri="{FF2B5EF4-FFF2-40B4-BE49-F238E27FC236}">
                <a16:creationId xmlns:a16="http://schemas.microsoft.com/office/drawing/2014/main" id="{51B27780-73A7-427A-ACFA-AAA7C936E68D}"/>
              </a:ext>
            </a:extLst>
          </p:cNvPr>
          <p:cNvSpPr txBox="1"/>
          <p:nvPr/>
        </p:nvSpPr>
        <p:spPr>
          <a:xfrm>
            <a:off x="674255" y="1828800"/>
            <a:ext cx="7758545" cy="2862322"/>
          </a:xfrm>
          <a:prstGeom prst="rect">
            <a:avLst/>
          </a:prstGeom>
          <a:noFill/>
        </p:spPr>
        <p:txBody>
          <a:bodyPr wrap="square" rtlCol="0">
            <a:spAutoFit/>
          </a:bodyPr>
          <a:lstStyle/>
          <a:p>
            <a:r>
              <a:rPr lang="en-US" b="1" dirty="0"/>
              <a:t>Open Enrollment</a:t>
            </a:r>
          </a:p>
          <a:p>
            <a:r>
              <a:rPr lang="en-US" dirty="0"/>
              <a:t>NDPERS conducts an open enrollment in the fall of each year (October to November) with coverage effective January 1 of the following year. During the open enrollment period, benefit eligible employees may enroll or change their health insurance options. </a:t>
            </a:r>
          </a:p>
          <a:p>
            <a:endParaRPr lang="en-US" dirty="0"/>
          </a:p>
          <a:p>
            <a:r>
              <a:rPr lang="en-US" b="1" dirty="0"/>
              <a:t>Qualifying Event</a:t>
            </a:r>
          </a:p>
          <a:p>
            <a:r>
              <a:rPr lang="en-US" dirty="0"/>
              <a:t>At any time of the year, certain life events, like marriage, having a baby, or loss of other health coverage makes you eligible for enrollment in health care outside of the open enrollment period. </a:t>
            </a:r>
          </a:p>
        </p:txBody>
      </p:sp>
      <p:sp>
        <p:nvSpPr>
          <p:cNvPr id="6" name="TextBox 5">
            <a:extLst>
              <a:ext uri="{FF2B5EF4-FFF2-40B4-BE49-F238E27FC236}">
                <a16:creationId xmlns:a16="http://schemas.microsoft.com/office/drawing/2014/main" id="{E3973972-0438-4F47-94A6-902C10643E15}"/>
              </a:ext>
            </a:extLst>
          </p:cNvPr>
          <p:cNvSpPr txBox="1"/>
          <p:nvPr/>
        </p:nvSpPr>
        <p:spPr>
          <a:xfrm>
            <a:off x="7249235" y="1716169"/>
            <a:ext cx="1300180" cy="369332"/>
          </a:xfrm>
          <a:prstGeom prst="rect">
            <a:avLst/>
          </a:prstGeom>
          <a:noFill/>
        </p:spPr>
        <p:txBody>
          <a:bodyPr wrap="square" rtlCol="0">
            <a:spAutoFit/>
          </a:bodyPr>
          <a:lstStyle/>
          <a:p>
            <a:pPr algn="ctr"/>
            <a:r>
              <a:rPr lang="en-US" dirty="0">
                <a:hlinkClick r:id="rId3"/>
              </a:rPr>
              <a:t>Learn More </a:t>
            </a:r>
            <a:endParaRPr lang="en-US" dirty="0"/>
          </a:p>
        </p:txBody>
      </p:sp>
      <p:pic>
        <p:nvPicPr>
          <p:cNvPr id="8" name="Picture 7" descr="A red and white sign&#10;&#10;Description generated with very high confidence">
            <a:extLst>
              <a:ext uri="{FF2B5EF4-FFF2-40B4-BE49-F238E27FC236}">
                <a16:creationId xmlns:a16="http://schemas.microsoft.com/office/drawing/2014/main" id="{B8798CB0-DEC9-40C8-858A-738CCF2196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96219" y="6160654"/>
            <a:ext cx="667457" cy="632691"/>
          </a:xfrm>
          <a:prstGeom prst="rect">
            <a:avLst/>
          </a:prstGeom>
        </p:spPr>
      </p:pic>
    </p:spTree>
    <p:extLst>
      <p:ext uri="{BB962C8B-B14F-4D97-AF65-F5344CB8AC3E}">
        <p14:creationId xmlns:p14="http://schemas.microsoft.com/office/powerpoint/2010/main" val="29086392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1E7065C-9F1C-4F36-A42D-44BD370D6C79}"/>
              </a:ext>
            </a:extLst>
          </p:cNvPr>
          <p:cNvSpPr/>
          <p:nvPr/>
        </p:nvSpPr>
        <p:spPr>
          <a:xfrm>
            <a:off x="616688" y="1671567"/>
            <a:ext cx="7836196" cy="45082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BB25F6D-9454-493F-A0F0-624666F1B13D}"/>
              </a:ext>
            </a:extLst>
          </p:cNvPr>
          <p:cNvSpPr txBox="1">
            <a:spLocks/>
          </p:cNvSpPr>
          <p:nvPr/>
        </p:nvSpPr>
        <p:spPr>
          <a:xfrm>
            <a:off x="636557" y="1994300"/>
            <a:ext cx="7868095" cy="418347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t>An Employee Assistance Program (EAP) is an employer-sponsored service designed to assist employees, their spouses and their dependent children in finding help for emotional, drug/alcohol, family, health and other personal or job-related problems. The services are provided at no cost to the employee and are strictly confidential.</a:t>
            </a:r>
          </a:p>
          <a:p>
            <a:pPr>
              <a:buFont typeface="Wingdings" charset="2"/>
              <a:buChar char="§"/>
            </a:pPr>
            <a:r>
              <a:rPr lang="en-US" sz="1600" dirty="0"/>
              <a:t>Contact Information: 1.800.627.8220</a:t>
            </a:r>
          </a:p>
          <a:p>
            <a:pPr marL="0" indent="0">
              <a:buNone/>
            </a:pPr>
            <a:endParaRPr lang="en-US" sz="1600" dirty="0"/>
          </a:p>
        </p:txBody>
      </p:sp>
      <p:sp>
        <p:nvSpPr>
          <p:cNvPr id="5" name="Title 2">
            <a:extLst>
              <a:ext uri="{FF2B5EF4-FFF2-40B4-BE49-F238E27FC236}">
                <a16:creationId xmlns:a16="http://schemas.microsoft.com/office/drawing/2014/main" id="{259FC797-1311-4556-A12C-7D6D36B980B2}"/>
              </a:ext>
            </a:extLst>
          </p:cNvPr>
          <p:cNvSpPr txBox="1">
            <a:spLocks/>
          </p:cNvSpPr>
          <p:nvPr/>
        </p:nvSpPr>
        <p:spPr>
          <a:xfrm>
            <a:off x="628650" y="435468"/>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chemeClr val="bg1"/>
                </a:solidFill>
                <a:latin typeface="+mn-lt"/>
                <a:cs typeface="Arial" panose="020B0604020202020204" pitchFamily="34" charset="0"/>
              </a:rPr>
              <a:t>Employee Assistance Program</a:t>
            </a:r>
          </a:p>
        </p:txBody>
      </p:sp>
      <p:sp>
        <p:nvSpPr>
          <p:cNvPr id="11" name="TextBox 10">
            <a:extLst>
              <a:ext uri="{FF2B5EF4-FFF2-40B4-BE49-F238E27FC236}">
                <a16:creationId xmlns:a16="http://schemas.microsoft.com/office/drawing/2014/main" id="{F540570F-CCB1-4F41-9EB8-2D8AFA0D1D2A}"/>
              </a:ext>
            </a:extLst>
          </p:cNvPr>
          <p:cNvSpPr txBox="1"/>
          <p:nvPr/>
        </p:nvSpPr>
        <p:spPr>
          <a:xfrm>
            <a:off x="7201829" y="1598544"/>
            <a:ext cx="1300180" cy="369332"/>
          </a:xfrm>
          <a:prstGeom prst="rect">
            <a:avLst/>
          </a:prstGeom>
          <a:noFill/>
        </p:spPr>
        <p:txBody>
          <a:bodyPr wrap="square" rtlCol="0">
            <a:spAutoFit/>
          </a:bodyPr>
          <a:lstStyle/>
          <a:p>
            <a:pPr algn="ctr"/>
            <a:r>
              <a:rPr lang="en-US" dirty="0">
                <a:hlinkClick r:id="rId2"/>
              </a:rPr>
              <a:t>Learn More </a:t>
            </a:r>
            <a:endParaRPr lang="en-US" dirty="0"/>
          </a:p>
        </p:txBody>
      </p:sp>
      <p:pic>
        <p:nvPicPr>
          <p:cNvPr id="14" name="Picture 13" descr="A red and white sign&#10;&#10;Description generated with very high confidence">
            <a:extLst>
              <a:ext uri="{FF2B5EF4-FFF2-40B4-BE49-F238E27FC236}">
                <a16:creationId xmlns:a16="http://schemas.microsoft.com/office/drawing/2014/main" id="{3AE87AA5-77DA-42BD-8374-8C628F3B51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96219" y="6160654"/>
            <a:ext cx="667457" cy="632691"/>
          </a:xfrm>
          <a:prstGeom prst="rect">
            <a:avLst/>
          </a:prstGeom>
        </p:spPr>
      </p:pic>
      <p:pic>
        <p:nvPicPr>
          <p:cNvPr id="2" name="Picture 1">
            <a:extLst>
              <a:ext uri="{FF2B5EF4-FFF2-40B4-BE49-F238E27FC236}">
                <a16:creationId xmlns:a16="http://schemas.microsoft.com/office/drawing/2014/main" id="{02935702-90FD-465D-886A-62B04C8DDDA8}"/>
              </a:ext>
            </a:extLst>
          </p:cNvPr>
          <p:cNvPicPr>
            <a:picLocks noChangeAspect="1"/>
          </p:cNvPicPr>
          <p:nvPr/>
        </p:nvPicPr>
        <p:blipFill>
          <a:blip r:embed="rId4"/>
          <a:stretch>
            <a:fillRect/>
          </a:stretch>
        </p:blipFill>
        <p:spPr>
          <a:xfrm>
            <a:off x="2609386" y="3557238"/>
            <a:ext cx="1918011" cy="2445601"/>
          </a:xfrm>
          <a:prstGeom prst="rect">
            <a:avLst/>
          </a:prstGeom>
        </p:spPr>
      </p:pic>
      <p:pic>
        <p:nvPicPr>
          <p:cNvPr id="4" name="Picture 3">
            <a:extLst>
              <a:ext uri="{FF2B5EF4-FFF2-40B4-BE49-F238E27FC236}">
                <a16:creationId xmlns:a16="http://schemas.microsoft.com/office/drawing/2014/main" id="{1DD9EF4F-DD75-40BC-B82C-6D8CB5698F57}"/>
              </a:ext>
            </a:extLst>
          </p:cNvPr>
          <p:cNvPicPr>
            <a:picLocks noChangeAspect="1"/>
          </p:cNvPicPr>
          <p:nvPr/>
        </p:nvPicPr>
        <p:blipFill>
          <a:blip r:embed="rId5"/>
          <a:stretch>
            <a:fillRect/>
          </a:stretch>
        </p:blipFill>
        <p:spPr>
          <a:xfrm>
            <a:off x="4884234" y="3555683"/>
            <a:ext cx="1908243" cy="2443672"/>
          </a:xfrm>
          <a:prstGeom prst="rect">
            <a:avLst/>
          </a:prstGeom>
        </p:spPr>
      </p:pic>
      <p:pic>
        <p:nvPicPr>
          <p:cNvPr id="16" name="Picture 15">
            <a:hlinkClick r:id="rId2"/>
            <a:extLst>
              <a:ext uri="{FF2B5EF4-FFF2-40B4-BE49-F238E27FC236}">
                <a16:creationId xmlns:a16="http://schemas.microsoft.com/office/drawing/2014/main" id="{9AF21431-267D-4055-A8A2-6C0DE44873EF}"/>
              </a:ext>
            </a:extLst>
          </p:cNvPr>
          <p:cNvPicPr>
            <a:picLocks noChangeAspect="1"/>
          </p:cNvPicPr>
          <p:nvPr/>
        </p:nvPicPr>
        <p:blipFill>
          <a:blip r:embed="rId6"/>
          <a:stretch>
            <a:fillRect/>
          </a:stretch>
        </p:blipFill>
        <p:spPr>
          <a:xfrm>
            <a:off x="6893849" y="657922"/>
            <a:ext cx="1346917" cy="771601"/>
          </a:xfrm>
          <a:prstGeom prst="rect">
            <a:avLst/>
          </a:prstGeom>
        </p:spPr>
      </p:pic>
      <p:sp>
        <p:nvSpPr>
          <p:cNvPr id="18" name="TextBox 17">
            <a:extLst>
              <a:ext uri="{FF2B5EF4-FFF2-40B4-BE49-F238E27FC236}">
                <a16:creationId xmlns:a16="http://schemas.microsoft.com/office/drawing/2014/main" id="{AA09991C-7120-4A1C-B399-CB76B3E5B849}"/>
              </a:ext>
            </a:extLst>
          </p:cNvPr>
          <p:cNvSpPr txBox="1"/>
          <p:nvPr/>
        </p:nvSpPr>
        <p:spPr>
          <a:xfrm>
            <a:off x="1561171" y="4204012"/>
            <a:ext cx="947853" cy="461665"/>
          </a:xfrm>
          <a:prstGeom prst="rect">
            <a:avLst/>
          </a:prstGeom>
          <a:noFill/>
        </p:spPr>
        <p:txBody>
          <a:bodyPr wrap="square" rtlCol="0">
            <a:spAutoFit/>
          </a:bodyPr>
          <a:lstStyle/>
          <a:p>
            <a:pPr algn="ctr"/>
            <a:r>
              <a:rPr lang="en-US" sz="1200" dirty="0"/>
              <a:t>Monthly </a:t>
            </a:r>
          </a:p>
          <a:p>
            <a:pPr algn="ctr"/>
            <a:r>
              <a:rPr lang="en-US" sz="1200" dirty="0"/>
              <a:t>Newsletters</a:t>
            </a:r>
          </a:p>
        </p:txBody>
      </p:sp>
    </p:spTree>
    <p:extLst>
      <p:ext uri="{BB962C8B-B14F-4D97-AF65-F5344CB8AC3E}">
        <p14:creationId xmlns:p14="http://schemas.microsoft.com/office/powerpoint/2010/main" val="14639708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B2A5266-6A28-4429-B5F9-B2B981D09006}"/>
              </a:ext>
            </a:extLst>
          </p:cNvPr>
          <p:cNvSpPr/>
          <p:nvPr/>
        </p:nvSpPr>
        <p:spPr>
          <a:xfrm>
            <a:off x="616688" y="1671567"/>
            <a:ext cx="7836196" cy="506377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5AFB2518-7864-49CE-A1F1-8A30536B597D}"/>
              </a:ext>
            </a:extLst>
          </p:cNvPr>
          <p:cNvSpPr txBox="1">
            <a:spLocks/>
          </p:cNvSpPr>
          <p:nvPr/>
        </p:nvSpPr>
        <p:spPr>
          <a:xfrm>
            <a:off x="628650" y="435468"/>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chemeClr val="bg1"/>
                </a:solidFill>
                <a:latin typeface="Arial" panose="020B0604020202020204" pitchFamily="34" charset="0"/>
                <a:cs typeface="Arial" panose="020B0604020202020204" pitchFamily="34" charset="0"/>
              </a:rPr>
              <a:t>Employee Wellness</a:t>
            </a:r>
          </a:p>
        </p:txBody>
      </p:sp>
      <p:sp>
        <p:nvSpPr>
          <p:cNvPr id="4" name="Content Placeholder 2">
            <a:extLst>
              <a:ext uri="{FF2B5EF4-FFF2-40B4-BE49-F238E27FC236}">
                <a16:creationId xmlns:a16="http://schemas.microsoft.com/office/drawing/2014/main" id="{2EFB7D97-0A9E-4FE1-8DC8-F6E6800D9183}"/>
              </a:ext>
            </a:extLst>
          </p:cNvPr>
          <p:cNvSpPr txBox="1">
            <a:spLocks/>
          </p:cNvSpPr>
          <p:nvPr/>
        </p:nvSpPr>
        <p:spPr>
          <a:xfrm>
            <a:off x="578958" y="1689178"/>
            <a:ext cx="5381167" cy="5168821"/>
          </a:xfrm>
          <a:prstGeom prst="rect">
            <a:avLst/>
          </a:prstGeom>
        </p:spPr>
        <p:txBody>
          <a:bodyPr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500" dirty="0"/>
              <a:t>MSU supports a vibrant culture and encourages a healthy lifestyle for its community. Each month, </a:t>
            </a:r>
            <a:r>
              <a:rPr lang="en-US" sz="1500" dirty="0" err="1"/>
              <a:t>MSUWell</a:t>
            </a:r>
            <a:r>
              <a:rPr lang="en-US" sz="1500" dirty="0"/>
              <a:t> offers a broad range of speakers, training programs, seminars and events to suit any lifestyle. </a:t>
            </a:r>
          </a:p>
          <a:p>
            <a:pPr marL="0" indent="0">
              <a:buNone/>
            </a:pPr>
            <a:r>
              <a:rPr lang="en-US" sz="1500" dirty="0"/>
              <a:t>Three Hours of Wellness Time</a:t>
            </a:r>
          </a:p>
          <a:p>
            <a:r>
              <a:rPr lang="en-US" sz="1500" dirty="0"/>
              <a:t>Non-exempt regular staff employees may participate in wellness activities with release time of no more than three hours per week with the supervisor’s approval and as work allows. Taking a class during business hours constitutes as using wellness release time. </a:t>
            </a:r>
          </a:p>
          <a:p>
            <a:r>
              <a:rPr lang="en-US" sz="1500" dirty="0"/>
              <a:t>Exempt staff and faculty may participate in wellness activities as their schedules allow but should use three hours per week as a guide for their own release time.</a:t>
            </a:r>
          </a:p>
          <a:p>
            <a:pPr marL="0" indent="0">
              <a:buNone/>
            </a:pPr>
            <a:r>
              <a:rPr lang="en-US" sz="1500" dirty="0"/>
              <a:t>Get rewarded for getting healthy with the NDPERS Dakota Wellness Program. A $250 Benefit is available to all eligible members and their covered spouses participating in the NDPERS group health insurance plan. This benefit is taxable as established by the Internal Revenue Service (IRS). </a:t>
            </a:r>
          </a:p>
          <a:p>
            <a:pPr marL="0" indent="0">
              <a:buNone/>
            </a:pPr>
            <a:r>
              <a:rPr lang="en-US" sz="1500" dirty="0"/>
              <a:t>The MSU Wellness Center is a state-of-the-art facility providing exercise equipment, weight rooms, intramural gym space, group exercise classes, rock climbing, locker rooms, and wellness events.</a:t>
            </a:r>
          </a:p>
        </p:txBody>
      </p:sp>
      <p:sp>
        <p:nvSpPr>
          <p:cNvPr id="12" name="TextBox 11">
            <a:extLst>
              <a:ext uri="{FF2B5EF4-FFF2-40B4-BE49-F238E27FC236}">
                <a16:creationId xmlns:a16="http://schemas.microsoft.com/office/drawing/2014/main" id="{84CA77DD-D9D0-4B72-A76B-FF91E13BE83F}"/>
              </a:ext>
            </a:extLst>
          </p:cNvPr>
          <p:cNvSpPr txBox="1"/>
          <p:nvPr/>
        </p:nvSpPr>
        <p:spPr>
          <a:xfrm>
            <a:off x="6663559" y="5290198"/>
            <a:ext cx="1300180" cy="369332"/>
          </a:xfrm>
          <a:prstGeom prst="rect">
            <a:avLst/>
          </a:prstGeom>
          <a:noFill/>
        </p:spPr>
        <p:txBody>
          <a:bodyPr wrap="square" rtlCol="0">
            <a:spAutoFit/>
          </a:bodyPr>
          <a:lstStyle/>
          <a:p>
            <a:pPr algn="ctr"/>
            <a:r>
              <a:rPr lang="en-US" dirty="0">
                <a:hlinkClick r:id="rId2"/>
              </a:rPr>
              <a:t>Learn More</a:t>
            </a:r>
            <a:r>
              <a:rPr lang="en-US" dirty="0"/>
              <a:t> </a:t>
            </a:r>
          </a:p>
        </p:txBody>
      </p:sp>
      <p:sp>
        <p:nvSpPr>
          <p:cNvPr id="5" name="TextBox 4">
            <a:extLst>
              <a:ext uri="{FF2B5EF4-FFF2-40B4-BE49-F238E27FC236}">
                <a16:creationId xmlns:a16="http://schemas.microsoft.com/office/drawing/2014/main" id="{AEDDF350-3F71-484F-9006-A79866C16688}"/>
              </a:ext>
            </a:extLst>
          </p:cNvPr>
          <p:cNvSpPr txBox="1"/>
          <p:nvPr/>
        </p:nvSpPr>
        <p:spPr>
          <a:xfrm>
            <a:off x="6276046" y="1673524"/>
            <a:ext cx="2216989" cy="369332"/>
          </a:xfrm>
          <a:prstGeom prst="rect">
            <a:avLst/>
          </a:prstGeom>
          <a:noFill/>
        </p:spPr>
        <p:txBody>
          <a:bodyPr wrap="square" rtlCol="0">
            <a:spAutoFit/>
          </a:bodyPr>
          <a:lstStyle/>
          <a:p>
            <a:r>
              <a:rPr lang="en-US" dirty="0">
                <a:hlinkClick r:id="rId3"/>
              </a:rPr>
              <a:t>MSU Wellness Center</a:t>
            </a:r>
            <a:endParaRPr lang="en-US" dirty="0"/>
          </a:p>
        </p:txBody>
      </p:sp>
      <p:pic>
        <p:nvPicPr>
          <p:cNvPr id="1026" name="Picture 2" descr="https://www.minotstateu.edu/wellness/_images/WD.jpg">
            <a:extLst>
              <a:ext uri="{FF2B5EF4-FFF2-40B4-BE49-F238E27FC236}">
                <a16:creationId xmlns:a16="http://schemas.microsoft.com/office/drawing/2014/main" id="{9E26B023-319B-4A49-A1CC-BD7E91CB6D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84128" y="2489812"/>
            <a:ext cx="2492070" cy="2456250"/>
          </a:xfrm>
          <a:prstGeom prst="rect">
            <a:avLst/>
          </a:prstGeom>
          <a:solidFill>
            <a:srgbClr val="CCCCCC"/>
          </a:solidFill>
        </p:spPr>
      </p:pic>
      <p:pic>
        <p:nvPicPr>
          <p:cNvPr id="10" name="Picture 9" descr="A red and white sign&#10;&#10;Description generated with very high confidence">
            <a:extLst>
              <a:ext uri="{FF2B5EF4-FFF2-40B4-BE49-F238E27FC236}">
                <a16:creationId xmlns:a16="http://schemas.microsoft.com/office/drawing/2014/main" id="{7161FE54-6E4B-4A7A-A043-C10B1FD234C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96219" y="6160654"/>
            <a:ext cx="667457" cy="632691"/>
          </a:xfrm>
          <a:prstGeom prst="rect">
            <a:avLst/>
          </a:prstGeom>
        </p:spPr>
      </p:pic>
    </p:spTree>
    <p:extLst>
      <p:ext uri="{BB962C8B-B14F-4D97-AF65-F5344CB8AC3E}">
        <p14:creationId xmlns:p14="http://schemas.microsoft.com/office/powerpoint/2010/main" val="4669002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156AD9-5B8F-422C-BA5F-2A6CD8D072EE}"/>
              </a:ext>
            </a:extLst>
          </p:cNvPr>
          <p:cNvSpPr>
            <a:spLocks noGrp="1"/>
          </p:cNvSpPr>
          <p:nvPr>
            <p:ph type="title" idx="4294967295"/>
          </p:nvPr>
        </p:nvSpPr>
        <p:spPr>
          <a:xfrm>
            <a:off x="628651" y="457201"/>
            <a:ext cx="7753351" cy="1117600"/>
          </a:xfrm>
        </p:spPr>
        <p:txBody>
          <a:bodyPr>
            <a:normAutofit/>
          </a:bodyPr>
          <a:lstStyle/>
          <a:p>
            <a:r>
              <a:rPr lang="en-US" sz="3200" b="1" dirty="0">
                <a:solidFill>
                  <a:schemeClr val="bg1"/>
                </a:solidFill>
              </a:rPr>
              <a:t>Retirement Plans </a:t>
            </a:r>
          </a:p>
        </p:txBody>
      </p:sp>
      <p:sp>
        <p:nvSpPr>
          <p:cNvPr id="4" name="Rectangle 3">
            <a:extLst>
              <a:ext uri="{FF2B5EF4-FFF2-40B4-BE49-F238E27FC236}">
                <a16:creationId xmlns:a16="http://schemas.microsoft.com/office/drawing/2014/main" id="{90A9DB35-5ABA-4F8E-9F04-1FF4F6BAFC67}"/>
              </a:ext>
            </a:extLst>
          </p:cNvPr>
          <p:cNvSpPr/>
          <p:nvPr/>
        </p:nvSpPr>
        <p:spPr>
          <a:xfrm>
            <a:off x="710730" y="1953922"/>
            <a:ext cx="7904460" cy="3077766"/>
          </a:xfrm>
          <a:prstGeom prst="rect">
            <a:avLst/>
          </a:prstGeom>
        </p:spPr>
        <p:txBody>
          <a:bodyPr wrap="square">
            <a:spAutoFit/>
          </a:bodyPr>
          <a:lstStyle/>
          <a:p>
            <a:r>
              <a:rPr lang="en-US" dirty="0"/>
              <a:t>MSU offers two retirement plans depending on an employee’s classification:</a:t>
            </a:r>
          </a:p>
          <a:p>
            <a:endParaRPr lang="en-US" dirty="0"/>
          </a:p>
          <a:p>
            <a:pPr marL="342900" indent="-342900">
              <a:buFont typeface="+mj-lt"/>
              <a:buAutoNum type="arabicPeriod"/>
            </a:pPr>
            <a:r>
              <a:rPr lang="en-US" dirty="0"/>
              <a:t>North Dakota Public Employee Retirement System (NDPERS)</a:t>
            </a:r>
          </a:p>
          <a:p>
            <a:pPr marL="742950" lvl="1" indent="-285750">
              <a:buFont typeface="Arial" panose="020B0604020202020204" pitchFamily="34" charset="0"/>
              <a:buChar char="•"/>
            </a:pPr>
            <a:r>
              <a:rPr lang="en-US" dirty="0"/>
              <a:t> </a:t>
            </a:r>
            <a:r>
              <a:rPr lang="en-US" sz="1600" dirty="0"/>
              <a:t>Employees eligible for this plan are classified staff. </a:t>
            </a:r>
          </a:p>
          <a:p>
            <a:pPr marL="1200150" lvl="2" indent="-285750">
              <a:buFont typeface="Arial" panose="020B0604020202020204" pitchFamily="34" charset="0"/>
              <a:buChar char="•"/>
            </a:pPr>
            <a:r>
              <a:rPr lang="en-US" sz="1400" dirty="0"/>
              <a:t>Participants are automatically enrolled.</a:t>
            </a:r>
          </a:p>
          <a:p>
            <a:pPr marL="1200150" lvl="2" indent="-285750">
              <a:buFont typeface="Arial" panose="020B0604020202020204" pitchFamily="34" charset="0"/>
              <a:buChar char="•"/>
            </a:pPr>
            <a:r>
              <a:rPr lang="en-US" sz="1400" dirty="0"/>
              <a:t>All staff employees (Bands 4000-7000) participate in NDPERS</a:t>
            </a:r>
          </a:p>
          <a:p>
            <a:pPr marL="742950" lvl="1" indent="-285750">
              <a:buFont typeface="Arial" panose="020B0604020202020204" pitchFamily="34" charset="0"/>
              <a:buChar char="•"/>
            </a:pPr>
            <a:endParaRPr lang="en-US" dirty="0"/>
          </a:p>
          <a:p>
            <a:pPr marL="342900" indent="-342900">
              <a:buFont typeface="+mj-lt"/>
              <a:buAutoNum type="arabicPeriod"/>
            </a:pPr>
            <a:r>
              <a:rPr lang="en-US" dirty="0"/>
              <a:t>Teachers Insurance Annuity Association (TIAA) </a:t>
            </a:r>
          </a:p>
          <a:p>
            <a:pPr marL="742950" lvl="1" indent="-285750">
              <a:buFont typeface="Arial" panose="020B0604020202020204" pitchFamily="34" charset="0"/>
              <a:buChar char="•"/>
            </a:pPr>
            <a:r>
              <a:rPr lang="en-US" sz="1600" dirty="0"/>
              <a:t>Employees eligible for this plan are faculty and administrative/professional.</a:t>
            </a:r>
          </a:p>
          <a:p>
            <a:pPr marL="1200150" lvl="2" indent="-285750">
              <a:buFont typeface="Arial" panose="020B0604020202020204" pitchFamily="34" charset="0"/>
              <a:buChar char="•"/>
            </a:pPr>
            <a:r>
              <a:rPr lang="en-US" sz="1400" dirty="0"/>
              <a:t>Participants must enroll at </a:t>
            </a:r>
            <a:r>
              <a:rPr lang="en-US" sz="1400" dirty="0">
                <a:hlinkClick r:id="rId2"/>
              </a:rPr>
              <a:t>TIAA.org/MINOTSTATE</a:t>
            </a:r>
            <a:endParaRPr lang="en-US" sz="1400" dirty="0"/>
          </a:p>
          <a:p>
            <a:pPr marL="1200150" lvl="2" indent="-285750">
              <a:buFont typeface="Arial" panose="020B0604020202020204" pitchFamily="34" charset="0"/>
              <a:buChar char="•"/>
            </a:pPr>
            <a:r>
              <a:rPr lang="en-US" sz="1400" dirty="0"/>
              <a:t>Faculty and Administrators (Bands 0000-3000) participate in TIAA</a:t>
            </a:r>
          </a:p>
          <a:p>
            <a:pPr marL="1200150" lvl="2" indent="-285750">
              <a:buFont typeface="Arial" panose="020B0604020202020204" pitchFamily="34" charset="0"/>
              <a:buChar char="•"/>
            </a:pPr>
            <a:endParaRPr lang="en-US" sz="1400" dirty="0"/>
          </a:p>
        </p:txBody>
      </p:sp>
      <p:pic>
        <p:nvPicPr>
          <p:cNvPr id="8" name="Picture 5" descr="tiaa-images.jpg">
            <a:hlinkClick r:id="rId3"/>
            <a:extLst>
              <a:ext uri="{FF2B5EF4-FFF2-40B4-BE49-F238E27FC236}">
                <a16:creationId xmlns:a16="http://schemas.microsoft.com/office/drawing/2014/main" id="{93637E1F-B22B-42E6-9827-242F08F6AF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72782" y="3866921"/>
            <a:ext cx="971334" cy="33050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5E502C18-6F7F-42DF-9769-167153C86350}"/>
              </a:ext>
            </a:extLst>
          </p:cNvPr>
          <p:cNvSpPr txBox="1"/>
          <p:nvPr/>
        </p:nvSpPr>
        <p:spPr>
          <a:xfrm>
            <a:off x="1355451" y="5452723"/>
            <a:ext cx="6615017" cy="584775"/>
          </a:xfrm>
          <a:prstGeom prst="rect">
            <a:avLst/>
          </a:prstGeom>
          <a:noFill/>
          <a:ln w="28575">
            <a:solidFill>
              <a:srgbClr val="CC0033"/>
            </a:solidFill>
          </a:ln>
        </p:spPr>
        <p:txBody>
          <a:bodyPr wrap="square" rtlCol="0">
            <a:spAutoFit/>
          </a:bodyPr>
          <a:lstStyle/>
          <a:p>
            <a:pPr algn="ctr"/>
            <a:r>
              <a:rPr lang="en-US" sz="1600" dirty="0"/>
              <a:t>MSU offers supplementary voluntary plans including 403B and 457 deferred compensation plans.</a:t>
            </a:r>
          </a:p>
        </p:txBody>
      </p:sp>
      <p:sp>
        <p:nvSpPr>
          <p:cNvPr id="11" name="TextBox 10">
            <a:extLst>
              <a:ext uri="{FF2B5EF4-FFF2-40B4-BE49-F238E27FC236}">
                <a16:creationId xmlns:a16="http://schemas.microsoft.com/office/drawing/2014/main" id="{85572D15-3AC9-4532-BF51-67572D2E487D}"/>
              </a:ext>
            </a:extLst>
          </p:cNvPr>
          <p:cNvSpPr txBox="1"/>
          <p:nvPr/>
        </p:nvSpPr>
        <p:spPr>
          <a:xfrm>
            <a:off x="5166911" y="820502"/>
            <a:ext cx="2855690" cy="523220"/>
          </a:xfrm>
          <a:prstGeom prst="rect">
            <a:avLst/>
          </a:prstGeom>
          <a:noFill/>
          <a:ln w="28575">
            <a:solidFill>
              <a:schemeClr val="accent6">
                <a:lumMod val="40000"/>
                <a:lumOff val="60000"/>
              </a:schemeClr>
            </a:solidFill>
            <a:prstDash val="sysDash"/>
          </a:ln>
        </p:spPr>
        <p:txBody>
          <a:bodyPr wrap="square" rtlCol="0">
            <a:spAutoFit/>
          </a:bodyPr>
          <a:lstStyle/>
          <a:p>
            <a:pPr algn="ctr"/>
            <a:r>
              <a:rPr lang="en-US" sz="1400" dirty="0">
                <a:solidFill>
                  <a:schemeClr val="bg2"/>
                </a:solidFill>
              </a:rPr>
              <a:t>View this deck in presentation mode to access links and videos. </a:t>
            </a:r>
          </a:p>
        </p:txBody>
      </p:sp>
      <p:pic>
        <p:nvPicPr>
          <p:cNvPr id="12" name="Picture 11" descr="A red and white sign&#10;&#10;Description generated with very high confidence">
            <a:extLst>
              <a:ext uri="{FF2B5EF4-FFF2-40B4-BE49-F238E27FC236}">
                <a16:creationId xmlns:a16="http://schemas.microsoft.com/office/drawing/2014/main" id="{3CDBEBCA-1BFC-435C-93A6-BCCA26FD639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96219" y="6160654"/>
            <a:ext cx="667457" cy="632691"/>
          </a:xfrm>
          <a:prstGeom prst="rect">
            <a:avLst/>
          </a:prstGeom>
        </p:spPr>
      </p:pic>
      <p:pic>
        <p:nvPicPr>
          <p:cNvPr id="2" name="Picture 1">
            <a:hlinkClick r:id="rId6"/>
            <a:extLst>
              <a:ext uri="{FF2B5EF4-FFF2-40B4-BE49-F238E27FC236}">
                <a16:creationId xmlns:a16="http://schemas.microsoft.com/office/drawing/2014/main" id="{43B6196B-2413-4DE2-A202-2AC96961A95D}"/>
              </a:ext>
            </a:extLst>
          </p:cNvPr>
          <p:cNvPicPr>
            <a:picLocks noChangeAspect="1"/>
          </p:cNvPicPr>
          <p:nvPr/>
        </p:nvPicPr>
        <p:blipFill>
          <a:blip r:embed="rId7"/>
          <a:stretch>
            <a:fillRect/>
          </a:stretch>
        </p:blipFill>
        <p:spPr>
          <a:xfrm>
            <a:off x="7612655" y="2498352"/>
            <a:ext cx="1277498" cy="353902"/>
          </a:xfrm>
          <a:prstGeom prst="rect">
            <a:avLst/>
          </a:prstGeom>
        </p:spPr>
      </p:pic>
    </p:spTree>
    <p:extLst>
      <p:ext uri="{BB962C8B-B14F-4D97-AF65-F5344CB8AC3E}">
        <p14:creationId xmlns:p14="http://schemas.microsoft.com/office/powerpoint/2010/main" val="3391646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62626"/>
        </a:solidFill>
        <a:effectLst/>
      </p:bgPr>
    </p:bg>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9B37276B-244D-4415-A7EA-A47EC9A20238}"/>
              </a:ext>
            </a:extLst>
          </p:cNvPr>
          <p:cNvPicPr>
            <a:picLocks noChangeAspect="1"/>
          </p:cNvPicPr>
          <p:nvPr/>
        </p:nvPicPr>
        <p:blipFill>
          <a:blip r:embed="rId2"/>
          <a:stretch>
            <a:fillRect/>
          </a:stretch>
        </p:blipFill>
        <p:spPr>
          <a:xfrm>
            <a:off x="4383809" y="0"/>
            <a:ext cx="5156200" cy="6858000"/>
          </a:xfrm>
          <a:prstGeom prst="rect">
            <a:avLst/>
          </a:prstGeom>
        </p:spPr>
      </p:pic>
      <p:sp>
        <p:nvSpPr>
          <p:cNvPr id="14" name="Freeform 8">
            <a:extLst>
              <a:ext uri="{FF2B5EF4-FFF2-40B4-BE49-F238E27FC236}">
                <a16:creationId xmlns:a16="http://schemas.microsoft.com/office/drawing/2014/main" id="{9225B0D8-E56E-4ACC-A464-81F4062765C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 y="-478"/>
            <a:ext cx="7101525" cy="6858478"/>
          </a:xfrm>
          <a:custGeom>
            <a:avLst/>
            <a:gdLst>
              <a:gd name="connsiteX0" fmla="*/ 0 w 8078051"/>
              <a:gd name="connsiteY0" fmla="*/ 0 h 5829300"/>
              <a:gd name="connsiteX1" fmla="*/ 4453793 w 8078051"/>
              <a:gd name="connsiteY1" fmla="*/ 0 h 5829300"/>
              <a:gd name="connsiteX2" fmla="*/ 5363426 w 8078051"/>
              <a:gd name="connsiteY2" fmla="*/ 0 h 5829300"/>
              <a:gd name="connsiteX3" fmla="*/ 5368184 w 8078051"/>
              <a:gd name="connsiteY3" fmla="*/ 0 h 5829300"/>
              <a:gd name="connsiteX4" fmla="*/ 8078051 w 8078051"/>
              <a:gd name="connsiteY4" fmla="*/ 5829300 h 5829300"/>
              <a:gd name="connsiteX5" fmla="*/ 1743926 w 8078051"/>
              <a:gd name="connsiteY5" fmla="*/ 5829300 h 5829300"/>
              <a:gd name="connsiteX6" fmla="*/ 1744148 w 8078051"/>
              <a:gd name="connsiteY6" fmla="*/ 5828822 h 5829300"/>
              <a:gd name="connsiteX7" fmla="*/ 0 w 8078051"/>
              <a:gd name="connsiteY7" fmla="*/ 5828822 h 582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1" h="5829300">
                <a:moveTo>
                  <a:pt x="0" y="0"/>
                </a:moveTo>
                <a:lnTo>
                  <a:pt x="4453793" y="0"/>
                </a:lnTo>
                <a:lnTo>
                  <a:pt x="5363426" y="0"/>
                </a:lnTo>
                <a:lnTo>
                  <a:pt x="5368184" y="0"/>
                </a:lnTo>
                <a:lnTo>
                  <a:pt x="8078051" y="5829300"/>
                </a:lnTo>
                <a:lnTo>
                  <a:pt x="1743926" y="5829300"/>
                </a:lnTo>
                <a:lnTo>
                  <a:pt x="1744148" y="5828822"/>
                </a:lnTo>
                <a:lnTo>
                  <a:pt x="0" y="5828822"/>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11">
            <a:extLst>
              <a:ext uri="{FF2B5EF4-FFF2-40B4-BE49-F238E27FC236}">
                <a16:creationId xmlns:a16="http://schemas.microsoft.com/office/drawing/2014/main" id="{8F5D1B28-3976-4367-807C-CAD629CDD83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 y="-478"/>
            <a:ext cx="6058539" cy="6858478"/>
          </a:xfrm>
          <a:custGeom>
            <a:avLst/>
            <a:gdLst>
              <a:gd name="connsiteX0" fmla="*/ 0 w 8078052"/>
              <a:gd name="connsiteY0" fmla="*/ 0 h 6858478"/>
              <a:gd name="connsiteX1" fmla="*/ 3829872 w 8078052"/>
              <a:gd name="connsiteY1" fmla="*/ 0 h 6858478"/>
              <a:gd name="connsiteX2" fmla="*/ 4896100 w 8078052"/>
              <a:gd name="connsiteY2" fmla="*/ 0 h 6858478"/>
              <a:gd name="connsiteX3" fmla="*/ 4901677 w 8078052"/>
              <a:gd name="connsiteY3" fmla="*/ 0 h 6858478"/>
              <a:gd name="connsiteX4" fmla="*/ 8078052 w 8078052"/>
              <a:gd name="connsiteY4" fmla="*/ 6858478 h 6858478"/>
              <a:gd name="connsiteX5" fmla="*/ 653497 w 8078052"/>
              <a:gd name="connsiteY5" fmla="*/ 6858478 h 6858478"/>
              <a:gd name="connsiteX6" fmla="*/ 653757 w 8078052"/>
              <a:gd name="connsiteY6" fmla="*/ 6857916 h 6858478"/>
              <a:gd name="connsiteX7" fmla="*/ 0 w 8078052"/>
              <a:gd name="connsiteY7" fmla="*/ 6857916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2" h="6858478">
                <a:moveTo>
                  <a:pt x="0" y="0"/>
                </a:moveTo>
                <a:lnTo>
                  <a:pt x="3829872" y="0"/>
                </a:lnTo>
                <a:lnTo>
                  <a:pt x="4896100" y="0"/>
                </a:lnTo>
                <a:lnTo>
                  <a:pt x="4901677" y="0"/>
                </a:lnTo>
                <a:lnTo>
                  <a:pt x="8078052" y="6858478"/>
                </a:lnTo>
                <a:lnTo>
                  <a:pt x="653497" y="6858478"/>
                </a:lnTo>
                <a:lnTo>
                  <a:pt x="653757" y="6857916"/>
                </a:lnTo>
                <a:lnTo>
                  <a:pt x="0" y="6857916"/>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FFE51CA-1A44-47FE-A176-AD54ABB2C5E1}"/>
              </a:ext>
            </a:extLst>
          </p:cNvPr>
          <p:cNvSpPr>
            <a:spLocks noGrp="1"/>
          </p:cNvSpPr>
          <p:nvPr>
            <p:ph type="title"/>
          </p:nvPr>
        </p:nvSpPr>
        <p:spPr>
          <a:xfrm>
            <a:off x="112279" y="210829"/>
            <a:ext cx="4164159" cy="520692"/>
          </a:xfrm>
        </p:spPr>
        <p:txBody>
          <a:bodyPr vert="horz" lIns="91440" tIns="45720" rIns="91440" bIns="45720" rtlCol="0" anchor="t">
            <a:noAutofit/>
          </a:bodyPr>
          <a:lstStyle/>
          <a:p>
            <a:pPr>
              <a:tabLst>
                <a:tab pos="112713" algn="l"/>
                <a:tab pos="2005013" algn="l"/>
              </a:tabLst>
            </a:pPr>
            <a:br>
              <a:rPr lang="en-US" sz="1600" dirty="0"/>
            </a:br>
            <a:r>
              <a:rPr lang="en-US" sz="2000" b="1" i="1" dirty="0">
                <a:latin typeface="+mn-lt"/>
              </a:rPr>
              <a:t>Welcome to Minot State University!</a:t>
            </a:r>
            <a:br>
              <a:rPr lang="en-US" sz="2000" b="1" i="1" dirty="0">
                <a:latin typeface="+mn-lt"/>
              </a:rPr>
            </a:br>
            <a:br>
              <a:rPr lang="en-US" sz="1800" b="1" dirty="0">
                <a:latin typeface="+mn-lt"/>
              </a:rPr>
            </a:br>
            <a:br>
              <a:rPr lang="en-US" sz="2000" i="1" dirty="0"/>
            </a:br>
            <a:br>
              <a:rPr lang="en-US" sz="1800" b="1" dirty="0">
                <a:latin typeface="+mn-lt"/>
              </a:rPr>
            </a:br>
            <a:br>
              <a:rPr lang="en-US" sz="1400" dirty="0"/>
            </a:br>
            <a:endParaRPr lang="en-US" sz="1400" dirty="0"/>
          </a:p>
        </p:txBody>
      </p:sp>
      <p:sp>
        <p:nvSpPr>
          <p:cNvPr id="6" name="TextBox 5">
            <a:extLst>
              <a:ext uri="{FF2B5EF4-FFF2-40B4-BE49-F238E27FC236}">
                <a16:creationId xmlns:a16="http://schemas.microsoft.com/office/drawing/2014/main" id="{00D3FD73-051C-4721-95CB-398D9668E905}"/>
              </a:ext>
            </a:extLst>
          </p:cNvPr>
          <p:cNvSpPr txBox="1"/>
          <p:nvPr/>
        </p:nvSpPr>
        <p:spPr>
          <a:xfrm>
            <a:off x="4619707" y="6581001"/>
            <a:ext cx="1550184" cy="276999"/>
          </a:xfrm>
          <a:prstGeom prst="rect">
            <a:avLst/>
          </a:prstGeom>
          <a:noFill/>
        </p:spPr>
        <p:txBody>
          <a:bodyPr wrap="square" rtlCol="0">
            <a:spAutoFit/>
          </a:bodyPr>
          <a:lstStyle/>
          <a:p>
            <a:r>
              <a:rPr lang="en-US" sz="1200" dirty="0"/>
              <a:t>MSU Beaver Mascot</a:t>
            </a:r>
          </a:p>
        </p:txBody>
      </p:sp>
      <p:sp>
        <p:nvSpPr>
          <p:cNvPr id="4" name="TextBox 3">
            <a:extLst>
              <a:ext uri="{FF2B5EF4-FFF2-40B4-BE49-F238E27FC236}">
                <a16:creationId xmlns:a16="http://schemas.microsoft.com/office/drawing/2014/main" id="{6CEF236D-8B1B-4350-8BCE-5AE7A7655893}"/>
              </a:ext>
            </a:extLst>
          </p:cNvPr>
          <p:cNvSpPr txBox="1"/>
          <p:nvPr/>
        </p:nvSpPr>
        <p:spPr>
          <a:xfrm>
            <a:off x="133714" y="942829"/>
            <a:ext cx="5274310" cy="1754326"/>
          </a:xfrm>
          <a:prstGeom prst="rect">
            <a:avLst/>
          </a:prstGeom>
          <a:noFill/>
        </p:spPr>
        <p:txBody>
          <a:bodyPr wrap="square" rtlCol="0">
            <a:spAutoFit/>
          </a:bodyPr>
          <a:lstStyle/>
          <a:p>
            <a:r>
              <a:rPr lang="en-US" b="0" i="0" dirty="0">
                <a:effectLst/>
                <a:latin typeface="Arial" panose="020B0604020202020204" pitchFamily="34" charset="0"/>
              </a:rPr>
              <a:t>Minot State University is a public university dedicated to excellence in education, scholarship, and community engagement achieved through rigorous academic experiences, active learning environments, commitment to public service, and a vibrant campus life.</a:t>
            </a:r>
            <a:endParaRPr lang="en-US" dirty="0"/>
          </a:p>
        </p:txBody>
      </p:sp>
      <p:sp>
        <p:nvSpPr>
          <p:cNvPr id="9" name="TextBox 8">
            <a:extLst>
              <a:ext uri="{FF2B5EF4-FFF2-40B4-BE49-F238E27FC236}">
                <a16:creationId xmlns:a16="http://schemas.microsoft.com/office/drawing/2014/main" id="{717494DF-7647-4898-94F4-9A23909A7295}"/>
              </a:ext>
            </a:extLst>
          </p:cNvPr>
          <p:cNvSpPr txBox="1"/>
          <p:nvPr/>
        </p:nvSpPr>
        <p:spPr>
          <a:xfrm>
            <a:off x="261257" y="2926080"/>
            <a:ext cx="5274310" cy="3077766"/>
          </a:xfrm>
          <a:prstGeom prst="rect">
            <a:avLst/>
          </a:prstGeom>
          <a:noFill/>
        </p:spPr>
        <p:txBody>
          <a:bodyPr wrap="square" rtlCol="0">
            <a:spAutoFit/>
          </a:bodyPr>
          <a:lstStyle/>
          <a:p>
            <a:pPr algn="l"/>
            <a:r>
              <a:rPr lang="en-US" sz="1600" b="0" i="0" dirty="0">
                <a:effectLst/>
                <a:latin typeface="Arial" panose="020B0604020202020204" pitchFamily="34" charset="0"/>
              </a:rPr>
              <a:t>Minot State University will:</a:t>
            </a:r>
          </a:p>
          <a:p>
            <a:pPr marL="285750" indent="-285750" algn="l">
              <a:buFont typeface="Arial" panose="020B0604020202020204" pitchFamily="34" charset="0"/>
              <a:buChar char="•"/>
            </a:pPr>
            <a:r>
              <a:rPr lang="en-US" sz="1600" b="0" i="0" dirty="0">
                <a:effectLst/>
                <a:latin typeface="Arial" panose="020B0604020202020204" pitchFamily="34" charset="0"/>
              </a:rPr>
              <a:t>Deliver high-quality education where, when, and how it is needed to a diverse, multi-generational student population.</a:t>
            </a:r>
          </a:p>
          <a:p>
            <a:pPr marL="285750" indent="-285750" algn="l">
              <a:buFont typeface="Arial" panose="020B0604020202020204" pitchFamily="34" charset="0"/>
              <a:buChar char="•"/>
            </a:pPr>
            <a:r>
              <a:rPr lang="en-US" sz="1600" b="0" i="0" dirty="0">
                <a:effectLst/>
                <a:latin typeface="Arial" panose="020B0604020202020204" pitchFamily="34" charset="0"/>
              </a:rPr>
              <a:t>Prepare students and the institution for the evolving social and technological challenges of the world.</a:t>
            </a:r>
          </a:p>
          <a:p>
            <a:pPr marL="285750" indent="-285750" algn="l">
              <a:buFont typeface="Arial" panose="020B0604020202020204" pitchFamily="34" charset="0"/>
              <a:buChar char="•"/>
            </a:pPr>
            <a:r>
              <a:rPr lang="en-US" sz="1600" b="0" i="0" dirty="0">
                <a:effectLst/>
                <a:latin typeface="Arial" panose="020B0604020202020204" pitchFamily="34" charset="0"/>
              </a:rPr>
              <a:t>Inspire scholarship and creative activity among students, faculty, and staff.</a:t>
            </a:r>
          </a:p>
          <a:p>
            <a:pPr marL="285750" indent="-285750" algn="l">
              <a:buFont typeface="Arial" panose="020B0604020202020204" pitchFamily="34" charset="0"/>
              <a:buChar char="•"/>
            </a:pPr>
            <a:r>
              <a:rPr lang="en-US" sz="1600" b="0" i="0" dirty="0">
                <a:effectLst/>
                <a:latin typeface="Arial" panose="020B0604020202020204" pitchFamily="34" charset="0"/>
              </a:rPr>
              <a:t>Empower graduates with a distinctive combination of professional expertise and broad-based education to support varied careers and productive lives.</a:t>
            </a:r>
          </a:p>
          <a:p>
            <a:endParaRPr lang="en-US" dirty="0"/>
          </a:p>
        </p:txBody>
      </p:sp>
    </p:spTree>
    <p:extLst>
      <p:ext uri="{BB962C8B-B14F-4D97-AF65-F5344CB8AC3E}">
        <p14:creationId xmlns:p14="http://schemas.microsoft.com/office/powerpoint/2010/main" val="2374452393"/>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156AD9-5B8F-422C-BA5F-2A6CD8D072EE}"/>
              </a:ext>
            </a:extLst>
          </p:cNvPr>
          <p:cNvSpPr>
            <a:spLocks noGrp="1"/>
          </p:cNvSpPr>
          <p:nvPr>
            <p:ph type="title" idx="4294967295"/>
          </p:nvPr>
        </p:nvSpPr>
        <p:spPr>
          <a:xfrm>
            <a:off x="628651" y="457201"/>
            <a:ext cx="7753351" cy="1117600"/>
          </a:xfrm>
        </p:spPr>
        <p:txBody>
          <a:bodyPr>
            <a:normAutofit/>
          </a:bodyPr>
          <a:lstStyle/>
          <a:p>
            <a:r>
              <a:rPr lang="en-US" sz="3200" b="1" dirty="0">
                <a:solidFill>
                  <a:schemeClr val="bg1"/>
                </a:solidFill>
              </a:rPr>
              <a:t>NDPERS Plan</a:t>
            </a:r>
          </a:p>
        </p:txBody>
      </p:sp>
      <p:sp>
        <p:nvSpPr>
          <p:cNvPr id="7" name="Rectangle 1">
            <a:extLst>
              <a:ext uri="{FF2B5EF4-FFF2-40B4-BE49-F238E27FC236}">
                <a16:creationId xmlns:a16="http://schemas.microsoft.com/office/drawing/2014/main" id="{AD6BB6D2-0C40-46BD-88B7-62D2F897B31F}"/>
              </a:ext>
            </a:extLst>
          </p:cNvPr>
          <p:cNvSpPr>
            <a:spLocks noChangeArrowheads="1"/>
          </p:cNvSpPr>
          <p:nvPr/>
        </p:nvSpPr>
        <p:spPr bwMode="auto">
          <a:xfrm>
            <a:off x="1868430" y="182549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br>
              <a:rPr lang="en-US" altLang="en-US" sz="900" b="1" u="sng" dirty="0">
                <a:solidFill>
                  <a:srgbClr val="000000"/>
                </a:solidFill>
                <a:cs typeface="Arial" panose="020B0604020202020204" pitchFamily="34" charset="0"/>
              </a:rPr>
            </a:br>
            <a:endParaRPr lang="en-US" altLang="en-US" sz="900" b="1" u="sng" dirty="0">
              <a:solidFill>
                <a:srgbClr val="666666"/>
              </a:solidFill>
              <a:cs typeface="Arial" panose="020B0604020202020204" pitchFamily="34" charset="0"/>
            </a:endParaRPr>
          </a:p>
        </p:txBody>
      </p:sp>
      <p:sp>
        <p:nvSpPr>
          <p:cNvPr id="8" name="AutoShape 2" descr="tiaa-images.jpg">
            <a:hlinkClick r:id="rId2"/>
            <a:extLst>
              <a:ext uri="{FF2B5EF4-FFF2-40B4-BE49-F238E27FC236}">
                <a16:creationId xmlns:a16="http://schemas.microsoft.com/office/drawing/2014/main" id="{2BD7EE01-D6BD-4DBB-85B5-D2821564D6A3}"/>
              </a:ext>
            </a:extLst>
          </p:cNvPr>
          <p:cNvSpPr>
            <a:spLocks noChangeAspect="1" noChangeArrowheads="1"/>
          </p:cNvSpPr>
          <p:nvPr/>
        </p:nvSpPr>
        <p:spPr bwMode="auto">
          <a:xfrm>
            <a:off x="2816225" y="1576390"/>
            <a:ext cx="1066800" cy="3619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3" descr="ndpers-logo.png">
            <a:hlinkClick r:id="rId3"/>
            <a:extLst>
              <a:ext uri="{FF2B5EF4-FFF2-40B4-BE49-F238E27FC236}">
                <a16:creationId xmlns:a16="http://schemas.microsoft.com/office/drawing/2014/main" id="{B1A72FEA-91E8-4F3B-A8FF-FEE80D0A9955}"/>
              </a:ext>
            </a:extLst>
          </p:cNvPr>
          <p:cNvSpPr>
            <a:spLocks noChangeAspect="1" noChangeArrowheads="1"/>
          </p:cNvSpPr>
          <p:nvPr/>
        </p:nvSpPr>
        <p:spPr bwMode="auto">
          <a:xfrm>
            <a:off x="2514686" y="1976823"/>
            <a:ext cx="723900" cy="619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TextBox 9">
            <a:extLst>
              <a:ext uri="{FF2B5EF4-FFF2-40B4-BE49-F238E27FC236}">
                <a16:creationId xmlns:a16="http://schemas.microsoft.com/office/drawing/2014/main" id="{F687D59D-E1DD-474D-A1E7-AA5B27E26D81}"/>
              </a:ext>
            </a:extLst>
          </p:cNvPr>
          <p:cNvSpPr txBox="1"/>
          <p:nvPr/>
        </p:nvSpPr>
        <p:spPr>
          <a:xfrm>
            <a:off x="5266393" y="1806213"/>
            <a:ext cx="3293710" cy="4524315"/>
          </a:xfrm>
          <a:prstGeom prst="rect">
            <a:avLst/>
          </a:prstGeom>
          <a:noFill/>
        </p:spPr>
        <p:txBody>
          <a:bodyPr wrap="square" rtlCol="0">
            <a:spAutoFit/>
          </a:bodyPr>
          <a:lstStyle/>
          <a:p>
            <a:pPr eaLnBrk="0" fontAlgn="base" hangingPunct="0">
              <a:spcBef>
                <a:spcPct val="0"/>
              </a:spcBef>
              <a:spcAft>
                <a:spcPct val="0"/>
              </a:spcAft>
            </a:pPr>
            <a:r>
              <a:rPr lang="en-US" altLang="en-US" sz="1200" b="1" u="sng" dirty="0">
                <a:solidFill>
                  <a:srgbClr val="000000"/>
                </a:solidFill>
                <a:latin typeface="Arial" panose="020B0604020202020204" pitchFamily="34" charset="0"/>
                <a:cs typeface="Arial" panose="020B0604020202020204" pitchFamily="34" charset="0"/>
              </a:rPr>
              <a:t>NDPERS</a:t>
            </a:r>
            <a:r>
              <a:rPr lang="en-US" altLang="en-US" sz="1200" b="1" u="sng" dirty="0">
                <a:solidFill>
                  <a:srgbClr val="666666"/>
                </a:solidFill>
                <a:latin typeface="Arial" panose="020B0604020202020204" pitchFamily="34" charset="0"/>
                <a:cs typeface="Arial" panose="020B0604020202020204" pitchFamily="34" charset="0"/>
                <a:hlinkClick r:id="rId3"/>
              </a:rPr>
              <a:t>  </a:t>
            </a:r>
            <a:endParaRPr lang="en-US" altLang="en-US" sz="1200" b="1" u="sng" dirty="0">
              <a:solidFill>
                <a:srgbClr val="666666"/>
              </a:solidFill>
              <a:latin typeface="Arial" panose="020B0604020202020204" pitchFamily="34" charset="0"/>
              <a:cs typeface="Arial" panose="020B0604020202020204" pitchFamily="34" charset="0"/>
            </a:endParaRPr>
          </a:p>
          <a:p>
            <a:pPr eaLnBrk="0" fontAlgn="base" hangingPunct="0">
              <a:spcBef>
                <a:spcPct val="0"/>
              </a:spcBef>
              <a:spcAft>
                <a:spcPct val="0"/>
              </a:spcAft>
            </a:pPr>
            <a:r>
              <a:rPr lang="en-US" sz="1200" dirty="0"/>
              <a:t>The plan for staff is a Define Benefit Hybrid Plan.</a:t>
            </a:r>
          </a:p>
          <a:p>
            <a:pPr eaLnBrk="0" fontAlgn="base" hangingPunct="0">
              <a:spcBef>
                <a:spcPct val="0"/>
              </a:spcBef>
              <a:spcAft>
                <a:spcPct val="0"/>
              </a:spcAft>
            </a:pPr>
            <a:endParaRPr lang="en-US" altLang="en-US" sz="1200" dirty="0">
              <a:solidFill>
                <a:srgbClr val="000000"/>
              </a:solidFill>
              <a:cs typeface="Arial" panose="020B0604020202020204" pitchFamily="34" charset="0"/>
            </a:endParaRPr>
          </a:p>
          <a:p>
            <a:pPr marL="171450" indent="-171450" eaLnBrk="0" fontAlgn="base" hangingPunct="0">
              <a:spcBef>
                <a:spcPct val="0"/>
              </a:spcBef>
              <a:spcAft>
                <a:spcPct val="0"/>
              </a:spcAft>
              <a:buFont typeface="Arial" panose="020B0604020202020204" pitchFamily="34" charset="0"/>
              <a:buChar char="•"/>
            </a:pPr>
            <a:r>
              <a:rPr lang="en-US" altLang="en-US" sz="1200" dirty="0">
                <a:solidFill>
                  <a:srgbClr val="000000"/>
                </a:solidFill>
                <a:cs typeface="Arial" panose="020B0604020202020204" pitchFamily="34" charset="0"/>
              </a:rPr>
              <a:t>For detailed information about this plan, please refer to the </a:t>
            </a:r>
            <a:r>
              <a:rPr lang="en-US" altLang="en-US" sz="1200" dirty="0">
                <a:solidFill>
                  <a:srgbClr val="000000"/>
                </a:solidFill>
                <a:cs typeface="Arial" panose="020B0604020202020204" pitchFamily="34" charset="0"/>
                <a:hlinkClick r:id="rId4"/>
              </a:rPr>
              <a:t>NDPERS Retirement Plan</a:t>
            </a:r>
            <a:r>
              <a:rPr lang="en-US" altLang="en-US" sz="1200" dirty="0">
                <a:solidFill>
                  <a:srgbClr val="000000"/>
                </a:solidFill>
                <a:cs typeface="Arial" panose="020B0604020202020204" pitchFamily="34" charset="0"/>
              </a:rPr>
              <a:t>. </a:t>
            </a:r>
            <a:br>
              <a:rPr lang="en-US" altLang="en-US" sz="1200" dirty="0">
                <a:solidFill>
                  <a:srgbClr val="000000"/>
                </a:solidFill>
                <a:cs typeface="Arial" panose="020B0604020202020204" pitchFamily="34" charset="0"/>
              </a:rPr>
            </a:br>
            <a:endParaRPr lang="en-US" altLang="en-US" sz="1200" u="sng" dirty="0">
              <a:solidFill>
                <a:srgbClr val="000000"/>
              </a:solidFill>
              <a:latin typeface="Arial" panose="020B0604020202020204" pitchFamily="34" charset="0"/>
              <a:cs typeface="Arial" panose="020B0604020202020204" pitchFamily="34" charset="0"/>
            </a:endParaRPr>
          </a:p>
          <a:p>
            <a:pPr marL="171450" indent="-171450" eaLnBrk="0" fontAlgn="base" hangingPunct="0">
              <a:spcBef>
                <a:spcPct val="0"/>
              </a:spcBef>
              <a:spcAft>
                <a:spcPct val="0"/>
              </a:spcAft>
              <a:buFont typeface="Arial" panose="020B0604020202020204" pitchFamily="34" charset="0"/>
              <a:buChar char="•"/>
            </a:pPr>
            <a:r>
              <a:rPr lang="en-US" sz="1200" dirty="0">
                <a:solidFill>
                  <a:srgbClr val="000000"/>
                </a:solidFill>
                <a:cs typeface="Arial" panose="020B0604020202020204" pitchFamily="34" charset="0"/>
              </a:rPr>
              <a:t>The lifetime, monthly benefit is calculated based on a</a:t>
            </a:r>
            <a:r>
              <a:rPr lang="en-US" sz="1200" dirty="0">
                <a:solidFill>
                  <a:srgbClr val="000000"/>
                </a:solidFill>
                <a:cs typeface="Arial" panose="020B0604020202020204" pitchFamily="34" charset="0"/>
                <a:hlinkClick r:id="rId5"/>
              </a:rPr>
              <a:t> formula</a:t>
            </a:r>
            <a:r>
              <a:rPr lang="en-US" sz="1200" dirty="0">
                <a:solidFill>
                  <a:srgbClr val="000000"/>
                </a:solidFill>
                <a:cs typeface="Arial" panose="020B0604020202020204" pitchFamily="34" charset="0"/>
              </a:rPr>
              <a:t>.</a:t>
            </a:r>
          </a:p>
          <a:p>
            <a:pPr marL="171450" indent="-171450" eaLnBrk="0" fontAlgn="base" hangingPunct="0">
              <a:spcBef>
                <a:spcPct val="0"/>
              </a:spcBef>
              <a:spcAft>
                <a:spcPct val="0"/>
              </a:spcAft>
              <a:buFont typeface="Arial" panose="020B0604020202020204" pitchFamily="34" charset="0"/>
              <a:buChar char="•"/>
            </a:pPr>
            <a:endParaRPr lang="en-US" sz="1200" dirty="0">
              <a:solidFill>
                <a:srgbClr val="000000"/>
              </a:solidFill>
              <a:cs typeface="Arial" panose="020B0604020202020204" pitchFamily="34" charset="0"/>
            </a:endParaRPr>
          </a:p>
          <a:p>
            <a:pPr marL="171450" indent="-171450" eaLnBrk="0" fontAlgn="base" hangingPunct="0">
              <a:spcBef>
                <a:spcPct val="0"/>
              </a:spcBef>
              <a:spcAft>
                <a:spcPct val="0"/>
              </a:spcAft>
              <a:buFont typeface="Arial" panose="020B0604020202020204" pitchFamily="34" charset="0"/>
              <a:buChar char="•"/>
            </a:pPr>
            <a:r>
              <a:rPr lang="en-US" sz="1200" dirty="0"/>
              <a:t>NDPERS offers numerous training programs throughout the year, including one-on-one consultations.</a:t>
            </a:r>
          </a:p>
          <a:p>
            <a:pPr marL="171450" indent="-171450" eaLnBrk="0" fontAlgn="base" hangingPunct="0">
              <a:spcBef>
                <a:spcPct val="0"/>
              </a:spcBef>
              <a:spcAft>
                <a:spcPct val="0"/>
              </a:spcAft>
              <a:buFont typeface="Arial" panose="020B0604020202020204" pitchFamily="34" charset="0"/>
              <a:buChar char="•"/>
            </a:pPr>
            <a:endParaRPr lang="en-US" sz="1200" dirty="0"/>
          </a:p>
          <a:p>
            <a:pPr marL="171450" indent="-171450" eaLnBrk="0" fontAlgn="base" hangingPunct="0">
              <a:spcBef>
                <a:spcPct val="0"/>
              </a:spcBef>
              <a:spcAft>
                <a:spcPct val="0"/>
              </a:spcAft>
              <a:buFont typeface="Arial" panose="020B0604020202020204" pitchFamily="34" charset="0"/>
              <a:buChar char="•"/>
            </a:pPr>
            <a:r>
              <a:rPr lang="en-US" sz="1200" dirty="0"/>
              <a:t>Each eligible new hire receives notifications and personal plan comparisons. For questions, contact NDPERS at 701-328-3900.</a:t>
            </a:r>
          </a:p>
          <a:p>
            <a:pPr marL="171450" indent="-171450" eaLnBrk="0" fontAlgn="base" hangingPunct="0">
              <a:spcBef>
                <a:spcPct val="0"/>
              </a:spcBef>
              <a:spcAft>
                <a:spcPct val="0"/>
              </a:spcAft>
              <a:buFont typeface="Arial" panose="020B0604020202020204" pitchFamily="34" charset="0"/>
              <a:buChar char="•"/>
            </a:pPr>
            <a:endParaRPr lang="en-US" sz="1200" dirty="0">
              <a:solidFill>
                <a:srgbClr val="000000"/>
              </a:solidFill>
              <a:cs typeface="Arial" panose="020B0604020202020204" pitchFamily="34" charset="0"/>
            </a:endParaRPr>
          </a:p>
          <a:p>
            <a:pPr marL="171450" indent="-171450" eaLnBrk="0" fontAlgn="base" hangingPunct="0">
              <a:spcBef>
                <a:spcPct val="0"/>
              </a:spcBef>
              <a:spcAft>
                <a:spcPct val="0"/>
              </a:spcAft>
              <a:buFont typeface="Arial" panose="020B0604020202020204" pitchFamily="34" charset="0"/>
              <a:buChar char="•"/>
            </a:pPr>
            <a:r>
              <a:rPr lang="en-US" sz="1200" dirty="0">
                <a:solidFill>
                  <a:srgbClr val="000000"/>
                </a:solidFill>
                <a:cs typeface="Arial" panose="020B0604020202020204" pitchFamily="34" charset="0"/>
              </a:rPr>
              <a:t>NDPERS offers a voluntary/supplemental </a:t>
            </a:r>
            <a:r>
              <a:rPr lang="en-US" sz="1200" dirty="0">
                <a:solidFill>
                  <a:srgbClr val="000000"/>
                </a:solidFill>
                <a:cs typeface="Arial" panose="020B0604020202020204" pitchFamily="34" charset="0"/>
                <a:hlinkClick r:id="rId6"/>
              </a:rPr>
              <a:t>457 Deferred Compensation plan</a:t>
            </a:r>
            <a:r>
              <a:rPr lang="en-US" sz="1200" dirty="0">
                <a:solidFill>
                  <a:srgbClr val="000000"/>
                </a:solidFill>
                <a:cs typeface="Arial" panose="020B0604020202020204" pitchFamily="34" charset="0"/>
              </a:rPr>
              <a:t> that allows pre-tax deferrals subject to annual federal limits.</a:t>
            </a:r>
          </a:p>
          <a:p>
            <a:pPr marL="171450" indent="-171450" eaLnBrk="0" fontAlgn="base" hangingPunct="0">
              <a:spcBef>
                <a:spcPct val="0"/>
              </a:spcBef>
              <a:spcAft>
                <a:spcPct val="0"/>
              </a:spcAft>
              <a:buFont typeface="Arial" panose="020B0604020202020204" pitchFamily="34" charset="0"/>
              <a:buChar char="•"/>
            </a:pPr>
            <a:r>
              <a:rPr lang="en-US" sz="1200" dirty="0"/>
              <a:t>NDPERS provides a Quick Enrollment option for the NDPERS Companion Plan administered by TIAA.</a:t>
            </a:r>
          </a:p>
          <a:p>
            <a:pPr eaLnBrk="0" fontAlgn="base" hangingPunct="0">
              <a:spcBef>
                <a:spcPct val="0"/>
              </a:spcBef>
              <a:spcAft>
                <a:spcPct val="0"/>
              </a:spcAft>
            </a:pPr>
            <a:endParaRPr lang="en-US" altLang="en-US" sz="1200" u="sng" dirty="0">
              <a:solidFill>
                <a:srgbClr val="000000"/>
              </a:solidFill>
              <a:latin typeface="Arial" panose="020B0604020202020204" pitchFamily="34" charset="0"/>
              <a:cs typeface="Arial" panose="020B0604020202020204" pitchFamily="34" charset="0"/>
            </a:endParaRPr>
          </a:p>
        </p:txBody>
      </p:sp>
      <p:graphicFrame>
        <p:nvGraphicFramePr>
          <p:cNvPr id="13" name="Table 12">
            <a:extLst>
              <a:ext uri="{FF2B5EF4-FFF2-40B4-BE49-F238E27FC236}">
                <a16:creationId xmlns:a16="http://schemas.microsoft.com/office/drawing/2014/main" id="{DD00AAF8-4383-4120-8CD9-243B4BFE3F1C}"/>
              </a:ext>
            </a:extLst>
          </p:cNvPr>
          <p:cNvGraphicFramePr>
            <a:graphicFrameLocks noGrp="1"/>
          </p:cNvGraphicFramePr>
          <p:nvPr/>
        </p:nvGraphicFramePr>
        <p:xfrm>
          <a:off x="677087" y="1824948"/>
          <a:ext cx="4305302" cy="1270004"/>
        </p:xfrm>
        <a:graphic>
          <a:graphicData uri="http://schemas.openxmlformats.org/drawingml/2006/table">
            <a:tbl>
              <a:tblPr/>
              <a:tblGrid>
                <a:gridCol w="3441550">
                  <a:extLst>
                    <a:ext uri="{9D8B030D-6E8A-4147-A177-3AD203B41FA5}">
                      <a16:colId xmlns:a16="http://schemas.microsoft.com/office/drawing/2014/main" val="1986203280"/>
                    </a:ext>
                  </a:extLst>
                </a:gridCol>
                <a:gridCol w="863752">
                  <a:extLst>
                    <a:ext uri="{9D8B030D-6E8A-4147-A177-3AD203B41FA5}">
                      <a16:colId xmlns:a16="http://schemas.microsoft.com/office/drawing/2014/main" val="794354674"/>
                    </a:ext>
                  </a:extLst>
                </a:gridCol>
              </a:tblGrid>
              <a:tr h="485141">
                <a:tc>
                  <a:txBody>
                    <a:bodyPr/>
                    <a:lstStyle/>
                    <a:p>
                      <a:pPr algn="l"/>
                      <a:r>
                        <a:rPr lang="en-US" sz="1400" b="1" dirty="0">
                          <a:effectLst/>
                        </a:rPr>
                        <a:t>NDPERS -  Defined Benefit Plan</a:t>
                      </a:r>
                    </a:p>
                  </a:txBody>
                  <a:tcPr marL="19051" marR="19051" marT="19051" marB="19051" anchor="ctr">
                    <a:lnL>
                      <a:noFill/>
                    </a:lnL>
                    <a:lnR>
                      <a:noFill/>
                    </a:lnR>
                    <a:lnT>
                      <a:noFill/>
                    </a:lnT>
                    <a:lnB w="9525" cap="flat" cmpd="sng" algn="ctr">
                      <a:solidFill>
                        <a:srgbClr val="999999"/>
                      </a:solidFill>
                      <a:prstDash val="solid"/>
                      <a:round/>
                      <a:headEnd type="none" w="med" len="med"/>
                      <a:tailEnd type="none" w="med" len="med"/>
                    </a:lnB>
                    <a:solidFill>
                      <a:srgbClr val="CCCCCC"/>
                    </a:solidFill>
                  </a:tcPr>
                </a:tc>
                <a:tc>
                  <a:txBody>
                    <a:bodyPr/>
                    <a:lstStyle/>
                    <a:p>
                      <a:pPr algn="l"/>
                      <a:r>
                        <a:rPr lang="en-US" sz="1500" b="1" dirty="0">
                          <a:effectLst/>
                        </a:rPr>
                        <a:t> </a:t>
                      </a:r>
                    </a:p>
                  </a:txBody>
                  <a:tcPr marL="19051" marR="19051" marT="19051" marB="19051" anchor="ctr">
                    <a:lnL>
                      <a:noFill/>
                    </a:lnL>
                    <a:lnR>
                      <a:noFill/>
                    </a:lnR>
                    <a:lnT>
                      <a:noFill/>
                    </a:lnT>
                    <a:lnB w="9525" cap="flat" cmpd="sng" algn="ctr">
                      <a:solidFill>
                        <a:srgbClr val="999999"/>
                      </a:solidFill>
                      <a:prstDash val="solid"/>
                      <a:round/>
                      <a:headEnd type="none" w="med" len="med"/>
                      <a:tailEnd type="none" w="med" len="med"/>
                    </a:lnB>
                    <a:solidFill>
                      <a:srgbClr val="CCCCCC"/>
                    </a:solidFill>
                  </a:tcPr>
                </a:tc>
                <a:extLst>
                  <a:ext uri="{0D108BD9-81ED-4DB2-BD59-A6C34878D82A}">
                    <a16:rowId xmlns:a16="http://schemas.microsoft.com/office/drawing/2014/main" val="2217090800"/>
                  </a:ext>
                </a:extLst>
              </a:tr>
              <a:tr h="261621">
                <a:tc>
                  <a:txBody>
                    <a:bodyPr/>
                    <a:lstStyle/>
                    <a:p>
                      <a:pPr algn="l"/>
                      <a:r>
                        <a:rPr lang="en-US" sz="1200" dirty="0">
                          <a:effectLst/>
                        </a:rPr>
                        <a:t>Employee Contribution</a:t>
                      </a:r>
                    </a:p>
                  </a:txBody>
                  <a:tcPr marL="19051" marR="19051" marT="19051" marB="19051"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tcPr>
                </a:tc>
                <a:tc>
                  <a:txBody>
                    <a:bodyPr/>
                    <a:lstStyle/>
                    <a:p>
                      <a:pPr algn="l"/>
                      <a:r>
                        <a:rPr lang="en-US" sz="1200">
                          <a:effectLst/>
                        </a:rPr>
                        <a:t>3.00%</a:t>
                      </a:r>
                    </a:p>
                  </a:txBody>
                  <a:tcPr marL="19051" marR="19051" marT="19051" marB="19051"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3361465107"/>
                  </a:ext>
                </a:extLst>
              </a:tr>
              <a:tr h="261621">
                <a:tc>
                  <a:txBody>
                    <a:bodyPr/>
                    <a:lstStyle/>
                    <a:p>
                      <a:pPr algn="l"/>
                      <a:r>
                        <a:rPr lang="en-US" sz="1200" dirty="0">
                          <a:effectLst/>
                        </a:rPr>
                        <a:t>MSU Contribution</a:t>
                      </a:r>
                    </a:p>
                  </a:txBody>
                  <a:tcPr marL="19051" marR="19051" marT="19051" marB="19051"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tcPr>
                </a:tc>
                <a:tc>
                  <a:txBody>
                    <a:bodyPr/>
                    <a:lstStyle/>
                    <a:p>
                      <a:pPr algn="l"/>
                      <a:r>
                        <a:rPr lang="en-US" sz="1200" dirty="0">
                          <a:effectLst/>
                        </a:rPr>
                        <a:t>12.26%</a:t>
                      </a:r>
                    </a:p>
                  </a:txBody>
                  <a:tcPr marL="19051" marR="19051" marT="19051" marB="19051"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828791436"/>
                  </a:ext>
                </a:extLst>
              </a:tr>
              <a:tr h="261621">
                <a:tc>
                  <a:txBody>
                    <a:bodyPr/>
                    <a:lstStyle/>
                    <a:p>
                      <a:pPr algn="l"/>
                      <a:r>
                        <a:rPr lang="en-US" sz="1200" dirty="0">
                          <a:effectLst/>
                        </a:rPr>
                        <a:t>Total Contribution</a:t>
                      </a:r>
                    </a:p>
                  </a:txBody>
                  <a:tcPr marL="19051" marR="19051" marT="19051" marB="19051"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tcPr>
                </a:tc>
                <a:tc>
                  <a:txBody>
                    <a:bodyPr/>
                    <a:lstStyle/>
                    <a:p>
                      <a:pPr algn="l"/>
                      <a:r>
                        <a:rPr lang="en-US" sz="1200" dirty="0">
                          <a:effectLst/>
                        </a:rPr>
                        <a:t>15.26%</a:t>
                      </a:r>
                    </a:p>
                  </a:txBody>
                  <a:tcPr marL="19051" marR="19051" marT="19051" marB="19051"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1331808506"/>
                  </a:ext>
                </a:extLst>
              </a:tr>
            </a:tbl>
          </a:graphicData>
        </a:graphic>
      </p:graphicFrame>
      <p:sp>
        <p:nvSpPr>
          <p:cNvPr id="15" name="AutoShape 2" descr="ndpers-logo.png">
            <a:hlinkClick r:id="rId3"/>
            <a:extLst>
              <a:ext uri="{FF2B5EF4-FFF2-40B4-BE49-F238E27FC236}">
                <a16:creationId xmlns:a16="http://schemas.microsoft.com/office/drawing/2014/main" id="{DBA95436-C0D6-4C1D-9BD1-59C05DAFB476}"/>
              </a:ext>
            </a:extLst>
          </p:cNvPr>
          <p:cNvSpPr>
            <a:spLocks noChangeAspect="1" noChangeArrowheads="1"/>
          </p:cNvSpPr>
          <p:nvPr/>
        </p:nvSpPr>
        <p:spPr bwMode="auto">
          <a:xfrm>
            <a:off x="1221743" y="2921468"/>
            <a:ext cx="723900" cy="619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TextBox 11">
            <a:extLst>
              <a:ext uri="{FF2B5EF4-FFF2-40B4-BE49-F238E27FC236}">
                <a16:creationId xmlns:a16="http://schemas.microsoft.com/office/drawing/2014/main" id="{252A7961-033C-4B44-8902-D75D8595664E}"/>
              </a:ext>
            </a:extLst>
          </p:cNvPr>
          <p:cNvSpPr txBox="1"/>
          <p:nvPr/>
        </p:nvSpPr>
        <p:spPr>
          <a:xfrm>
            <a:off x="677087" y="3160539"/>
            <a:ext cx="4359564" cy="261610"/>
          </a:xfrm>
          <a:prstGeom prst="rect">
            <a:avLst/>
          </a:prstGeom>
          <a:noFill/>
        </p:spPr>
        <p:txBody>
          <a:bodyPr wrap="square" rtlCol="0">
            <a:spAutoFit/>
          </a:bodyPr>
          <a:lstStyle/>
          <a:p>
            <a:pPr algn="ctr"/>
            <a:r>
              <a:rPr lang="en-US" sz="1100" dirty="0"/>
              <a:t>Employees are required to enroll online at </a:t>
            </a:r>
            <a:r>
              <a:rPr lang="en-US" sz="1100" dirty="0">
                <a:hlinkClick r:id="rId7"/>
              </a:rPr>
              <a:t>NDPERS</a:t>
            </a:r>
            <a:endParaRPr lang="en-US" sz="1100" dirty="0"/>
          </a:p>
        </p:txBody>
      </p:sp>
      <p:sp>
        <p:nvSpPr>
          <p:cNvPr id="19" name="TextBox 18">
            <a:extLst>
              <a:ext uri="{FF2B5EF4-FFF2-40B4-BE49-F238E27FC236}">
                <a16:creationId xmlns:a16="http://schemas.microsoft.com/office/drawing/2014/main" id="{9A96C22A-6F85-4531-8E8D-2E4C92A15D0F}"/>
              </a:ext>
            </a:extLst>
          </p:cNvPr>
          <p:cNvSpPr txBox="1"/>
          <p:nvPr/>
        </p:nvSpPr>
        <p:spPr>
          <a:xfrm>
            <a:off x="1181474" y="3770550"/>
            <a:ext cx="2881746" cy="369332"/>
          </a:xfrm>
          <a:prstGeom prst="rect">
            <a:avLst/>
          </a:prstGeom>
          <a:noFill/>
        </p:spPr>
        <p:txBody>
          <a:bodyPr wrap="square" rtlCol="0">
            <a:spAutoFit/>
          </a:bodyPr>
          <a:lstStyle/>
          <a:p>
            <a:pPr algn="ctr"/>
            <a:r>
              <a:rPr lang="en-US" altLang="en-US" dirty="0">
                <a:solidFill>
                  <a:srgbClr val="C00000"/>
                </a:solidFill>
                <a:latin typeface="Arial" panose="020B0604020202020204" pitchFamily="34" charset="0"/>
                <a:hlinkClick r:id="rId8"/>
              </a:rPr>
              <a:t>Plan Handbook Overview </a:t>
            </a:r>
            <a:endParaRPr lang="en-US" dirty="0">
              <a:solidFill>
                <a:srgbClr val="C00000"/>
              </a:solidFill>
            </a:endParaRPr>
          </a:p>
        </p:txBody>
      </p:sp>
      <p:pic>
        <p:nvPicPr>
          <p:cNvPr id="14" name="Picture 13" descr="A red and white sign&#10;&#10;Description generated with very high confidence">
            <a:extLst>
              <a:ext uri="{FF2B5EF4-FFF2-40B4-BE49-F238E27FC236}">
                <a16:creationId xmlns:a16="http://schemas.microsoft.com/office/drawing/2014/main" id="{E44BEDCE-4433-48DC-B98F-F3A67183A40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196219" y="6160654"/>
            <a:ext cx="667457" cy="632691"/>
          </a:xfrm>
          <a:prstGeom prst="rect">
            <a:avLst/>
          </a:prstGeom>
        </p:spPr>
      </p:pic>
      <p:pic>
        <p:nvPicPr>
          <p:cNvPr id="16" name="Picture 15">
            <a:hlinkClick r:id="rId10"/>
            <a:extLst>
              <a:ext uri="{FF2B5EF4-FFF2-40B4-BE49-F238E27FC236}">
                <a16:creationId xmlns:a16="http://schemas.microsoft.com/office/drawing/2014/main" id="{7401E05D-F2DA-4258-96C9-24AC4BDAC34D}"/>
              </a:ext>
            </a:extLst>
          </p:cNvPr>
          <p:cNvPicPr>
            <a:picLocks noChangeAspect="1"/>
          </p:cNvPicPr>
          <p:nvPr/>
        </p:nvPicPr>
        <p:blipFill>
          <a:blip r:embed="rId11"/>
          <a:stretch>
            <a:fillRect/>
          </a:stretch>
        </p:blipFill>
        <p:spPr>
          <a:xfrm>
            <a:off x="6535157" y="780018"/>
            <a:ext cx="1837202" cy="508955"/>
          </a:xfrm>
          <a:prstGeom prst="rect">
            <a:avLst/>
          </a:prstGeom>
        </p:spPr>
      </p:pic>
      <p:pic>
        <p:nvPicPr>
          <p:cNvPr id="4" name="Picture 3">
            <a:extLst>
              <a:ext uri="{FF2B5EF4-FFF2-40B4-BE49-F238E27FC236}">
                <a16:creationId xmlns:a16="http://schemas.microsoft.com/office/drawing/2014/main" id="{3CED82FD-8C50-447C-9BE7-621489D0D47E}"/>
              </a:ext>
            </a:extLst>
          </p:cNvPr>
          <p:cNvPicPr>
            <a:picLocks noChangeAspect="1"/>
          </p:cNvPicPr>
          <p:nvPr/>
        </p:nvPicPr>
        <p:blipFill>
          <a:blip r:embed="rId12"/>
          <a:stretch>
            <a:fillRect/>
          </a:stretch>
        </p:blipFill>
        <p:spPr>
          <a:xfrm>
            <a:off x="1323678" y="4130985"/>
            <a:ext cx="2477802" cy="2386483"/>
          </a:xfrm>
          <a:prstGeom prst="rect">
            <a:avLst/>
          </a:prstGeom>
        </p:spPr>
      </p:pic>
    </p:spTree>
    <p:extLst>
      <p:ext uri="{BB962C8B-B14F-4D97-AF65-F5344CB8AC3E}">
        <p14:creationId xmlns:p14="http://schemas.microsoft.com/office/powerpoint/2010/main" val="37463559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156AD9-5B8F-422C-BA5F-2A6CD8D072EE}"/>
              </a:ext>
            </a:extLst>
          </p:cNvPr>
          <p:cNvSpPr>
            <a:spLocks noGrp="1"/>
          </p:cNvSpPr>
          <p:nvPr>
            <p:ph type="title" idx="4294967295"/>
          </p:nvPr>
        </p:nvSpPr>
        <p:spPr>
          <a:xfrm>
            <a:off x="628651" y="457201"/>
            <a:ext cx="7753351" cy="1117600"/>
          </a:xfrm>
        </p:spPr>
        <p:txBody>
          <a:bodyPr>
            <a:normAutofit/>
          </a:bodyPr>
          <a:lstStyle/>
          <a:p>
            <a:r>
              <a:rPr lang="en-US" sz="3200" b="1" dirty="0">
                <a:solidFill>
                  <a:schemeClr val="bg1"/>
                </a:solidFill>
              </a:rPr>
              <a:t>TIAA Plan</a:t>
            </a:r>
          </a:p>
        </p:txBody>
      </p:sp>
      <p:graphicFrame>
        <p:nvGraphicFramePr>
          <p:cNvPr id="6" name="Table 5">
            <a:extLst>
              <a:ext uri="{FF2B5EF4-FFF2-40B4-BE49-F238E27FC236}">
                <a16:creationId xmlns:a16="http://schemas.microsoft.com/office/drawing/2014/main" id="{AE874CC9-F17A-45B0-B89E-91E2E558B931}"/>
              </a:ext>
            </a:extLst>
          </p:cNvPr>
          <p:cNvGraphicFramePr>
            <a:graphicFrameLocks noGrp="1"/>
          </p:cNvGraphicFramePr>
          <p:nvPr/>
        </p:nvGraphicFramePr>
        <p:xfrm>
          <a:off x="609598" y="1885935"/>
          <a:ext cx="5320147" cy="2788306"/>
        </p:xfrm>
        <a:graphic>
          <a:graphicData uri="http://schemas.openxmlformats.org/drawingml/2006/table">
            <a:tbl>
              <a:tblPr/>
              <a:tblGrid>
                <a:gridCol w="1826491">
                  <a:extLst>
                    <a:ext uri="{9D8B030D-6E8A-4147-A177-3AD203B41FA5}">
                      <a16:colId xmlns:a16="http://schemas.microsoft.com/office/drawing/2014/main" val="949142003"/>
                    </a:ext>
                  </a:extLst>
                </a:gridCol>
                <a:gridCol w="1138383">
                  <a:extLst>
                    <a:ext uri="{9D8B030D-6E8A-4147-A177-3AD203B41FA5}">
                      <a16:colId xmlns:a16="http://schemas.microsoft.com/office/drawing/2014/main" val="3012405241"/>
                    </a:ext>
                  </a:extLst>
                </a:gridCol>
                <a:gridCol w="1200727">
                  <a:extLst>
                    <a:ext uri="{9D8B030D-6E8A-4147-A177-3AD203B41FA5}">
                      <a16:colId xmlns:a16="http://schemas.microsoft.com/office/drawing/2014/main" val="3366512542"/>
                    </a:ext>
                  </a:extLst>
                </a:gridCol>
                <a:gridCol w="1154546">
                  <a:extLst>
                    <a:ext uri="{9D8B030D-6E8A-4147-A177-3AD203B41FA5}">
                      <a16:colId xmlns:a16="http://schemas.microsoft.com/office/drawing/2014/main" val="1635162536"/>
                    </a:ext>
                  </a:extLst>
                </a:gridCol>
              </a:tblGrid>
              <a:tr h="566594">
                <a:tc>
                  <a:txBody>
                    <a:bodyPr/>
                    <a:lstStyle/>
                    <a:p>
                      <a:pPr algn="ctr"/>
                      <a:r>
                        <a:rPr lang="en-US" sz="1200" b="1" dirty="0">
                          <a:effectLst/>
                        </a:rPr>
                        <a:t>TIAA Contribution </a:t>
                      </a:r>
                    </a:p>
                    <a:p>
                      <a:pPr algn="ctr"/>
                      <a:r>
                        <a:rPr lang="en-US" sz="1200" b="1" dirty="0">
                          <a:effectLst/>
                        </a:rPr>
                        <a:t>by Years of Service</a:t>
                      </a:r>
                    </a:p>
                  </a:txBody>
                  <a:tcPr marL="17077" marR="17077" marT="17077" marB="17077" anchor="ctr">
                    <a:lnL>
                      <a:noFill/>
                    </a:lnL>
                    <a:lnR>
                      <a:noFill/>
                    </a:lnR>
                    <a:lnT>
                      <a:noFill/>
                    </a:lnT>
                    <a:lnB w="9525" cap="flat" cmpd="sng" algn="ctr">
                      <a:solidFill>
                        <a:srgbClr val="999999"/>
                      </a:solidFill>
                      <a:prstDash val="solid"/>
                      <a:round/>
                      <a:headEnd type="none" w="med" len="med"/>
                      <a:tailEnd type="none" w="med" len="med"/>
                    </a:lnB>
                    <a:solidFill>
                      <a:srgbClr val="CCCCCC"/>
                    </a:solidFill>
                  </a:tcPr>
                </a:tc>
                <a:tc>
                  <a:txBody>
                    <a:bodyPr/>
                    <a:lstStyle/>
                    <a:p>
                      <a:pPr algn="ctr"/>
                      <a:r>
                        <a:rPr lang="en-US" sz="1200" b="1" dirty="0">
                          <a:effectLst/>
                        </a:rPr>
                        <a:t>Employee</a:t>
                      </a:r>
                      <a:br>
                        <a:rPr lang="en-US" sz="1200" b="1" dirty="0">
                          <a:effectLst/>
                        </a:rPr>
                      </a:br>
                      <a:r>
                        <a:rPr lang="en-US" sz="1200" b="1" dirty="0">
                          <a:effectLst/>
                        </a:rPr>
                        <a:t>Contribution</a:t>
                      </a:r>
                    </a:p>
                  </a:txBody>
                  <a:tcPr marL="17077" marR="17077" marT="17077" marB="17077" anchor="ctr">
                    <a:lnL>
                      <a:noFill/>
                    </a:lnL>
                    <a:lnR>
                      <a:noFill/>
                    </a:lnR>
                    <a:lnT>
                      <a:noFill/>
                    </a:lnT>
                    <a:lnB w="9525" cap="flat" cmpd="sng" algn="ctr">
                      <a:solidFill>
                        <a:srgbClr val="999999"/>
                      </a:solidFill>
                      <a:prstDash val="solid"/>
                      <a:round/>
                      <a:headEnd type="none" w="med" len="med"/>
                      <a:tailEnd type="none" w="med" len="med"/>
                    </a:lnB>
                    <a:solidFill>
                      <a:srgbClr val="CCCCCC"/>
                    </a:solidFill>
                  </a:tcPr>
                </a:tc>
                <a:tc>
                  <a:txBody>
                    <a:bodyPr/>
                    <a:lstStyle/>
                    <a:p>
                      <a:pPr algn="ctr"/>
                      <a:r>
                        <a:rPr lang="en-US" sz="1200" b="1" dirty="0">
                          <a:effectLst/>
                        </a:rPr>
                        <a:t>MSU</a:t>
                      </a:r>
                      <a:br>
                        <a:rPr lang="en-US" sz="1200" b="1" dirty="0">
                          <a:effectLst/>
                        </a:rPr>
                      </a:br>
                      <a:r>
                        <a:rPr lang="en-US" sz="1200" b="1" dirty="0">
                          <a:effectLst/>
                        </a:rPr>
                        <a:t>Contribution</a:t>
                      </a:r>
                    </a:p>
                  </a:txBody>
                  <a:tcPr marL="17077" marR="17077" marT="17077" marB="17077" anchor="ctr">
                    <a:lnL>
                      <a:noFill/>
                    </a:lnL>
                    <a:lnR>
                      <a:noFill/>
                    </a:lnR>
                    <a:lnT>
                      <a:noFill/>
                    </a:lnT>
                    <a:lnB w="9525" cap="flat" cmpd="sng" algn="ctr">
                      <a:solidFill>
                        <a:srgbClr val="999999"/>
                      </a:solidFill>
                      <a:prstDash val="solid"/>
                      <a:round/>
                      <a:headEnd type="none" w="med" len="med"/>
                      <a:tailEnd type="none" w="med" len="med"/>
                    </a:lnB>
                    <a:solidFill>
                      <a:srgbClr val="CCCCCC"/>
                    </a:solidFill>
                  </a:tcPr>
                </a:tc>
                <a:tc>
                  <a:txBody>
                    <a:bodyPr/>
                    <a:lstStyle/>
                    <a:p>
                      <a:pPr algn="ctr"/>
                      <a:r>
                        <a:rPr lang="en-US" sz="1200" b="1" dirty="0">
                          <a:effectLst/>
                        </a:rPr>
                        <a:t>Total Contribution</a:t>
                      </a:r>
                    </a:p>
                  </a:txBody>
                  <a:tcPr marL="17077" marR="17077" marT="17077" marB="17077" anchor="ctr">
                    <a:lnL>
                      <a:noFill/>
                    </a:lnL>
                    <a:lnR>
                      <a:noFill/>
                    </a:lnR>
                    <a:lnT>
                      <a:noFill/>
                    </a:lnT>
                    <a:lnB w="9525" cap="flat" cmpd="sng" algn="ctr">
                      <a:solidFill>
                        <a:srgbClr val="999999"/>
                      </a:solidFill>
                      <a:prstDash val="solid"/>
                      <a:round/>
                      <a:headEnd type="none" w="med" len="med"/>
                      <a:tailEnd type="none" w="med" len="med"/>
                    </a:lnB>
                    <a:solidFill>
                      <a:srgbClr val="CCCCCC"/>
                    </a:solidFill>
                  </a:tcPr>
                </a:tc>
                <a:extLst>
                  <a:ext uri="{0D108BD9-81ED-4DB2-BD59-A6C34878D82A}">
                    <a16:rowId xmlns:a16="http://schemas.microsoft.com/office/drawing/2014/main" val="504164249"/>
                  </a:ext>
                </a:extLst>
              </a:tr>
              <a:tr h="525986">
                <a:tc>
                  <a:txBody>
                    <a:bodyPr/>
                    <a:lstStyle/>
                    <a:p>
                      <a:pPr algn="l"/>
                      <a:r>
                        <a:rPr lang="en-US" sz="1200" dirty="0">
                          <a:effectLst/>
                        </a:rPr>
                        <a:t>Less than two years</a:t>
                      </a:r>
                    </a:p>
                  </a:txBody>
                  <a:tcPr marL="17077" marR="17077" marT="17077" marB="17077"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tcPr>
                </a:tc>
                <a:tc>
                  <a:txBody>
                    <a:bodyPr/>
                    <a:lstStyle/>
                    <a:p>
                      <a:pPr algn="ctr"/>
                      <a:r>
                        <a:rPr lang="en-US" sz="1200" dirty="0">
                          <a:effectLst/>
                        </a:rPr>
                        <a:t>3.5%</a:t>
                      </a:r>
                    </a:p>
                  </a:txBody>
                  <a:tcPr marL="17077" marR="17077" marT="17077" marB="17077"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tcPr>
                </a:tc>
                <a:tc>
                  <a:txBody>
                    <a:bodyPr/>
                    <a:lstStyle/>
                    <a:p>
                      <a:pPr algn="ctr"/>
                      <a:r>
                        <a:rPr lang="en-US" sz="1200" dirty="0">
                          <a:effectLst/>
                        </a:rPr>
                        <a:t>7.5%</a:t>
                      </a:r>
                    </a:p>
                  </a:txBody>
                  <a:tcPr marL="17077" marR="17077" marT="17077" marB="17077"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tcPr>
                </a:tc>
                <a:tc>
                  <a:txBody>
                    <a:bodyPr/>
                    <a:lstStyle/>
                    <a:p>
                      <a:pPr algn="ctr"/>
                      <a:r>
                        <a:rPr lang="en-US" sz="1200" dirty="0">
                          <a:effectLst/>
                        </a:rPr>
                        <a:t>11%</a:t>
                      </a:r>
                    </a:p>
                  </a:txBody>
                  <a:tcPr marL="17077" marR="17077" marT="17077" marB="17077"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1744278662"/>
                  </a:ext>
                </a:extLst>
              </a:tr>
              <a:tr h="525986">
                <a:tc>
                  <a:txBody>
                    <a:bodyPr/>
                    <a:lstStyle/>
                    <a:p>
                      <a:pPr algn="l"/>
                      <a:r>
                        <a:rPr lang="en-US" sz="1200">
                          <a:effectLst/>
                        </a:rPr>
                        <a:t>Years 3 through 10</a:t>
                      </a:r>
                    </a:p>
                  </a:txBody>
                  <a:tcPr marL="17077" marR="17077" marT="17077" marB="17077"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tcPr>
                </a:tc>
                <a:tc>
                  <a:txBody>
                    <a:bodyPr/>
                    <a:lstStyle/>
                    <a:p>
                      <a:pPr algn="ctr"/>
                      <a:r>
                        <a:rPr lang="en-US" sz="1200" dirty="0">
                          <a:effectLst/>
                        </a:rPr>
                        <a:t>4.5%</a:t>
                      </a:r>
                    </a:p>
                  </a:txBody>
                  <a:tcPr marL="17077" marR="17077" marT="17077" marB="17077"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tcPr>
                </a:tc>
                <a:tc>
                  <a:txBody>
                    <a:bodyPr/>
                    <a:lstStyle/>
                    <a:p>
                      <a:pPr algn="ctr"/>
                      <a:r>
                        <a:rPr lang="en-US" sz="1200" dirty="0">
                          <a:effectLst/>
                        </a:rPr>
                        <a:t>12.5%</a:t>
                      </a:r>
                    </a:p>
                  </a:txBody>
                  <a:tcPr marL="17077" marR="17077" marT="17077" marB="17077"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tcPr>
                </a:tc>
                <a:tc>
                  <a:txBody>
                    <a:bodyPr/>
                    <a:lstStyle/>
                    <a:p>
                      <a:pPr algn="ctr"/>
                      <a:r>
                        <a:rPr lang="en-US" sz="1200" dirty="0">
                          <a:effectLst/>
                        </a:rPr>
                        <a:t>17%</a:t>
                      </a:r>
                    </a:p>
                  </a:txBody>
                  <a:tcPr marL="17077" marR="17077" marT="17077" marB="17077"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2396150609"/>
                  </a:ext>
                </a:extLst>
              </a:tr>
              <a:tr h="525986">
                <a:tc>
                  <a:txBody>
                    <a:bodyPr/>
                    <a:lstStyle/>
                    <a:p>
                      <a:pPr algn="l"/>
                      <a:r>
                        <a:rPr lang="en-US" sz="1200">
                          <a:effectLst/>
                        </a:rPr>
                        <a:t>More than ten years</a:t>
                      </a:r>
                    </a:p>
                  </a:txBody>
                  <a:tcPr marL="17077" marR="17077" marT="17077" marB="17077"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tcPr>
                </a:tc>
                <a:tc>
                  <a:txBody>
                    <a:bodyPr/>
                    <a:lstStyle/>
                    <a:p>
                      <a:pPr algn="ctr"/>
                      <a:r>
                        <a:rPr lang="en-US" sz="1200">
                          <a:effectLst/>
                        </a:rPr>
                        <a:t>5.0%</a:t>
                      </a:r>
                    </a:p>
                  </a:txBody>
                  <a:tcPr marL="17077" marR="17077" marT="17077" marB="17077"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tcPr>
                </a:tc>
                <a:tc>
                  <a:txBody>
                    <a:bodyPr/>
                    <a:lstStyle/>
                    <a:p>
                      <a:pPr algn="ctr"/>
                      <a:r>
                        <a:rPr lang="en-US" sz="1200">
                          <a:effectLst/>
                        </a:rPr>
                        <a:t>13.0%</a:t>
                      </a:r>
                    </a:p>
                  </a:txBody>
                  <a:tcPr marL="17077" marR="17077" marT="17077" marB="17077"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tcPr>
                </a:tc>
                <a:tc>
                  <a:txBody>
                    <a:bodyPr/>
                    <a:lstStyle/>
                    <a:p>
                      <a:pPr algn="ctr"/>
                      <a:r>
                        <a:rPr lang="en-US" sz="1200" dirty="0">
                          <a:effectLst/>
                        </a:rPr>
                        <a:t>18%</a:t>
                      </a:r>
                    </a:p>
                  </a:txBody>
                  <a:tcPr marL="17077" marR="17077" marT="17077" marB="17077"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1546851808"/>
                  </a:ext>
                </a:extLst>
              </a:tr>
              <a:tr h="546405">
                <a:tc gridSpan="4">
                  <a:txBody>
                    <a:bodyPr/>
                    <a:lstStyle/>
                    <a:p>
                      <a:pPr algn="l"/>
                      <a:r>
                        <a:rPr lang="en-US" sz="1000" i="1" dirty="0">
                          <a:effectLst/>
                        </a:rPr>
                        <a:t>(Non-</a:t>
                      </a:r>
                      <a:r>
                        <a:rPr lang="en-US" sz="1000" i="1" dirty="0" err="1">
                          <a:effectLst/>
                        </a:rPr>
                        <a:t>broadbanded</a:t>
                      </a:r>
                      <a:r>
                        <a:rPr lang="en-US" sz="1000" i="1" dirty="0">
                          <a:effectLst/>
                        </a:rPr>
                        <a:t> executives and administrators, professors, and associate professors start at the rate for years 3 through 10. Years of service may include years with MSU, years with TIAA at a different institution, and previous years with the NDPERS defined benefit plan or the Teacher’s Fund for Retirement (TFFR).)</a:t>
                      </a:r>
                      <a:endParaRPr lang="en-US" sz="1000" dirty="0">
                        <a:effectLst/>
                      </a:endParaRPr>
                    </a:p>
                  </a:txBody>
                  <a:tcPr marL="17077" marR="17077" marT="17077" marB="17077"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48403452"/>
                  </a:ext>
                </a:extLst>
              </a:tr>
            </a:tbl>
          </a:graphicData>
        </a:graphic>
      </p:graphicFrame>
      <p:sp>
        <p:nvSpPr>
          <p:cNvPr id="9" name="TextBox 8">
            <a:extLst>
              <a:ext uri="{FF2B5EF4-FFF2-40B4-BE49-F238E27FC236}">
                <a16:creationId xmlns:a16="http://schemas.microsoft.com/office/drawing/2014/main" id="{231CE759-6B7B-4425-A9A9-0010606434C1}"/>
              </a:ext>
            </a:extLst>
          </p:cNvPr>
          <p:cNvSpPr txBox="1"/>
          <p:nvPr/>
        </p:nvSpPr>
        <p:spPr>
          <a:xfrm>
            <a:off x="6188364" y="1895678"/>
            <a:ext cx="2559030" cy="3785652"/>
          </a:xfrm>
          <a:prstGeom prst="rect">
            <a:avLst/>
          </a:prstGeom>
          <a:noFill/>
        </p:spPr>
        <p:txBody>
          <a:bodyPr wrap="square" rtlCol="0">
            <a:spAutoFit/>
          </a:bodyPr>
          <a:lstStyle/>
          <a:p>
            <a:pPr eaLnBrk="0" fontAlgn="base" hangingPunct="0">
              <a:spcBef>
                <a:spcPct val="0"/>
              </a:spcBef>
              <a:spcAft>
                <a:spcPct val="0"/>
              </a:spcAft>
            </a:pPr>
            <a:r>
              <a:rPr lang="en-US" altLang="en-US" sz="1200" b="1" u="sng" dirty="0">
                <a:solidFill>
                  <a:srgbClr val="000000"/>
                </a:solidFill>
                <a:latin typeface="Arial" panose="020B0604020202020204" pitchFamily="34" charset="0"/>
                <a:cs typeface="Arial" panose="020B0604020202020204" pitchFamily="34" charset="0"/>
              </a:rPr>
              <a:t>TIAA</a:t>
            </a:r>
            <a:r>
              <a:rPr lang="en-US" altLang="en-US" sz="1200" b="1" u="sng" dirty="0">
                <a:solidFill>
                  <a:srgbClr val="666666"/>
                </a:solidFill>
                <a:latin typeface="Arial" panose="020B0604020202020204" pitchFamily="34" charset="0"/>
                <a:cs typeface="Arial" panose="020B0604020202020204" pitchFamily="34" charset="0"/>
                <a:hlinkClick r:id="rId2"/>
              </a:rPr>
              <a:t>  </a:t>
            </a:r>
            <a:br>
              <a:rPr lang="en-US" altLang="en-US" sz="1200" b="1" u="sng" dirty="0">
                <a:solidFill>
                  <a:srgbClr val="666666"/>
                </a:solidFill>
                <a:latin typeface="Arial" panose="020B0604020202020204" pitchFamily="34" charset="0"/>
                <a:cs typeface="Arial" panose="020B0604020202020204" pitchFamily="34" charset="0"/>
              </a:rPr>
            </a:br>
            <a:r>
              <a:rPr lang="en-US" sz="1200" dirty="0"/>
              <a:t>The plan for faculty and administrative/professional staff is a 401(a) defined contribution plan.</a:t>
            </a:r>
            <a:endParaRPr lang="en-US" altLang="en-US" sz="1200" dirty="0">
              <a:solidFill>
                <a:srgbClr val="000000"/>
              </a:solidFill>
              <a:cs typeface="Arial" panose="020B0604020202020204" pitchFamily="34" charset="0"/>
            </a:endParaRPr>
          </a:p>
          <a:p>
            <a:pPr marL="171450" indent="-171450" eaLnBrk="0" fontAlgn="base" hangingPunct="0">
              <a:spcBef>
                <a:spcPct val="0"/>
              </a:spcBef>
              <a:spcAft>
                <a:spcPct val="0"/>
              </a:spcAft>
              <a:buFont typeface="Arial" panose="020B0604020202020204" pitchFamily="34" charset="0"/>
              <a:buChar char="•"/>
            </a:pPr>
            <a:endParaRPr lang="en-US" altLang="en-US" sz="1200" dirty="0">
              <a:solidFill>
                <a:srgbClr val="000000"/>
              </a:solidFill>
              <a:cs typeface="Arial" panose="020B0604020202020204" pitchFamily="34" charset="0"/>
            </a:endParaRPr>
          </a:p>
          <a:p>
            <a:pPr marL="171450" indent="-171450" eaLnBrk="0" fontAlgn="base" hangingPunct="0">
              <a:spcBef>
                <a:spcPct val="0"/>
              </a:spcBef>
              <a:spcAft>
                <a:spcPct val="0"/>
              </a:spcAft>
              <a:buFont typeface="Arial" panose="020B0604020202020204" pitchFamily="34" charset="0"/>
              <a:buChar char="•"/>
            </a:pPr>
            <a:r>
              <a:rPr lang="en-US" altLang="en-US" sz="1200" dirty="0">
                <a:solidFill>
                  <a:srgbClr val="000000"/>
                </a:solidFill>
                <a:cs typeface="Arial" panose="020B0604020202020204" pitchFamily="34" charset="0"/>
              </a:rPr>
              <a:t>In this plan, employees may select from different investment options, passive or active. </a:t>
            </a:r>
          </a:p>
          <a:p>
            <a:pPr marL="171450" indent="-171450" eaLnBrk="0" fontAlgn="base" hangingPunct="0">
              <a:spcBef>
                <a:spcPct val="0"/>
              </a:spcBef>
              <a:spcAft>
                <a:spcPct val="0"/>
              </a:spcAft>
              <a:buFont typeface="Arial" panose="020B0604020202020204" pitchFamily="34" charset="0"/>
              <a:buChar char="•"/>
            </a:pPr>
            <a:endParaRPr lang="en-US" sz="1200" dirty="0">
              <a:solidFill>
                <a:srgbClr val="000000"/>
              </a:solidFill>
              <a:cs typeface="Arial" panose="020B0604020202020204" pitchFamily="34" charset="0"/>
            </a:endParaRPr>
          </a:p>
          <a:p>
            <a:pPr marL="171450" indent="-171450" eaLnBrk="0" fontAlgn="base" hangingPunct="0">
              <a:spcBef>
                <a:spcPct val="0"/>
              </a:spcBef>
              <a:spcAft>
                <a:spcPct val="0"/>
              </a:spcAft>
              <a:buFont typeface="Arial" panose="020B0604020202020204" pitchFamily="34" charset="0"/>
              <a:buChar char="•"/>
            </a:pPr>
            <a:r>
              <a:rPr lang="en-US" sz="1200" dirty="0">
                <a:solidFill>
                  <a:srgbClr val="000000"/>
                </a:solidFill>
                <a:cs typeface="Arial" panose="020B0604020202020204" pitchFamily="34" charset="0"/>
              </a:rPr>
              <a:t>Participants in this is plan make contributions which are matched according to years of service. </a:t>
            </a:r>
          </a:p>
          <a:p>
            <a:pPr marL="171450" indent="-171450" eaLnBrk="0" fontAlgn="base" hangingPunct="0">
              <a:spcBef>
                <a:spcPct val="0"/>
              </a:spcBef>
              <a:spcAft>
                <a:spcPct val="0"/>
              </a:spcAft>
              <a:buFont typeface="Arial" panose="020B0604020202020204" pitchFamily="34" charset="0"/>
              <a:buChar char="•"/>
            </a:pPr>
            <a:endParaRPr lang="en-US" altLang="en-US" sz="1200" dirty="0">
              <a:solidFill>
                <a:srgbClr val="000000"/>
              </a:solidFill>
              <a:cs typeface="Arial" panose="020B0604020202020204" pitchFamily="34" charset="0"/>
            </a:endParaRPr>
          </a:p>
          <a:p>
            <a:pPr marL="171450" indent="-171450" eaLnBrk="0" fontAlgn="base" hangingPunct="0">
              <a:spcBef>
                <a:spcPct val="0"/>
              </a:spcBef>
              <a:spcAft>
                <a:spcPct val="0"/>
              </a:spcAft>
              <a:buFont typeface="Arial" panose="020B0604020202020204" pitchFamily="34" charset="0"/>
              <a:buChar char="•"/>
            </a:pPr>
            <a:r>
              <a:rPr lang="en-US" altLang="en-US" sz="1200" dirty="0">
                <a:solidFill>
                  <a:srgbClr val="000000"/>
                </a:solidFill>
                <a:cs typeface="Arial" panose="020B0604020202020204" pitchFamily="34" charset="0"/>
              </a:rPr>
              <a:t>Participants are vested immediately.</a:t>
            </a:r>
          </a:p>
          <a:p>
            <a:pPr marL="171450" indent="-171450" eaLnBrk="0" fontAlgn="base" hangingPunct="0">
              <a:spcBef>
                <a:spcPct val="0"/>
              </a:spcBef>
              <a:spcAft>
                <a:spcPct val="0"/>
              </a:spcAft>
              <a:buFont typeface="Arial" panose="020B0604020202020204" pitchFamily="34" charset="0"/>
              <a:buChar char="•"/>
            </a:pPr>
            <a:endParaRPr lang="en-US" altLang="en-US" sz="1200" dirty="0">
              <a:solidFill>
                <a:srgbClr val="000000"/>
              </a:solidFill>
              <a:cs typeface="Arial" panose="020B0604020202020204" pitchFamily="34" charset="0"/>
            </a:endParaRPr>
          </a:p>
          <a:p>
            <a:pPr marL="171450" indent="-171450" eaLnBrk="0" fontAlgn="base" hangingPunct="0">
              <a:spcBef>
                <a:spcPct val="0"/>
              </a:spcBef>
              <a:spcAft>
                <a:spcPct val="0"/>
              </a:spcAft>
              <a:buFont typeface="Arial" panose="020B0604020202020204" pitchFamily="34" charset="0"/>
              <a:buChar char="•"/>
            </a:pPr>
            <a:r>
              <a:rPr lang="en-US" altLang="en-US" sz="1200" dirty="0">
                <a:solidFill>
                  <a:srgbClr val="000000"/>
                </a:solidFill>
                <a:cs typeface="Arial" panose="020B0604020202020204" pitchFamily="34" charset="0"/>
              </a:rPr>
              <a:t>Voluntary/Supplemental plans, including 457 and 403b, </a:t>
            </a:r>
            <a:r>
              <a:rPr lang="en-US" sz="1200" dirty="0">
                <a:solidFill>
                  <a:srgbClr val="000000"/>
                </a:solidFill>
                <a:cs typeface="Arial" panose="020B0604020202020204" pitchFamily="34" charset="0"/>
              </a:rPr>
              <a:t>allow pre-tax deferrals subject to annual federal limits.</a:t>
            </a:r>
          </a:p>
        </p:txBody>
      </p:sp>
      <p:sp>
        <p:nvSpPr>
          <p:cNvPr id="10" name="TextBox 9">
            <a:extLst>
              <a:ext uri="{FF2B5EF4-FFF2-40B4-BE49-F238E27FC236}">
                <a16:creationId xmlns:a16="http://schemas.microsoft.com/office/drawing/2014/main" id="{4A5145A1-5029-439E-955B-1452AB798DBE}"/>
              </a:ext>
            </a:extLst>
          </p:cNvPr>
          <p:cNvSpPr txBox="1"/>
          <p:nvPr/>
        </p:nvSpPr>
        <p:spPr>
          <a:xfrm>
            <a:off x="886022" y="5734111"/>
            <a:ext cx="7592291" cy="307777"/>
          </a:xfrm>
          <a:prstGeom prst="rect">
            <a:avLst/>
          </a:prstGeom>
          <a:noFill/>
          <a:ln w="28575">
            <a:solidFill>
              <a:srgbClr val="CC0033"/>
            </a:solidFill>
          </a:ln>
        </p:spPr>
        <p:txBody>
          <a:bodyPr wrap="square" rtlCol="0">
            <a:spAutoFit/>
          </a:bodyPr>
          <a:lstStyle/>
          <a:p>
            <a:pPr algn="ctr" fontAlgn="base"/>
            <a:r>
              <a:rPr lang="en-US" sz="1400" dirty="0"/>
              <a:t>Participants in this plan must create an account at </a:t>
            </a:r>
            <a:r>
              <a:rPr lang="en-US" sz="1400" u="sng" dirty="0">
                <a:hlinkClick r:id="rId3"/>
              </a:rPr>
              <a:t>tiaa.org/</a:t>
            </a:r>
            <a:r>
              <a:rPr lang="en-US" sz="1400" u="sng" dirty="0" err="1">
                <a:hlinkClick r:id="rId3"/>
              </a:rPr>
              <a:t>minotstate</a:t>
            </a:r>
            <a:r>
              <a:rPr lang="en-US" sz="1400" dirty="0"/>
              <a:t>. </a:t>
            </a:r>
          </a:p>
        </p:txBody>
      </p:sp>
      <p:pic>
        <p:nvPicPr>
          <p:cNvPr id="11" name="Picture 10" descr="A red and white sign&#10;&#10;Description generated with very high confidence">
            <a:extLst>
              <a:ext uri="{FF2B5EF4-FFF2-40B4-BE49-F238E27FC236}">
                <a16:creationId xmlns:a16="http://schemas.microsoft.com/office/drawing/2014/main" id="{81D03CBC-6025-4404-BB64-096982E6F5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96219" y="6160654"/>
            <a:ext cx="667457" cy="632691"/>
          </a:xfrm>
          <a:prstGeom prst="rect">
            <a:avLst/>
          </a:prstGeom>
        </p:spPr>
      </p:pic>
      <p:pic>
        <p:nvPicPr>
          <p:cNvPr id="12" name="Picture 5" descr="tiaa-images.jpg">
            <a:hlinkClick r:id="rId5"/>
            <a:extLst>
              <a:ext uri="{FF2B5EF4-FFF2-40B4-BE49-F238E27FC236}">
                <a16:creationId xmlns:a16="http://schemas.microsoft.com/office/drawing/2014/main" id="{B7E6FA63-DCEC-44C7-94D9-396F8493C28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85471" y="776160"/>
            <a:ext cx="1474750" cy="5017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78683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156AD9-5B8F-422C-BA5F-2A6CD8D072EE}"/>
              </a:ext>
            </a:extLst>
          </p:cNvPr>
          <p:cNvSpPr>
            <a:spLocks noGrp="1"/>
          </p:cNvSpPr>
          <p:nvPr>
            <p:ph type="title" idx="4294967295"/>
          </p:nvPr>
        </p:nvSpPr>
        <p:spPr>
          <a:xfrm>
            <a:off x="628651" y="457201"/>
            <a:ext cx="7753351" cy="1117600"/>
          </a:xfrm>
        </p:spPr>
        <p:txBody>
          <a:bodyPr>
            <a:normAutofit/>
          </a:bodyPr>
          <a:lstStyle/>
          <a:p>
            <a:r>
              <a:rPr lang="en-US" sz="3200" b="1" dirty="0">
                <a:solidFill>
                  <a:schemeClr val="bg1"/>
                </a:solidFill>
              </a:rPr>
              <a:t>TIAA Intro Video </a:t>
            </a:r>
          </a:p>
        </p:txBody>
      </p:sp>
      <p:sp>
        <p:nvSpPr>
          <p:cNvPr id="8" name="AutoShape 2" descr="tiaa-images.jpg">
            <a:hlinkClick r:id="rId2"/>
            <a:extLst>
              <a:ext uri="{FF2B5EF4-FFF2-40B4-BE49-F238E27FC236}">
                <a16:creationId xmlns:a16="http://schemas.microsoft.com/office/drawing/2014/main" id="{2BD7EE01-D6BD-4DBB-85B5-D2821564D6A3}"/>
              </a:ext>
            </a:extLst>
          </p:cNvPr>
          <p:cNvSpPr>
            <a:spLocks noChangeAspect="1" noChangeArrowheads="1"/>
          </p:cNvSpPr>
          <p:nvPr/>
        </p:nvSpPr>
        <p:spPr bwMode="auto">
          <a:xfrm>
            <a:off x="2816225" y="1576390"/>
            <a:ext cx="1066800" cy="3619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Picture 12">
            <a:hlinkClick r:id="rId3"/>
            <a:extLst>
              <a:ext uri="{FF2B5EF4-FFF2-40B4-BE49-F238E27FC236}">
                <a16:creationId xmlns:a16="http://schemas.microsoft.com/office/drawing/2014/main" id="{1C9B22CD-503C-4D03-9689-04BE5994C0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1664" y="2484583"/>
            <a:ext cx="3699269" cy="2775527"/>
          </a:xfrm>
          <a:prstGeom prst="rect">
            <a:avLst/>
          </a:prstGeom>
        </p:spPr>
      </p:pic>
      <p:sp>
        <p:nvSpPr>
          <p:cNvPr id="14" name="TextBox 13">
            <a:extLst>
              <a:ext uri="{FF2B5EF4-FFF2-40B4-BE49-F238E27FC236}">
                <a16:creationId xmlns:a16="http://schemas.microsoft.com/office/drawing/2014/main" id="{A286407D-2283-4B7B-AB57-9C577E745085}"/>
              </a:ext>
            </a:extLst>
          </p:cNvPr>
          <p:cNvSpPr txBox="1"/>
          <p:nvPr/>
        </p:nvSpPr>
        <p:spPr>
          <a:xfrm>
            <a:off x="1256145" y="1967345"/>
            <a:ext cx="2909454" cy="338554"/>
          </a:xfrm>
          <a:prstGeom prst="rect">
            <a:avLst/>
          </a:prstGeom>
          <a:noFill/>
        </p:spPr>
        <p:txBody>
          <a:bodyPr wrap="square" rtlCol="0">
            <a:spAutoFit/>
          </a:bodyPr>
          <a:lstStyle/>
          <a:p>
            <a:pPr algn="ctr"/>
            <a:r>
              <a:rPr lang="en-US" altLang="en-US" sz="1600" b="1" dirty="0">
                <a:solidFill>
                  <a:srgbClr val="CC0033"/>
                </a:solidFill>
                <a:latin typeface="Arial" panose="020B0604020202020204" pitchFamily="34" charset="0"/>
                <a:cs typeface="Arial" panose="020B0604020202020204" pitchFamily="34" charset="0"/>
                <a:hlinkClick r:id="rId5"/>
              </a:rPr>
              <a:t>Watch TIAA Introduction</a:t>
            </a:r>
            <a:endParaRPr lang="en-US" sz="1600" dirty="0"/>
          </a:p>
        </p:txBody>
      </p:sp>
      <p:sp>
        <p:nvSpPr>
          <p:cNvPr id="2" name="TextBox 1">
            <a:extLst>
              <a:ext uri="{FF2B5EF4-FFF2-40B4-BE49-F238E27FC236}">
                <a16:creationId xmlns:a16="http://schemas.microsoft.com/office/drawing/2014/main" id="{3426145E-D4E6-4930-808A-C0DBF2E8CA40}"/>
              </a:ext>
            </a:extLst>
          </p:cNvPr>
          <p:cNvSpPr txBox="1"/>
          <p:nvPr/>
        </p:nvSpPr>
        <p:spPr>
          <a:xfrm>
            <a:off x="951345" y="5357091"/>
            <a:ext cx="3916220" cy="461665"/>
          </a:xfrm>
          <a:prstGeom prst="rect">
            <a:avLst/>
          </a:prstGeom>
          <a:noFill/>
        </p:spPr>
        <p:txBody>
          <a:bodyPr wrap="square" rtlCol="0">
            <a:spAutoFit/>
          </a:bodyPr>
          <a:lstStyle/>
          <a:p>
            <a:r>
              <a:rPr lang="en-US" sz="1200" dirty="0">
                <a:hlinkClick r:id="rId3"/>
              </a:rPr>
              <a:t>https://www.brainshark.com/tiaa-cref_direct/MinotState</a:t>
            </a:r>
            <a:endParaRPr lang="en-US" sz="1200" dirty="0"/>
          </a:p>
          <a:p>
            <a:endParaRPr lang="en-US" sz="1200" dirty="0"/>
          </a:p>
        </p:txBody>
      </p:sp>
      <p:sp>
        <p:nvSpPr>
          <p:cNvPr id="4" name="TextBox 3">
            <a:extLst>
              <a:ext uri="{FF2B5EF4-FFF2-40B4-BE49-F238E27FC236}">
                <a16:creationId xmlns:a16="http://schemas.microsoft.com/office/drawing/2014/main" id="{6D4EFE3D-84D1-4A6A-8C86-2AC1BA9EA246}"/>
              </a:ext>
            </a:extLst>
          </p:cNvPr>
          <p:cNvSpPr txBox="1"/>
          <p:nvPr/>
        </p:nvSpPr>
        <p:spPr>
          <a:xfrm>
            <a:off x="5145433" y="1958777"/>
            <a:ext cx="3620655" cy="4001095"/>
          </a:xfrm>
          <a:prstGeom prst="rect">
            <a:avLst/>
          </a:prstGeom>
          <a:noFill/>
        </p:spPr>
        <p:txBody>
          <a:bodyPr wrap="square" rtlCol="0">
            <a:spAutoFit/>
          </a:bodyPr>
          <a:lstStyle/>
          <a:p>
            <a:r>
              <a:rPr lang="en-US" sz="1600" b="1" dirty="0"/>
              <a:t>Need additional help with retirement planning?</a:t>
            </a:r>
            <a:r>
              <a:rPr lang="en-US" sz="1600" dirty="0"/>
              <a:t> </a:t>
            </a:r>
          </a:p>
          <a:p>
            <a:endParaRPr lang="en-US" sz="1600" dirty="0"/>
          </a:p>
          <a:p>
            <a:pPr marL="285750" indent="-285750">
              <a:buFont typeface="Arial" panose="020B0604020202020204" pitchFamily="34" charset="0"/>
              <a:buChar char="•"/>
            </a:pPr>
            <a:r>
              <a:rPr lang="en-US" sz="1600" dirty="0"/>
              <a:t>You call 800-732-8353, weekdays, 8 a.m. to 8 p.m. (ET) to schedule a one-on-one session with a TIAA Financial Consultant.</a:t>
            </a:r>
            <a:br>
              <a:rPr lang="en-US" sz="1400" dirty="0"/>
            </a:br>
            <a:endParaRPr lang="en-US" sz="1400" dirty="0"/>
          </a:p>
          <a:p>
            <a:pPr marL="285750" indent="-285750">
              <a:buFont typeface="Arial" panose="020B0604020202020204" pitchFamily="34" charset="0"/>
              <a:buChar char="•"/>
            </a:pPr>
            <a:r>
              <a:rPr lang="en-US" sz="1600" dirty="0"/>
              <a:t>Or you can schedule online at </a:t>
            </a:r>
            <a:r>
              <a:rPr lang="en-US" sz="1600" dirty="0" err="1"/>
              <a:t>TIAA.or</a:t>
            </a:r>
            <a:r>
              <a:rPr lang="en-US" sz="1600" dirty="0"/>
              <a:t>/</a:t>
            </a:r>
            <a:r>
              <a:rPr lang="en-US" sz="1600" dirty="0" err="1"/>
              <a:t>schedulenow</a:t>
            </a:r>
            <a:r>
              <a:rPr lang="en-US" sz="1600" dirty="0"/>
              <a:t>.</a:t>
            </a:r>
          </a:p>
          <a:p>
            <a:endParaRPr lang="en-US" sz="1600" b="1" dirty="0"/>
          </a:p>
          <a:p>
            <a:pPr marL="285750" indent="-285750">
              <a:buFont typeface="Arial" panose="020B0604020202020204" pitchFamily="34" charset="0"/>
              <a:buChar char="•"/>
            </a:pPr>
            <a:r>
              <a:rPr lang="en-US" sz="1600" dirty="0"/>
              <a:t>Check the HR Homepage for live and on-demand webinars as well as other retirement planning events.</a:t>
            </a:r>
          </a:p>
          <a:p>
            <a:pPr marL="285750" indent="-285750">
              <a:buFont typeface="Arial" panose="020B0604020202020204" pitchFamily="34" charset="0"/>
              <a:buChar char="•"/>
            </a:pPr>
            <a:endParaRPr lang="en-US" sz="1600" dirty="0"/>
          </a:p>
          <a:p>
            <a:endParaRPr lang="en-US" sz="1600" dirty="0"/>
          </a:p>
        </p:txBody>
      </p:sp>
      <p:pic>
        <p:nvPicPr>
          <p:cNvPr id="10" name="Picture 9" descr="A red and white sign&#10;&#10;Description generated with very high confidence">
            <a:extLst>
              <a:ext uri="{FF2B5EF4-FFF2-40B4-BE49-F238E27FC236}">
                <a16:creationId xmlns:a16="http://schemas.microsoft.com/office/drawing/2014/main" id="{0CBACFC9-5F9B-4352-A299-ED49437AB6A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96219" y="6160654"/>
            <a:ext cx="667457" cy="632691"/>
          </a:xfrm>
          <a:prstGeom prst="rect">
            <a:avLst/>
          </a:prstGeom>
        </p:spPr>
      </p:pic>
      <p:pic>
        <p:nvPicPr>
          <p:cNvPr id="12" name="Picture 5" descr="tiaa-images.jpg">
            <a:hlinkClick r:id="rId7"/>
            <a:extLst>
              <a:ext uri="{FF2B5EF4-FFF2-40B4-BE49-F238E27FC236}">
                <a16:creationId xmlns:a16="http://schemas.microsoft.com/office/drawing/2014/main" id="{1D86240F-1CED-4ADD-9DCF-65CF7C734ED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85471" y="776160"/>
            <a:ext cx="1474750" cy="5017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71652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DE6A193-4755-479A-BC6F-A7EBCA73BE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B8B8498-A488-40AF-99EB-F622ED9AD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6672589" cy="6858478"/>
          </a:xfrm>
          <a:custGeom>
            <a:avLst/>
            <a:gdLst>
              <a:gd name="connsiteX0" fmla="*/ 1472231 w 8896786"/>
              <a:gd name="connsiteY0" fmla="*/ 6858478 h 6858478"/>
              <a:gd name="connsiteX1" fmla="*/ 8896786 w 8896786"/>
              <a:gd name="connsiteY1" fmla="*/ 6858478 h 6858478"/>
              <a:gd name="connsiteX2" fmla="*/ 5720411 w 8896786"/>
              <a:gd name="connsiteY2" fmla="*/ 0 h 6858478"/>
              <a:gd name="connsiteX3" fmla="*/ 5714834 w 8896786"/>
              <a:gd name="connsiteY3" fmla="*/ 0 h 6858478"/>
              <a:gd name="connsiteX4" fmla="*/ 4648606 w 8896786"/>
              <a:gd name="connsiteY4" fmla="*/ 0 h 6858478"/>
              <a:gd name="connsiteX5" fmla="*/ 0 w 8896786"/>
              <a:gd name="connsiteY5" fmla="*/ 0 h 6858478"/>
              <a:gd name="connsiteX6" fmla="*/ 0 w 8896786"/>
              <a:gd name="connsiteY6" fmla="*/ 6857915 h 6858478"/>
              <a:gd name="connsiteX7" fmla="*/ 1472491 w 8896786"/>
              <a:gd name="connsiteY7" fmla="*/ 6857915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96786" h="6858478">
                <a:moveTo>
                  <a:pt x="1472231" y="6858478"/>
                </a:moveTo>
                <a:lnTo>
                  <a:pt x="8896786" y="6858478"/>
                </a:lnTo>
                <a:lnTo>
                  <a:pt x="5720411" y="0"/>
                </a:lnTo>
                <a:lnTo>
                  <a:pt x="5714834" y="0"/>
                </a:lnTo>
                <a:lnTo>
                  <a:pt x="4648606" y="0"/>
                </a:lnTo>
                <a:lnTo>
                  <a:pt x="0" y="0"/>
                </a:lnTo>
                <a:lnTo>
                  <a:pt x="0" y="6857915"/>
                </a:lnTo>
                <a:lnTo>
                  <a:pt x="1472491" y="6857915"/>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2F033D07-FE42-4E5C-A00A-FFE1D42C0F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9"/>
            <a:ext cx="6072186" cy="6858479"/>
          </a:xfrm>
          <a:custGeom>
            <a:avLst/>
            <a:gdLst>
              <a:gd name="connsiteX0" fmla="*/ 0 w 8096249"/>
              <a:gd name="connsiteY0" fmla="*/ 6858479 h 6858479"/>
              <a:gd name="connsiteX1" fmla="*/ 2130297 w 8096249"/>
              <a:gd name="connsiteY1" fmla="*/ 6858479 h 6858479"/>
              <a:gd name="connsiteX2" fmla="*/ 2130297 w 8096249"/>
              <a:gd name="connsiteY2" fmla="*/ 6858478 h 6858479"/>
              <a:gd name="connsiteX3" fmla="*/ 8096249 w 8096249"/>
              <a:gd name="connsiteY3" fmla="*/ 6858478 h 6858479"/>
              <a:gd name="connsiteX4" fmla="*/ 4919874 w 8096249"/>
              <a:gd name="connsiteY4" fmla="*/ 0 h 6858479"/>
              <a:gd name="connsiteX5" fmla="*/ 4914297 w 8096249"/>
              <a:gd name="connsiteY5" fmla="*/ 0 h 6858479"/>
              <a:gd name="connsiteX6" fmla="*/ 3848069 w 8096249"/>
              <a:gd name="connsiteY6" fmla="*/ 0 h 6858479"/>
              <a:gd name="connsiteX7" fmla="*/ 18197 w 8096249"/>
              <a:gd name="connsiteY7" fmla="*/ 0 h 6858479"/>
              <a:gd name="connsiteX8" fmla="*/ 18197 w 8096249"/>
              <a:gd name="connsiteY8" fmla="*/ 479 h 6858479"/>
              <a:gd name="connsiteX9" fmla="*/ 0 w 8096249"/>
              <a:gd name="connsiteY9" fmla="*/ 479 h 6858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96249" h="6858479">
                <a:moveTo>
                  <a:pt x="0" y="6858479"/>
                </a:moveTo>
                <a:lnTo>
                  <a:pt x="2130297" y="6858479"/>
                </a:lnTo>
                <a:lnTo>
                  <a:pt x="2130297" y="6858478"/>
                </a:lnTo>
                <a:lnTo>
                  <a:pt x="8096249" y="6858478"/>
                </a:lnTo>
                <a:lnTo>
                  <a:pt x="4919874" y="0"/>
                </a:lnTo>
                <a:lnTo>
                  <a:pt x="4914297" y="0"/>
                </a:lnTo>
                <a:lnTo>
                  <a:pt x="3848069" y="0"/>
                </a:lnTo>
                <a:lnTo>
                  <a:pt x="18197" y="0"/>
                </a:lnTo>
                <a:lnTo>
                  <a:pt x="18197" y="479"/>
                </a:lnTo>
                <a:lnTo>
                  <a:pt x="0" y="479"/>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34D7DB1-5893-4424-A01A-E7D300CEC5E6}"/>
              </a:ext>
            </a:extLst>
          </p:cNvPr>
          <p:cNvSpPr>
            <a:spLocks noGrp="1"/>
          </p:cNvSpPr>
          <p:nvPr>
            <p:ph type="title" idx="4294967295"/>
          </p:nvPr>
        </p:nvSpPr>
        <p:spPr>
          <a:xfrm>
            <a:off x="603504" y="1755593"/>
            <a:ext cx="3711321" cy="2651200"/>
          </a:xfrm>
        </p:spPr>
        <p:txBody>
          <a:bodyPr vert="horz" lIns="91440" tIns="45720" rIns="91440" bIns="45720" rtlCol="0" anchor="t">
            <a:normAutofit/>
          </a:bodyPr>
          <a:lstStyle/>
          <a:p>
            <a:pPr algn="ctr"/>
            <a:r>
              <a:rPr lang="en-US" sz="6600" kern="1200" dirty="0">
                <a:solidFill>
                  <a:schemeClr val="tx1"/>
                </a:solidFill>
                <a:latin typeface="+mj-lt"/>
                <a:ea typeface="+mj-ea"/>
                <a:cs typeface="+mj-cs"/>
              </a:rPr>
              <a:t>MSU </a:t>
            </a:r>
            <a:r>
              <a:rPr lang="en-US" sz="6600" kern="1200" dirty="0">
                <a:solidFill>
                  <a:schemeClr val="tx1"/>
                </a:solidFill>
                <a:latin typeface="+mj-lt"/>
                <a:ea typeface="+mj-ea"/>
                <a:cs typeface="+mj-cs"/>
                <a:hlinkClick r:id="rId2"/>
              </a:rPr>
              <a:t>Staff Handbook</a:t>
            </a:r>
            <a:endParaRPr lang="en-US" sz="6600" kern="1200" dirty="0">
              <a:solidFill>
                <a:schemeClr val="tx1"/>
              </a:solidFill>
              <a:latin typeface="+mj-lt"/>
              <a:ea typeface="+mj-ea"/>
              <a:cs typeface="+mj-cs"/>
            </a:endParaRPr>
          </a:p>
        </p:txBody>
      </p:sp>
    </p:spTree>
    <p:extLst>
      <p:ext uri="{BB962C8B-B14F-4D97-AF65-F5344CB8AC3E}">
        <p14:creationId xmlns:p14="http://schemas.microsoft.com/office/powerpoint/2010/main" val="890084713"/>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298CA-BCF9-48EA-866A-F27976E83A9D}"/>
              </a:ext>
            </a:extLst>
          </p:cNvPr>
          <p:cNvSpPr>
            <a:spLocks noGrp="1"/>
          </p:cNvSpPr>
          <p:nvPr>
            <p:ph type="title" idx="4294967295"/>
          </p:nvPr>
        </p:nvSpPr>
        <p:spPr/>
        <p:txBody>
          <a:bodyPr/>
          <a:lstStyle/>
          <a:p>
            <a:r>
              <a:rPr lang="en-US" dirty="0">
                <a:solidFill>
                  <a:schemeClr val="bg1"/>
                </a:solidFill>
              </a:rPr>
              <a:t>Employment at Minot State</a:t>
            </a:r>
          </a:p>
        </p:txBody>
      </p:sp>
      <p:sp>
        <p:nvSpPr>
          <p:cNvPr id="3" name="TextBox 2">
            <a:extLst>
              <a:ext uri="{FF2B5EF4-FFF2-40B4-BE49-F238E27FC236}">
                <a16:creationId xmlns:a16="http://schemas.microsoft.com/office/drawing/2014/main" id="{C575095F-2747-4A20-8848-E0D1CF7A79CC}"/>
              </a:ext>
            </a:extLst>
          </p:cNvPr>
          <p:cNvSpPr txBox="1"/>
          <p:nvPr/>
        </p:nvSpPr>
        <p:spPr>
          <a:xfrm>
            <a:off x="628650" y="1907177"/>
            <a:ext cx="7801247" cy="1200329"/>
          </a:xfrm>
          <a:prstGeom prst="rect">
            <a:avLst/>
          </a:prstGeom>
          <a:noFill/>
        </p:spPr>
        <p:txBody>
          <a:bodyPr wrap="square" rtlCol="0">
            <a:spAutoFit/>
          </a:bodyPr>
          <a:lstStyle/>
          <a:p>
            <a:r>
              <a:rPr lang="en-US" dirty="0">
                <a:hlinkClick r:id="rId2"/>
              </a:rPr>
              <a:t>Probationary Period:</a:t>
            </a:r>
            <a:endParaRPr lang="en-US" dirty="0"/>
          </a:p>
          <a:p>
            <a:pPr marL="285750" indent="-285750">
              <a:buFont typeface="Arial" panose="020B0604020202020204" pitchFamily="34" charset="0"/>
              <a:buChar char="•"/>
            </a:pPr>
            <a:r>
              <a:rPr lang="en-US" dirty="0"/>
              <a:t>All new staff are on a probationary employment period for their first 6 months.</a:t>
            </a:r>
          </a:p>
          <a:p>
            <a:pPr marL="742950" lvl="1" indent="-285750">
              <a:buFont typeface="Arial" panose="020B0604020202020204" pitchFamily="34" charset="0"/>
              <a:buChar char="•"/>
            </a:pPr>
            <a:r>
              <a:rPr lang="en-US" dirty="0"/>
              <a:t>Supervisors have the discretion to extend the probationary period if necessary.</a:t>
            </a:r>
          </a:p>
        </p:txBody>
      </p:sp>
      <p:sp>
        <p:nvSpPr>
          <p:cNvPr id="4" name="TextBox 3">
            <a:extLst>
              <a:ext uri="{FF2B5EF4-FFF2-40B4-BE49-F238E27FC236}">
                <a16:creationId xmlns:a16="http://schemas.microsoft.com/office/drawing/2014/main" id="{AC55CA80-1818-4983-8C5A-8B42C69FC0FD}"/>
              </a:ext>
            </a:extLst>
          </p:cNvPr>
          <p:cNvSpPr txBox="1"/>
          <p:nvPr/>
        </p:nvSpPr>
        <p:spPr>
          <a:xfrm>
            <a:off x="628649" y="3110406"/>
            <a:ext cx="7801247" cy="1200329"/>
          </a:xfrm>
          <a:prstGeom prst="rect">
            <a:avLst/>
          </a:prstGeom>
          <a:noFill/>
        </p:spPr>
        <p:txBody>
          <a:bodyPr wrap="square" rtlCol="0">
            <a:spAutoFit/>
          </a:bodyPr>
          <a:lstStyle/>
          <a:p>
            <a:r>
              <a:rPr lang="en-US" dirty="0">
                <a:hlinkClick r:id="rId3"/>
              </a:rPr>
              <a:t>Conflict of Interest:</a:t>
            </a:r>
            <a:endParaRPr lang="en-US" dirty="0"/>
          </a:p>
          <a:p>
            <a:pPr marL="285750" indent="-285750">
              <a:buFont typeface="Arial" panose="020B0604020202020204" pitchFamily="34" charset="0"/>
              <a:buChar char="•"/>
            </a:pPr>
            <a:r>
              <a:rPr lang="en-US" dirty="0"/>
              <a:t>A conflict of interest arises when a University employee is involved in an activity, commitment, or interest that adversely affects, compromises, or is incompatible with the obligations that the employee has to MSU.</a:t>
            </a:r>
          </a:p>
        </p:txBody>
      </p:sp>
    </p:spTree>
    <p:extLst>
      <p:ext uri="{BB962C8B-B14F-4D97-AF65-F5344CB8AC3E}">
        <p14:creationId xmlns:p14="http://schemas.microsoft.com/office/powerpoint/2010/main" val="37443516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F596F-FBBD-41A4-8C99-062488EFA0CE}"/>
              </a:ext>
            </a:extLst>
          </p:cNvPr>
          <p:cNvSpPr>
            <a:spLocks noGrp="1"/>
          </p:cNvSpPr>
          <p:nvPr>
            <p:ph type="title"/>
          </p:nvPr>
        </p:nvSpPr>
        <p:spPr>
          <a:solidFill>
            <a:srgbClr val="2A684B"/>
          </a:solidFill>
        </p:spPr>
        <p:txBody>
          <a:bodyPr/>
          <a:lstStyle/>
          <a:p>
            <a:pPr algn="ctr"/>
            <a:r>
              <a:rPr lang="en-US" dirty="0">
                <a:solidFill>
                  <a:schemeClr val="bg1"/>
                </a:solidFill>
              </a:rPr>
              <a:t>Equal Opportunity Employer</a:t>
            </a:r>
          </a:p>
        </p:txBody>
      </p:sp>
      <p:sp>
        <p:nvSpPr>
          <p:cNvPr id="9" name="Content Placeholder 8">
            <a:extLst>
              <a:ext uri="{FF2B5EF4-FFF2-40B4-BE49-F238E27FC236}">
                <a16:creationId xmlns:a16="http://schemas.microsoft.com/office/drawing/2014/main" id="{082119D8-A9B2-414E-B3EB-3C5D21E22425}"/>
              </a:ext>
            </a:extLst>
          </p:cNvPr>
          <p:cNvSpPr>
            <a:spLocks noGrp="1"/>
          </p:cNvSpPr>
          <p:nvPr>
            <p:ph sz="half" idx="1"/>
          </p:nvPr>
        </p:nvSpPr>
        <p:spPr>
          <a:xfrm>
            <a:off x="628649" y="1825625"/>
            <a:ext cx="8201841" cy="3913324"/>
          </a:xfrm>
        </p:spPr>
        <p:txBody>
          <a:bodyPr>
            <a:normAutofit/>
          </a:bodyPr>
          <a:lstStyle/>
          <a:p>
            <a:r>
              <a:rPr lang="en-US" dirty="0"/>
              <a:t>MSU prohibits, harassment, discrimination and/or retaliation in admissions, employment and access to University programs and activities on the basis of race, color, religion, age, gender expression/ identity, sex, sexual orientation, genetic information, marital status, national origin, citizenship status, physical or mental disability, pregnancy, public assistance status, spousal relationship to current employee, status as a U.S. veteran, participation in lawful, non-conflicting to core interests, activity off MSU’s premises during nonworking hours, or other protected characteristics under federal, state, or local law. </a:t>
            </a:r>
          </a:p>
        </p:txBody>
      </p:sp>
      <p:sp>
        <p:nvSpPr>
          <p:cNvPr id="16" name="Title 2">
            <a:extLst>
              <a:ext uri="{FF2B5EF4-FFF2-40B4-BE49-F238E27FC236}">
                <a16:creationId xmlns:a16="http://schemas.microsoft.com/office/drawing/2014/main" id="{C53E3ED2-64CF-4B52-B943-3EDD2BB376E0}"/>
              </a:ext>
            </a:extLst>
          </p:cNvPr>
          <p:cNvSpPr txBox="1">
            <a:spLocks/>
          </p:cNvSpPr>
          <p:nvPr/>
        </p:nvSpPr>
        <p:spPr>
          <a:xfrm>
            <a:off x="628651" y="457201"/>
            <a:ext cx="7753351" cy="1117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200" b="1" dirty="0">
              <a:solidFill>
                <a:schemeClr val="bg1"/>
              </a:solidFill>
            </a:endParaRPr>
          </a:p>
        </p:txBody>
      </p:sp>
    </p:spTree>
    <p:extLst>
      <p:ext uri="{BB962C8B-B14F-4D97-AF65-F5344CB8AC3E}">
        <p14:creationId xmlns:p14="http://schemas.microsoft.com/office/powerpoint/2010/main" val="38013463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26729-3BB0-4C3D-B573-22CECC5E810D}"/>
              </a:ext>
            </a:extLst>
          </p:cNvPr>
          <p:cNvSpPr>
            <a:spLocks noGrp="1"/>
          </p:cNvSpPr>
          <p:nvPr>
            <p:ph type="title" idx="4294967295"/>
          </p:nvPr>
        </p:nvSpPr>
        <p:spPr/>
        <p:txBody>
          <a:bodyPr>
            <a:normAutofit/>
          </a:bodyPr>
          <a:lstStyle/>
          <a:p>
            <a:r>
              <a:rPr lang="en-US" dirty="0">
                <a:solidFill>
                  <a:schemeClr val="bg1"/>
                </a:solidFill>
              </a:rPr>
              <a:t>Workplace Policies</a:t>
            </a:r>
          </a:p>
        </p:txBody>
      </p:sp>
      <p:sp>
        <p:nvSpPr>
          <p:cNvPr id="3" name="TextBox 2">
            <a:extLst>
              <a:ext uri="{FF2B5EF4-FFF2-40B4-BE49-F238E27FC236}">
                <a16:creationId xmlns:a16="http://schemas.microsoft.com/office/drawing/2014/main" id="{E26F90AB-622A-467F-B8A7-3C96CD905553}"/>
              </a:ext>
            </a:extLst>
          </p:cNvPr>
          <p:cNvSpPr txBox="1"/>
          <p:nvPr/>
        </p:nvSpPr>
        <p:spPr>
          <a:xfrm>
            <a:off x="705394" y="1736635"/>
            <a:ext cx="7676606" cy="1015663"/>
          </a:xfrm>
          <a:prstGeom prst="rect">
            <a:avLst/>
          </a:prstGeom>
          <a:noFill/>
        </p:spPr>
        <p:txBody>
          <a:bodyPr wrap="square" rtlCol="0">
            <a:spAutoFit/>
          </a:bodyPr>
          <a:lstStyle/>
          <a:p>
            <a:r>
              <a:rPr lang="en-US" dirty="0">
                <a:hlinkClick r:id="rId2"/>
              </a:rPr>
              <a:t>Americans With Disabilities Act</a:t>
            </a:r>
            <a:endParaRPr lang="en-US" dirty="0"/>
          </a:p>
          <a:p>
            <a:pPr marL="285750" indent="-285750">
              <a:buFont typeface="Arial" panose="020B0604020202020204" pitchFamily="34" charset="0"/>
              <a:buChar char="•"/>
            </a:pPr>
            <a:r>
              <a:rPr lang="en-US" sz="1400" dirty="0"/>
              <a:t>MSU complies with the Americans with Disabilities Act of 1990 and promotes an inclusive environment while preventing discrimination in employment and education, whether physical or mental, of qualified individuals with or without a reasonable accommodation. </a:t>
            </a:r>
          </a:p>
        </p:txBody>
      </p:sp>
      <p:sp>
        <p:nvSpPr>
          <p:cNvPr id="4" name="TextBox 3">
            <a:extLst>
              <a:ext uri="{FF2B5EF4-FFF2-40B4-BE49-F238E27FC236}">
                <a16:creationId xmlns:a16="http://schemas.microsoft.com/office/drawing/2014/main" id="{29803281-4902-4D7D-92A5-6E41B42CA7E2}"/>
              </a:ext>
            </a:extLst>
          </p:cNvPr>
          <p:cNvSpPr txBox="1"/>
          <p:nvPr/>
        </p:nvSpPr>
        <p:spPr>
          <a:xfrm>
            <a:off x="705394" y="2757767"/>
            <a:ext cx="7358743" cy="1661993"/>
          </a:xfrm>
          <a:prstGeom prst="rect">
            <a:avLst/>
          </a:prstGeom>
          <a:noFill/>
        </p:spPr>
        <p:txBody>
          <a:bodyPr wrap="square" rtlCol="0">
            <a:spAutoFit/>
          </a:bodyPr>
          <a:lstStyle/>
          <a:p>
            <a:r>
              <a:rPr lang="en-US" dirty="0">
                <a:hlinkClick r:id="rId3"/>
              </a:rPr>
              <a:t>Code of Conduct</a:t>
            </a:r>
            <a:endParaRPr lang="en-US" dirty="0"/>
          </a:p>
          <a:p>
            <a:pPr marL="285750" indent="-285750">
              <a:buFont typeface="Arial" panose="020B0604020202020204" pitchFamily="34" charset="0"/>
              <a:buChar char="•"/>
            </a:pPr>
            <a:r>
              <a:rPr lang="en-US" sz="1400" dirty="0"/>
              <a:t>MSU supports an educational environment where all members of the campus community contribute to a positive work culture through professionalism, courtesy and mutual respect. Each employee is expected to conduct himself/herself in a businesslike manner and in accordance with the highest levels of honesty, integrity and ethical behavior when conducting University business. MSU does not tolerate harassment, discrimination, retaliatory behavior, or sexual misconduct in violation of federal or state law, or applicable system policy.</a:t>
            </a:r>
          </a:p>
        </p:txBody>
      </p:sp>
      <p:sp>
        <p:nvSpPr>
          <p:cNvPr id="5" name="TextBox 4">
            <a:extLst>
              <a:ext uri="{FF2B5EF4-FFF2-40B4-BE49-F238E27FC236}">
                <a16:creationId xmlns:a16="http://schemas.microsoft.com/office/drawing/2014/main" id="{DA32F311-8AE9-4B03-B0DE-A15EBACF0732}"/>
              </a:ext>
            </a:extLst>
          </p:cNvPr>
          <p:cNvSpPr txBox="1"/>
          <p:nvPr/>
        </p:nvSpPr>
        <p:spPr>
          <a:xfrm>
            <a:off x="705394" y="4419760"/>
            <a:ext cx="6905897" cy="1661993"/>
          </a:xfrm>
          <a:prstGeom prst="rect">
            <a:avLst/>
          </a:prstGeom>
          <a:noFill/>
        </p:spPr>
        <p:txBody>
          <a:bodyPr wrap="square" rtlCol="0">
            <a:spAutoFit/>
          </a:bodyPr>
          <a:lstStyle/>
          <a:p>
            <a:r>
              <a:rPr lang="en-US" dirty="0">
                <a:hlinkClick r:id="rId4"/>
              </a:rPr>
              <a:t>Anti-Harassment </a:t>
            </a:r>
            <a:endParaRPr lang="en-US" dirty="0"/>
          </a:p>
          <a:p>
            <a:pPr marL="285750" indent="-285750">
              <a:buFont typeface="Arial" panose="020B0604020202020204" pitchFamily="34" charset="0"/>
              <a:buChar char="•"/>
            </a:pPr>
            <a:r>
              <a:rPr lang="en-US" sz="1400" dirty="0"/>
              <a:t>MSU prohibits all forms of harassment and retaliation for protected activity (such as reporting alleged harassment or providing information related to a grievance). MSU is committed to taking action to (1) stop it; (2) remedy its effects; and (3) prevent its recurrence. Any employee who feels that they have been subjected to prohibited harassment is encouraged to report the situation to before it becomes severe or pervasive. </a:t>
            </a:r>
          </a:p>
        </p:txBody>
      </p:sp>
    </p:spTree>
    <p:extLst>
      <p:ext uri="{BB962C8B-B14F-4D97-AF65-F5344CB8AC3E}">
        <p14:creationId xmlns:p14="http://schemas.microsoft.com/office/powerpoint/2010/main" val="25040094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41C12-4F9B-4064-BD6A-F05C79D892D2}"/>
              </a:ext>
            </a:extLst>
          </p:cNvPr>
          <p:cNvSpPr>
            <a:spLocks noGrp="1"/>
          </p:cNvSpPr>
          <p:nvPr>
            <p:ph type="title" idx="4294967295"/>
          </p:nvPr>
        </p:nvSpPr>
        <p:spPr/>
        <p:txBody>
          <a:bodyPr/>
          <a:lstStyle/>
          <a:p>
            <a:r>
              <a:rPr lang="en-US" dirty="0">
                <a:solidFill>
                  <a:schemeClr val="bg1"/>
                </a:solidFill>
              </a:rPr>
              <a:t>Workplace Policies</a:t>
            </a:r>
            <a:endParaRPr lang="en-US" dirty="0"/>
          </a:p>
        </p:txBody>
      </p:sp>
      <p:sp>
        <p:nvSpPr>
          <p:cNvPr id="3" name="TextBox 2">
            <a:extLst>
              <a:ext uri="{FF2B5EF4-FFF2-40B4-BE49-F238E27FC236}">
                <a16:creationId xmlns:a16="http://schemas.microsoft.com/office/drawing/2014/main" id="{7235B74A-659B-43E4-AC9D-356E117C1B93}"/>
              </a:ext>
            </a:extLst>
          </p:cNvPr>
          <p:cNvSpPr txBox="1"/>
          <p:nvPr/>
        </p:nvSpPr>
        <p:spPr>
          <a:xfrm>
            <a:off x="628650" y="1959429"/>
            <a:ext cx="7513864" cy="4247317"/>
          </a:xfrm>
          <a:prstGeom prst="rect">
            <a:avLst/>
          </a:prstGeom>
          <a:noFill/>
        </p:spPr>
        <p:txBody>
          <a:bodyPr wrap="square" rtlCol="0">
            <a:spAutoFit/>
          </a:bodyPr>
          <a:lstStyle/>
          <a:p>
            <a:r>
              <a:rPr lang="en-US" dirty="0">
                <a:hlinkClick r:id="rId2"/>
              </a:rPr>
              <a:t>Drug Free Workplace:</a:t>
            </a:r>
            <a:endParaRPr lang="en-US" dirty="0"/>
          </a:p>
          <a:p>
            <a:pPr marL="285750" indent="-285750">
              <a:buFont typeface="Arial" panose="020B0604020202020204" pitchFamily="34" charset="0"/>
              <a:buChar char="•"/>
            </a:pPr>
            <a:r>
              <a:rPr lang="en-US" dirty="0"/>
              <a:t>The university prohibits the use, possession and/or sale of alcoholic beverages or illegal drugs in classrooms, laboratories, bathrooms, offices, residence halls, university housing units, athletic facilities, university vehicles, other campus building areas, public campus areas or in outdoor campus areas.</a:t>
            </a:r>
          </a:p>
          <a:p>
            <a:pPr marL="285750" indent="-285750">
              <a:buFont typeface="Arial" panose="020B0604020202020204" pitchFamily="34" charset="0"/>
              <a:buChar char="•"/>
            </a:pPr>
            <a:endParaRPr lang="en-US" dirty="0"/>
          </a:p>
          <a:p>
            <a:r>
              <a:rPr lang="en-US" dirty="0">
                <a:hlinkClick r:id="rId3"/>
              </a:rPr>
              <a:t>Workers Compensation</a:t>
            </a:r>
            <a:endParaRPr lang="en-US" dirty="0"/>
          </a:p>
          <a:p>
            <a:pPr marL="285750" indent="-285750">
              <a:buFont typeface="Arial" panose="020B0604020202020204" pitchFamily="34" charset="0"/>
              <a:buChar char="•"/>
            </a:pPr>
            <a:r>
              <a:rPr lang="en-US" dirty="0"/>
              <a:t>Minot State University (MSU) recognizes that the safety, health and well-being of its employees is of utmost importance. To this end, a priority will be placed on the prevention of accidents and occupationally incurred illnesses. It is the responsibility of every employee to work in a safe manner, and to intervene when others are performing in an unsafe manner.</a:t>
            </a:r>
          </a:p>
          <a:p>
            <a:pPr marL="285750" indent="-285750">
              <a:buFont typeface="Arial" panose="020B0604020202020204" pitchFamily="34" charset="0"/>
              <a:buChar char="•"/>
            </a:pPr>
            <a:r>
              <a:rPr lang="en-US" dirty="0"/>
              <a:t> If you are injured or may have an injury, make sure to file a First Report of Injury with WSI </a:t>
            </a:r>
            <a:r>
              <a:rPr lang="en-US" b="1" i="1" dirty="0"/>
              <a:t>within 24 hours </a:t>
            </a:r>
            <a:r>
              <a:rPr lang="en-US" dirty="0"/>
              <a:t>of the incident.</a:t>
            </a:r>
          </a:p>
        </p:txBody>
      </p:sp>
    </p:spTree>
    <p:extLst>
      <p:ext uri="{BB962C8B-B14F-4D97-AF65-F5344CB8AC3E}">
        <p14:creationId xmlns:p14="http://schemas.microsoft.com/office/powerpoint/2010/main" val="31972018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8D9D4-25BE-438A-8F30-D83A0C06FF3E}"/>
              </a:ext>
            </a:extLst>
          </p:cNvPr>
          <p:cNvSpPr>
            <a:spLocks noGrp="1"/>
          </p:cNvSpPr>
          <p:nvPr>
            <p:ph type="title" idx="4294967295"/>
          </p:nvPr>
        </p:nvSpPr>
        <p:spPr/>
        <p:txBody>
          <a:bodyPr>
            <a:normAutofit/>
          </a:bodyPr>
          <a:lstStyle/>
          <a:p>
            <a:r>
              <a:rPr lang="en-US" dirty="0">
                <a:solidFill>
                  <a:schemeClr val="bg1"/>
                </a:solidFill>
              </a:rPr>
              <a:t>Title IX and Sexual Harassment</a:t>
            </a:r>
          </a:p>
        </p:txBody>
      </p:sp>
      <p:sp>
        <p:nvSpPr>
          <p:cNvPr id="3" name="TextBox 2">
            <a:extLst>
              <a:ext uri="{FF2B5EF4-FFF2-40B4-BE49-F238E27FC236}">
                <a16:creationId xmlns:a16="http://schemas.microsoft.com/office/drawing/2014/main" id="{5482CAFC-FE1E-4016-835D-7EC5FEBA89A1}"/>
              </a:ext>
            </a:extLst>
          </p:cNvPr>
          <p:cNvSpPr txBox="1"/>
          <p:nvPr/>
        </p:nvSpPr>
        <p:spPr>
          <a:xfrm>
            <a:off x="548640" y="1733006"/>
            <a:ext cx="8090263" cy="2923877"/>
          </a:xfrm>
          <a:prstGeom prst="rect">
            <a:avLst/>
          </a:prstGeom>
          <a:noFill/>
        </p:spPr>
        <p:txBody>
          <a:bodyPr wrap="square" rtlCol="0">
            <a:spAutoFit/>
          </a:bodyPr>
          <a:lstStyle/>
          <a:p>
            <a:r>
              <a:rPr lang="en-US" sz="2000" dirty="0">
                <a:hlinkClick r:id="rId2"/>
              </a:rPr>
              <a:t>Sexual Harassment</a:t>
            </a:r>
            <a:endParaRPr lang="en-US" sz="2000" dirty="0"/>
          </a:p>
          <a:p>
            <a:pPr marL="285750" indent="-285750">
              <a:buFont typeface="Arial" panose="020B0604020202020204" pitchFamily="34" charset="0"/>
              <a:buChar char="•"/>
            </a:pPr>
            <a:r>
              <a:rPr lang="en-US" sz="1400" dirty="0"/>
              <a:t>Sexual harassment is a form of discrimination that violates Title VII of the Civil Rights Act of 1964. Sexual harassment consists of unwelcome sexual advances, requests for sexual favors, and other verbal or physical conduct of a sexual nature that explicitly or implicitly affects an individual’s employment, unreasonably interferes with an individual’s work performance, or creates an intimidating, hostile, or offensive work environment. Employee training is mandatory on an annual basis.</a:t>
            </a:r>
            <a:br>
              <a:rPr lang="en-US" sz="1400" dirty="0"/>
            </a:br>
            <a:endParaRPr lang="en-US" dirty="0"/>
          </a:p>
          <a:p>
            <a:r>
              <a:rPr lang="en-US" sz="2000" dirty="0">
                <a:hlinkClick r:id="rId2"/>
              </a:rPr>
              <a:t>Title IX</a:t>
            </a:r>
            <a:endParaRPr lang="en-US" sz="2000" dirty="0"/>
          </a:p>
          <a:p>
            <a:pPr marL="342900" indent="-342900">
              <a:buFont typeface="Arial" panose="020B0604020202020204" pitchFamily="34" charset="0"/>
              <a:buChar char="•"/>
            </a:pPr>
            <a:r>
              <a:rPr lang="en-US" sz="1400" b="0" i="0" dirty="0">
                <a:effectLst/>
              </a:rPr>
              <a:t>Minot State University adheres to all federal, state, and local civil rights laws prohibiting sex-based harassment in employment and education. The University does not discriminate in its admissions practices (except as permitted by law), in its employment practices, or in its educational programs or activities on the basis of sex/gender. </a:t>
            </a:r>
            <a:endParaRPr lang="en-US" sz="1400" dirty="0"/>
          </a:p>
        </p:txBody>
      </p:sp>
      <p:sp>
        <p:nvSpPr>
          <p:cNvPr id="4" name="TextBox 3">
            <a:extLst>
              <a:ext uri="{FF2B5EF4-FFF2-40B4-BE49-F238E27FC236}">
                <a16:creationId xmlns:a16="http://schemas.microsoft.com/office/drawing/2014/main" id="{719597FB-EC27-4B7A-A144-D6DC4957DCD0}"/>
              </a:ext>
            </a:extLst>
          </p:cNvPr>
          <p:cNvSpPr txBox="1"/>
          <p:nvPr/>
        </p:nvSpPr>
        <p:spPr>
          <a:xfrm>
            <a:off x="487680" y="5921829"/>
            <a:ext cx="8090263" cy="369332"/>
          </a:xfrm>
          <a:prstGeom prst="rect">
            <a:avLst/>
          </a:prstGeom>
          <a:noFill/>
          <a:ln w="28575">
            <a:solidFill>
              <a:srgbClr val="CC0033"/>
            </a:solidFill>
          </a:ln>
        </p:spPr>
        <p:txBody>
          <a:bodyPr wrap="square" rtlCol="0">
            <a:spAutoFit/>
          </a:bodyPr>
          <a:lstStyle/>
          <a:p>
            <a:r>
              <a:rPr lang="en-US" dirty="0"/>
              <a:t>Title IX Coordinator: Dr. Lisa Dooley, </a:t>
            </a:r>
            <a:r>
              <a:rPr lang="en-US" dirty="0">
                <a:hlinkClick r:id="rId3"/>
              </a:rPr>
              <a:t>lisa.dooley@ndus.edu</a:t>
            </a:r>
            <a:r>
              <a:rPr lang="en-US" dirty="0"/>
              <a:t>, 701.858.3447</a:t>
            </a:r>
          </a:p>
        </p:txBody>
      </p:sp>
    </p:spTree>
    <p:extLst>
      <p:ext uri="{BB962C8B-B14F-4D97-AF65-F5344CB8AC3E}">
        <p14:creationId xmlns:p14="http://schemas.microsoft.com/office/powerpoint/2010/main" val="7862356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16E1F-F547-4251-AECD-2E7A9CC96EBB}"/>
              </a:ext>
            </a:extLst>
          </p:cNvPr>
          <p:cNvSpPr>
            <a:spLocks noGrp="1"/>
          </p:cNvSpPr>
          <p:nvPr>
            <p:ph type="title" idx="4294967295"/>
          </p:nvPr>
        </p:nvSpPr>
        <p:spPr/>
        <p:txBody>
          <a:bodyPr>
            <a:normAutofit/>
          </a:bodyPr>
          <a:lstStyle/>
          <a:p>
            <a:pPr algn="ctr"/>
            <a:r>
              <a:rPr lang="en-US" sz="7200" dirty="0">
                <a:solidFill>
                  <a:schemeClr val="bg1"/>
                </a:solidFill>
              </a:rPr>
              <a:t>Payroll!</a:t>
            </a:r>
          </a:p>
        </p:txBody>
      </p:sp>
      <p:sp>
        <p:nvSpPr>
          <p:cNvPr id="3" name="TextBox 2">
            <a:extLst>
              <a:ext uri="{FF2B5EF4-FFF2-40B4-BE49-F238E27FC236}">
                <a16:creationId xmlns:a16="http://schemas.microsoft.com/office/drawing/2014/main" id="{B6279EBA-A83E-4B3C-BAB1-E5696F34B355}"/>
              </a:ext>
            </a:extLst>
          </p:cNvPr>
          <p:cNvSpPr txBox="1"/>
          <p:nvPr/>
        </p:nvSpPr>
        <p:spPr>
          <a:xfrm>
            <a:off x="628650" y="1959429"/>
            <a:ext cx="7753350" cy="3693319"/>
          </a:xfrm>
          <a:prstGeom prst="rect">
            <a:avLst/>
          </a:prstGeom>
          <a:noFill/>
        </p:spPr>
        <p:txBody>
          <a:bodyPr wrap="square" rtlCol="0">
            <a:spAutoFit/>
          </a:bodyPr>
          <a:lstStyle/>
          <a:p>
            <a:r>
              <a:rPr lang="en-US" b="1" dirty="0"/>
              <a:t>Pay Day:</a:t>
            </a:r>
          </a:p>
          <a:p>
            <a:pPr marL="285750" indent="-285750">
              <a:buFont typeface="Arial" panose="020B0604020202020204" pitchFamily="34" charset="0"/>
              <a:buChar char="•"/>
            </a:pPr>
            <a:r>
              <a:rPr lang="en-US" dirty="0"/>
              <a:t>Employees are paid twice a month, on the 15th and the last day of the month. If payday falls on a weekend, then the payday is the last workday prior to the weekend. There is a two-week lag in payroll. If hired on the first of the month, the first paycheck would be on the last day of the month. Paychecks are processed via direct deposit. </a:t>
            </a:r>
          </a:p>
          <a:p>
            <a:pPr marL="285750" indent="-285750">
              <a:buFont typeface="Arial" panose="020B0604020202020204" pitchFamily="34" charset="0"/>
              <a:buChar char="•"/>
            </a:pPr>
            <a:endParaRPr lang="en-US" dirty="0"/>
          </a:p>
          <a:p>
            <a:r>
              <a:rPr lang="en-US" b="1" dirty="0"/>
              <a:t>Time Reporting:</a:t>
            </a:r>
          </a:p>
          <a:p>
            <a:pPr marL="285750" indent="-285750">
              <a:buFont typeface="Arial" panose="020B0604020202020204" pitchFamily="34" charset="0"/>
              <a:buChar char="•"/>
            </a:pPr>
            <a:r>
              <a:rPr lang="en-US" dirty="0"/>
              <a:t>Both exempt and non-exempt employees use TLAB. Non-exempt employees must record any overtime work for the week, which is then approved by the supervisor. Both exempt and non-exempt employees request time away from work (sick, vacation, funeral, etc.) in the system. The supervisor will receive a notification and process the approval. </a:t>
            </a:r>
          </a:p>
        </p:txBody>
      </p:sp>
    </p:spTree>
    <p:extLst>
      <p:ext uri="{BB962C8B-B14F-4D97-AF65-F5344CB8AC3E}">
        <p14:creationId xmlns:p14="http://schemas.microsoft.com/office/powerpoint/2010/main" val="5544254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156AD9-5B8F-422C-BA5F-2A6CD8D072EE}"/>
              </a:ext>
            </a:extLst>
          </p:cNvPr>
          <p:cNvSpPr>
            <a:spLocks noGrp="1"/>
          </p:cNvSpPr>
          <p:nvPr>
            <p:ph type="title" idx="4294967295"/>
          </p:nvPr>
        </p:nvSpPr>
        <p:spPr>
          <a:xfrm>
            <a:off x="628650" y="457201"/>
            <a:ext cx="7753350" cy="1117600"/>
          </a:xfrm>
        </p:spPr>
        <p:txBody>
          <a:bodyPr>
            <a:normAutofit/>
          </a:bodyPr>
          <a:lstStyle/>
          <a:p>
            <a:r>
              <a:rPr lang="en-US" sz="3200" b="1" dirty="0">
                <a:solidFill>
                  <a:schemeClr val="bg1"/>
                </a:solidFill>
              </a:rPr>
              <a:t>MSU Benefits Package</a:t>
            </a:r>
          </a:p>
        </p:txBody>
      </p:sp>
      <p:pic>
        <p:nvPicPr>
          <p:cNvPr id="15" name="Picture 14" descr="A red and white sign&#10;&#10;Description generated with very high confidence">
            <a:extLst>
              <a:ext uri="{FF2B5EF4-FFF2-40B4-BE49-F238E27FC236}">
                <a16:creationId xmlns:a16="http://schemas.microsoft.com/office/drawing/2014/main" id="{875A0DFF-7994-4623-9ACB-E8AF53F895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96219" y="6160654"/>
            <a:ext cx="667457" cy="632691"/>
          </a:xfrm>
          <a:prstGeom prst="rect">
            <a:avLst/>
          </a:prstGeom>
        </p:spPr>
      </p:pic>
      <p:sp>
        <p:nvSpPr>
          <p:cNvPr id="2" name="TextBox 1">
            <a:extLst>
              <a:ext uri="{FF2B5EF4-FFF2-40B4-BE49-F238E27FC236}">
                <a16:creationId xmlns:a16="http://schemas.microsoft.com/office/drawing/2014/main" id="{CB6037DE-6806-41D7-A48B-B3260D5D0234}"/>
              </a:ext>
            </a:extLst>
          </p:cNvPr>
          <p:cNvSpPr txBox="1"/>
          <p:nvPr/>
        </p:nvSpPr>
        <p:spPr>
          <a:xfrm>
            <a:off x="500198" y="1866263"/>
            <a:ext cx="8010253" cy="1754326"/>
          </a:xfrm>
          <a:prstGeom prst="rect">
            <a:avLst/>
          </a:prstGeom>
          <a:noFill/>
        </p:spPr>
        <p:txBody>
          <a:bodyPr wrap="square" rtlCol="0">
            <a:spAutoFit/>
          </a:bodyPr>
          <a:lstStyle/>
          <a:p>
            <a:r>
              <a:rPr lang="en-US" b="0" i="0" dirty="0">
                <a:effectLst/>
                <a:latin typeface="Arial" panose="020B0604020202020204" pitchFamily="34" charset="0"/>
              </a:rPr>
              <a:t>Minot State University is proud to offer a comprehensive benefits package designed to meet the needs of employees and their families. The University offers fully paid family health insurance with a range of options for dental, vision, life insurance, disability, long-term care, employee wellness, retirement/pension, tuition waivers, professional development programs and much more.</a:t>
            </a:r>
            <a:endParaRPr lang="en-US" dirty="0"/>
          </a:p>
        </p:txBody>
      </p:sp>
      <p:sp>
        <p:nvSpPr>
          <p:cNvPr id="7" name="TextBox 6">
            <a:extLst>
              <a:ext uri="{FF2B5EF4-FFF2-40B4-BE49-F238E27FC236}">
                <a16:creationId xmlns:a16="http://schemas.microsoft.com/office/drawing/2014/main" id="{324204B5-9D33-4FE2-8B4C-DBC7E6ECDA1A}"/>
              </a:ext>
            </a:extLst>
          </p:cNvPr>
          <p:cNvSpPr txBox="1"/>
          <p:nvPr/>
        </p:nvSpPr>
        <p:spPr>
          <a:xfrm>
            <a:off x="500198" y="3791700"/>
            <a:ext cx="7753350" cy="646331"/>
          </a:xfrm>
          <a:prstGeom prst="rect">
            <a:avLst/>
          </a:prstGeom>
          <a:noFill/>
        </p:spPr>
        <p:txBody>
          <a:bodyPr wrap="square" rtlCol="0">
            <a:spAutoFit/>
          </a:bodyPr>
          <a:lstStyle/>
          <a:p>
            <a:r>
              <a:rPr lang="en-US" dirty="0"/>
              <a:t>MSU’s benefits package is housed under the North Dakota Public Employees Retirement System (</a:t>
            </a:r>
            <a:r>
              <a:rPr lang="en-US" dirty="0">
                <a:hlinkClick r:id="rId3"/>
              </a:rPr>
              <a:t>NDPERS</a:t>
            </a:r>
            <a:r>
              <a:rPr lang="en-US" dirty="0"/>
              <a:t>).  www.ndpers.gov/member-self-service-mss</a:t>
            </a:r>
          </a:p>
        </p:txBody>
      </p:sp>
    </p:spTree>
    <p:extLst>
      <p:ext uri="{BB962C8B-B14F-4D97-AF65-F5344CB8AC3E}">
        <p14:creationId xmlns:p14="http://schemas.microsoft.com/office/powerpoint/2010/main" val="26721915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06B73-221A-468A-9078-C4C2FB0D22C5}"/>
              </a:ext>
            </a:extLst>
          </p:cNvPr>
          <p:cNvSpPr>
            <a:spLocks noGrp="1"/>
          </p:cNvSpPr>
          <p:nvPr>
            <p:ph type="title" idx="4294967295"/>
          </p:nvPr>
        </p:nvSpPr>
        <p:spPr>
          <a:xfrm>
            <a:off x="628650" y="457201"/>
            <a:ext cx="7753350" cy="1117600"/>
          </a:xfrm>
        </p:spPr>
        <p:txBody>
          <a:bodyPr/>
          <a:lstStyle/>
          <a:p>
            <a:pPr algn="ctr"/>
            <a:r>
              <a:rPr lang="en-US" dirty="0">
                <a:solidFill>
                  <a:schemeClr val="bg1"/>
                </a:solidFill>
              </a:rPr>
              <a:t>Holidays</a:t>
            </a:r>
          </a:p>
        </p:txBody>
      </p:sp>
      <p:sp>
        <p:nvSpPr>
          <p:cNvPr id="4" name="TextBox 3">
            <a:extLst>
              <a:ext uri="{FF2B5EF4-FFF2-40B4-BE49-F238E27FC236}">
                <a16:creationId xmlns:a16="http://schemas.microsoft.com/office/drawing/2014/main" id="{D1AF0D40-BC9C-4612-B073-C624F59982BE}"/>
              </a:ext>
            </a:extLst>
          </p:cNvPr>
          <p:cNvSpPr txBox="1"/>
          <p:nvPr/>
        </p:nvSpPr>
        <p:spPr>
          <a:xfrm>
            <a:off x="825500" y="2076629"/>
            <a:ext cx="7073900" cy="2246769"/>
          </a:xfrm>
          <a:prstGeom prst="rect">
            <a:avLst/>
          </a:prstGeom>
          <a:noFill/>
        </p:spPr>
        <p:txBody>
          <a:bodyPr wrap="square">
            <a:spAutoFit/>
          </a:bodyPr>
          <a:lstStyle/>
          <a:p>
            <a:pPr marL="0" indent="0">
              <a:buNone/>
            </a:pPr>
            <a:r>
              <a:rPr lang="en-US" sz="2000" b="1" dirty="0"/>
              <a:t>The State of North Dakota observes the following ten holidays:</a:t>
            </a:r>
            <a:br>
              <a:rPr lang="en-US" sz="2000" dirty="0"/>
            </a:br>
            <a:endParaRPr lang="en-US" sz="2000" dirty="0"/>
          </a:p>
          <a:p>
            <a:r>
              <a:rPr lang="en-US" sz="2000" dirty="0"/>
              <a:t>New Year’s Day			Martin Luther King Day</a:t>
            </a:r>
          </a:p>
          <a:p>
            <a:r>
              <a:rPr lang="en-US" sz="2000" dirty="0"/>
              <a:t>President’s Day 			Good Friday</a:t>
            </a:r>
          </a:p>
          <a:p>
            <a:r>
              <a:rPr lang="en-US" sz="2000" dirty="0"/>
              <a:t>Memorial Day 			Independence Day</a:t>
            </a:r>
          </a:p>
          <a:p>
            <a:r>
              <a:rPr lang="en-US" sz="2000" dirty="0"/>
              <a:t>Labor Day 				Veteran’s Day</a:t>
            </a:r>
          </a:p>
          <a:p>
            <a:r>
              <a:rPr lang="en-US" sz="2000" dirty="0"/>
              <a:t>Thanksgiving Day 		Christmas Day</a:t>
            </a:r>
          </a:p>
        </p:txBody>
      </p:sp>
    </p:spTree>
    <p:extLst>
      <p:ext uri="{BB962C8B-B14F-4D97-AF65-F5344CB8AC3E}">
        <p14:creationId xmlns:p14="http://schemas.microsoft.com/office/powerpoint/2010/main" val="41406230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4B13C16-66C6-4313-8947-6D0D8963A1BA}"/>
              </a:ext>
            </a:extLst>
          </p:cNvPr>
          <p:cNvSpPr>
            <a:spLocks noGrp="1"/>
          </p:cNvSpPr>
          <p:nvPr>
            <p:ph sz="half" idx="1"/>
          </p:nvPr>
        </p:nvSpPr>
        <p:spPr/>
        <p:txBody>
          <a:bodyPr>
            <a:normAutofit/>
          </a:bodyPr>
          <a:lstStyle/>
          <a:p>
            <a:r>
              <a:rPr lang="en-US" sz="2400" dirty="0">
                <a:hlinkClick r:id="rId2"/>
              </a:rPr>
              <a:t>Sick Leave</a:t>
            </a:r>
            <a:br>
              <a:rPr lang="en-US" sz="2400" dirty="0"/>
            </a:br>
            <a:r>
              <a:rPr lang="en-US" sz="1600" dirty="0"/>
              <a:t>All </a:t>
            </a:r>
            <a:r>
              <a:rPr lang="en-US" sz="1600" b="1" dirty="0"/>
              <a:t>staff</a:t>
            </a:r>
            <a:r>
              <a:rPr lang="en-US" sz="1600" dirty="0"/>
              <a:t> employees earn sick leave at a rate of 12 days per year. It is accrued in the same manner as annual leave. All sick leave accrues without limit.</a:t>
            </a:r>
            <a:endParaRPr lang="en-US" sz="2400" dirty="0"/>
          </a:p>
        </p:txBody>
      </p:sp>
      <p:sp>
        <p:nvSpPr>
          <p:cNvPr id="4" name="Content Placeholder 3">
            <a:extLst>
              <a:ext uri="{FF2B5EF4-FFF2-40B4-BE49-F238E27FC236}">
                <a16:creationId xmlns:a16="http://schemas.microsoft.com/office/drawing/2014/main" id="{9EBD7DB8-557E-47CE-826C-7D5ED8A39EF6}"/>
              </a:ext>
            </a:extLst>
          </p:cNvPr>
          <p:cNvSpPr>
            <a:spLocks noGrp="1"/>
          </p:cNvSpPr>
          <p:nvPr>
            <p:ph sz="half" idx="2"/>
          </p:nvPr>
        </p:nvSpPr>
        <p:spPr/>
        <p:txBody>
          <a:bodyPr>
            <a:normAutofit/>
          </a:bodyPr>
          <a:lstStyle/>
          <a:p>
            <a:r>
              <a:rPr lang="en-US" dirty="0">
                <a:hlinkClick r:id="rId2"/>
              </a:rPr>
              <a:t>Annual Leave</a:t>
            </a:r>
            <a:br>
              <a:rPr lang="en-US" dirty="0"/>
            </a:br>
            <a:r>
              <a:rPr lang="en-US" sz="1400" dirty="0"/>
              <a:t>Annual leave accrues at eight hours a month for the first 3 years, 10 hours in the 4th through 7th years, 12 hours in the 8th through 12th years, 14 hours in the 13th through 18th years and at 16 hours over 18 years of service. (North Dakota University System policy 6). Eligible upon employment.</a:t>
            </a:r>
          </a:p>
        </p:txBody>
      </p:sp>
      <p:sp>
        <p:nvSpPr>
          <p:cNvPr id="11" name="Title 1">
            <a:extLst>
              <a:ext uri="{FF2B5EF4-FFF2-40B4-BE49-F238E27FC236}">
                <a16:creationId xmlns:a16="http://schemas.microsoft.com/office/drawing/2014/main" id="{FAFB06BB-8D82-4365-9B63-13BF5E638B2F}"/>
              </a:ext>
            </a:extLst>
          </p:cNvPr>
          <p:cNvSpPr txBox="1">
            <a:spLocks/>
          </p:cNvSpPr>
          <p:nvPr/>
        </p:nvSpPr>
        <p:spPr>
          <a:xfrm>
            <a:off x="628650" y="457201"/>
            <a:ext cx="7753350" cy="1117600"/>
          </a:xfrm>
          <a:prstGeom prst="rect">
            <a:avLst/>
          </a:prstGeom>
          <a:solidFill>
            <a:srgbClr val="2A684B"/>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200" dirty="0">
                <a:solidFill>
                  <a:schemeClr val="bg1"/>
                </a:solidFill>
              </a:rPr>
              <a:t>Leave Benefits</a:t>
            </a:r>
          </a:p>
        </p:txBody>
      </p:sp>
      <p:graphicFrame>
        <p:nvGraphicFramePr>
          <p:cNvPr id="12" name="Table 11">
            <a:extLst>
              <a:ext uri="{FF2B5EF4-FFF2-40B4-BE49-F238E27FC236}">
                <a16:creationId xmlns:a16="http://schemas.microsoft.com/office/drawing/2014/main" id="{B6983981-23B3-4756-A51E-F5268BA9E4F1}"/>
              </a:ext>
            </a:extLst>
          </p:cNvPr>
          <p:cNvGraphicFramePr>
            <a:graphicFrameLocks noGrp="1"/>
          </p:cNvGraphicFramePr>
          <p:nvPr>
            <p:extLst>
              <p:ext uri="{D42A27DB-BD31-4B8C-83A1-F6EECF244321}">
                <p14:modId xmlns:p14="http://schemas.microsoft.com/office/powerpoint/2010/main" val="2146008168"/>
              </p:ext>
            </p:extLst>
          </p:nvPr>
        </p:nvGraphicFramePr>
        <p:xfrm>
          <a:off x="4629150" y="3683726"/>
          <a:ext cx="3886200" cy="2935605"/>
        </p:xfrm>
        <a:graphic>
          <a:graphicData uri="http://schemas.openxmlformats.org/drawingml/2006/table">
            <a:tbl>
              <a:tblPr/>
              <a:tblGrid>
                <a:gridCol w="1295400">
                  <a:extLst>
                    <a:ext uri="{9D8B030D-6E8A-4147-A177-3AD203B41FA5}">
                      <a16:colId xmlns:a16="http://schemas.microsoft.com/office/drawing/2014/main" val="3252052872"/>
                    </a:ext>
                  </a:extLst>
                </a:gridCol>
                <a:gridCol w="1295400">
                  <a:extLst>
                    <a:ext uri="{9D8B030D-6E8A-4147-A177-3AD203B41FA5}">
                      <a16:colId xmlns:a16="http://schemas.microsoft.com/office/drawing/2014/main" val="3078528629"/>
                    </a:ext>
                  </a:extLst>
                </a:gridCol>
                <a:gridCol w="1295400">
                  <a:extLst>
                    <a:ext uri="{9D8B030D-6E8A-4147-A177-3AD203B41FA5}">
                      <a16:colId xmlns:a16="http://schemas.microsoft.com/office/drawing/2014/main" val="3010875634"/>
                    </a:ext>
                  </a:extLst>
                </a:gridCol>
              </a:tblGrid>
              <a:tr h="354118">
                <a:tc>
                  <a:txBody>
                    <a:bodyPr/>
                    <a:lstStyle/>
                    <a:p>
                      <a:pPr algn="l"/>
                      <a:r>
                        <a:rPr lang="en-US" b="1" dirty="0">
                          <a:effectLst/>
                        </a:rPr>
                        <a:t>Leave Type</a:t>
                      </a:r>
                    </a:p>
                  </a:txBody>
                  <a:tcPr marL="47625" marR="47625" marT="38100" marB="28575" anchor="ctr">
                    <a:lnL>
                      <a:noFill/>
                    </a:lnL>
                    <a:lnR>
                      <a:noFill/>
                    </a:lnR>
                    <a:lnT>
                      <a:noFill/>
                    </a:lnT>
                    <a:lnB w="9525" cap="flat" cmpd="sng" algn="ctr">
                      <a:solidFill>
                        <a:srgbClr val="999999"/>
                      </a:solidFill>
                      <a:prstDash val="solid"/>
                      <a:round/>
                      <a:headEnd type="none" w="med" len="med"/>
                      <a:tailEnd type="none" w="med" len="med"/>
                    </a:lnB>
                    <a:solidFill>
                      <a:srgbClr val="CCCCCC"/>
                    </a:solidFill>
                  </a:tcPr>
                </a:tc>
                <a:tc>
                  <a:txBody>
                    <a:bodyPr/>
                    <a:lstStyle/>
                    <a:p>
                      <a:pPr algn="ctr"/>
                      <a:r>
                        <a:rPr lang="en-US" b="1" dirty="0">
                          <a:effectLst/>
                        </a:rPr>
                        <a:t>Years of Service</a:t>
                      </a:r>
                    </a:p>
                  </a:txBody>
                  <a:tcPr marL="47625" marR="47625" marT="38100" marB="28575" anchor="ctr">
                    <a:lnL>
                      <a:noFill/>
                    </a:lnL>
                    <a:lnR>
                      <a:noFill/>
                    </a:lnR>
                    <a:lnT>
                      <a:noFill/>
                    </a:lnT>
                    <a:lnB w="9525" cap="flat" cmpd="sng" algn="ctr">
                      <a:solidFill>
                        <a:srgbClr val="999999"/>
                      </a:solidFill>
                      <a:prstDash val="solid"/>
                      <a:round/>
                      <a:headEnd type="none" w="med" len="med"/>
                      <a:tailEnd type="none" w="med" len="med"/>
                    </a:lnB>
                    <a:solidFill>
                      <a:srgbClr val="CCCCCC"/>
                    </a:solidFill>
                  </a:tcPr>
                </a:tc>
                <a:tc>
                  <a:txBody>
                    <a:bodyPr/>
                    <a:lstStyle/>
                    <a:p>
                      <a:pPr algn="ctr"/>
                      <a:r>
                        <a:rPr lang="en-US" b="1">
                          <a:effectLst/>
                        </a:rPr>
                        <a:t>Days/Year</a:t>
                      </a:r>
                    </a:p>
                  </a:txBody>
                  <a:tcPr marL="47625" marR="47625" marT="38100" marB="28575" anchor="ctr">
                    <a:lnL>
                      <a:noFill/>
                    </a:lnL>
                    <a:lnR>
                      <a:noFill/>
                    </a:lnR>
                    <a:lnT>
                      <a:noFill/>
                    </a:lnT>
                    <a:lnB w="9525" cap="flat" cmpd="sng" algn="ctr">
                      <a:solidFill>
                        <a:srgbClr val="999999"/>
                      </a:solidFill>
                      <a:prstDash val="solid"/>
                      <a:round/>
                      <a:headEnd type="none" w="med" len="med"/>
                      <a:tailEnd type="none" w="med" len="med"/>
                    </a:lnB>
                    <a:solidFill>
                      <a:srgbClr val="CCCCCC"/>
                    </a:solidFill>
                  </a:tcPr>
                </a:tc>
                <a:extLst>
                  <a:ext uri="{0D108BD9-81ED-4DB2-BD59-A6C34878D82A}">
                    <a16:rowId xmlns:a16="http://schemas.microsoft.com/office/drawing/2014/main" val="1416826320"/>
                  </a:ext>
                </a:extLst>
              </a:tr>
              <a:tr h="354118">
                <a:tc>
                  <a:txBody>
                    <a:bodyPr/>
                    <a:lstStyle/>
                    <a:p>
                      <a:pPr algn="l"/>
                      <a:r>
                        <a:rPr lang="en-US">
                          <a:effectLst/>
                        </a:rPr>
                        <a:t>Sick</a:t>
                      </a:r>
                    </a:p>
                  </a:txBody>
                  <a:tcPr marL="47625" marR="47625" marT="38100" marB="28575"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tcPr>
                </a:tc>
                <a:tc>
                  <a:txBody>
                    <a:bodyPr/>
                    <a:lstStyle/>
                    <a:p>
                      <a:pPr algn="ctr"/>
                      <a:r>
                        <a:rPr lang="en-US">
                          <a:effectLst/>
                        </a:rPr>
                        <a:t>All Years of Service</a:t>
                      </a:r>
                    </a:p>
                  </a:txBody>
                  <a:tcPr marL="47625" marR="47625" marT="38100" marB="28575"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tcPr>
                </a:tc>
                <a:tc>
                  <a:txBody>
                    <a:bodyPr/>
                    <a:lstStyle/>
                    <a:p>
                      <a:pPr algn="ctr"/>
                      <a:r>
                        <a:rPr lang="en-US">
                          <a:effectLst/>
                        </a:rPr>
                        <a:t>12</a:t>
                      </a:r>
                    </a:p>
                  </a:txBody>
                  <a:tcPr marL="47625" marR="47625" marT="38100" marB="28575"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3031337840"/>
                  </a:ext>
                </a:extLst>
              </a:tr>
              <a:tr h="196245">
                <a:tc>
                  <a:txBody>
                    <a:bodyPr/>
                    <a:lstStyle/>
                    <a:p>
                      <a:pPr algn="l"/>
                      <a:r>
                        <a:rPr lang="en-US">
                          <a:effectLst/>
                        </a:rPr>
                        <a:t>Annual</a:t>
                      </a:r>
                    </a:p>
                  </a:txBody>
                  <a:tcPr marL="47625" marR="47625" marT="38100" marB="28575"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tcPr>
                </a:tc>
                <a:tc>
                  <a:txBody>
                    <a:bodyPr/>
                    <a:lstStyle/>
                    <a:p>
                      <a:pPr algn="ctr"/>
                      <a:r>
                        <a:rPr lang="en-US">
                          <a:effectLst/>
                        </a:rPr>
                        <a:t>1-3 Years</a:t>
                      </a:r>
                    </a:p>
                  </a:txBody>
                  <a:tcPr marL="47625" marR="47625" marT="38100" marB="28575"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tcPr>
                </a:tc>
                <a:tc>
                  <a:txBody>
                    <a:bodyPr/>
                    <a:lstStyle/>
                    <a:p>
                      <a:pPr algn="ctr"/>
                      <a:r>
                        <a:rPr lang="en-US" dirty="0">
                          <a:effectLst/>
                        </a:rPr>
                        <a:t>12</a:t>
                      </a:r>
                    </a:p>
                  </a:txBody>
                  <a:tcPr marL="47625" marR="47625" marT="38100" marB="28575"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1957034791"/>
                  </a:ext>
                </a:extLst>
              </a:tr>
              <a:tr h="196245">
                <a:tc>
                  <a:txBody>
                    <a:bodyPr/>
                    <a:lstStyle/>
                    <a:p>
                      <a:pPr algn="l"/>
                      <a:r>
                        <a:rPr lang="en-US">
                          <a:effectLst/>
                        </a:rPr>
                        <a:t> </a:t>
                      </a:r>
                    </a:p>
                  </a:txBody>
                  <a:tcPr marL="47625" marR="47625" marT="38100" marB="28575"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tcPr>
                </a:tc>
                <a:tc>
                  <a:txBody>
                    <a:bodyPr/>
                    <a:lstStyle/>
                    <a:p>
                      <a:pPr algn="ctr"/>
                      <a:r>
                        <a:rPr lang="en-US">
                          <a:effectLst/>
                        </a:rPr>
                        <a:t>4-7 Years</a:t>
                      </a:r>
                    </a:p>
                  </a:txBody>
                  <a:tcPr marL="47625" marR="47625" marT="38100" marB="28575"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tcPr>
                </a:tc>
                <a:tc>
                  <a:txBody>
                    <a:bodyPr/>
                    <a:lstStyle/>
                    <a:p>
                      <a:pPr algn="ctr"/>
                      <a:r>
                        <a:rPr lang="en-US">
                          <a:effectLst/>
                        </a:rPr>
                        <a:t>15</a:t>
                      </a:r>
                    </a:p>
                  </a:txBody>
                  <a:tcPr marL="47625" marR="47625" marT="38100" marB="28575"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4194597588"/>
                  </a:ext>
                </a:extLst>
              </a:tr>
              <a:tr h="196245">
                <a:tc>
                  <a:txBody>
                    <a:bodyPr/>
                    <a:lstStyle/>
                    <a:p>
                      <a:pPr algn="l"/>
                      <a:r>
                        <a:rPr lang="en-US">
                          <a:effectLst/>
                        </a:rPr>
                        <a:t> </a:t>
                      </a:r>
                    </a:p>
                  </a:txBody>
                  <a:tcPr marL="47625" marR="47625" marT="38100" marB="28575"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tcPr>
                </a:tc>
                <a:tc>
                  <a:txBody>
                    <a:bodyPr/>
                    <a:lstStyle/>
                    <a:p>
                      <a:pPr algn="ctr"/>
                      <a:r>
                        <a:rPr lang="en-US">
                          <a:effectLst/>
                        </a:rPr>
                        <a:t>8-12 Years</a:t>
                      </a:r>
                    </a:p>
                  </a:txBody>
                  <a:tcPr marL="47625" marR="47625" marT="38100" marB="28575"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tcPr>
                </a:tc>
                <a:tc>
                  <a:txBody>
                    <a:bodyPr/>
                    <a:lstStyle/>
                    <a:p>
                      <a:pPr algn="ctr"/>
                      <a:r>
                        <a:rPr lang="en-US">
                          <a:effectLst/>
                        </a:rPr>
                        <a:t>18</a:t>
                      </a:r>
                    </a:p>
                  </a:txBody>
                  <a:tcPr marL="47625" marR="47625" marT="38100" marB="28575"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2281544720"/>
                  </a:ext>
                </a:extLst>
              </a:tr>
              <a:tr h="196245">
                <a:tc>
                  <a:txBody>
                    <a:bodyPr/>
                    <a:lstStyle/>
                    <a:p>
                      <a:pPr algn="l"/>
                      <a:r>
                        <a:rPr lang="en-US">
                          <a:effectLst/>
                        </a:rPr>
                        <a:t> </a:t>
                      </a:r>
                    </a:p>
                  </a:txBody>
                  <a:tcPr marL="47625" marR="47625" marT="38100" marB="28575"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tcPr>
                </a:tc>
                <a:tc>
                  <a:txBody>
                    <a:bodyPr/>
                    <a:lstStyle/>
                    <a:p>
                      <a:pPr algn="ctr"/>
                      <a:r>
                        <a:rPr lang="en-US">
                          <a:effectLst/>
                        </a:rPr>
                        <a:t>13-18 Years</a:t>
                      </a:r>
                    </a:p>
                  </a:txBody>
                  <a:tcPr marL="47625" marR="47625" marT="38100" marB="28575"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tcPr>
                </a:tc>
                <a:tc>
                  <a:txBody>
                    <a:bodyPr/>
                    <a:lstStyle/>
                    <a:p>
                      <a:pPr algn="ctr"/>
                      <a:r>
                        <a:rPr lang="en-US">
                          <a:effectLst/>
                        </a:rPr>
                        <a:t>21</a:t>
                      </a:r>
                    </a:p>
                  </a:txBody>
                  <a:tcPr marL="47625" marR="47625" marT="38100" marB="28575"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1025190791"/>
                  </a:ext>
                </a:extLst>
              </a:tr>
              <a:tr h="196245">
                <a:tc>
                  <a:txBody>
                    <a:bodyPr/>
                    <a:lstStyle/>
                    <a:p>
                      <a:pPr algn="l"/>
                      <a:r>
                        <a:rPr lang="en-US">
                          <a:effectLst/>
                        </a:rPr>
                        <a:t> </a:t>
                      </a:r>
                    </a:p>
                  </a:txBody>
                  <a:tcPr marL="47625" marR="47625" marT="38100" marB="28575"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tcPr>
                </a:tc>
                <a:tc>
                  <a:txBody>
                    <a:bodyPr/>
                    <a:lstStyle/>
                    <a:p>
                      <a:pPr algn="ctr"/>
                      <a:r>
                        <a:rPr lang="en-US">
                          <a:effectLst/>
                        </a:rPr>
                        <a:t>18+ Years</a:t>
                      </a:r>
                    </a:p>
                  </a:txBody>
                  <a:tcPr marL="47625" marR="47625" marT="38100" marB="28575"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tcPr>
                </a:tc>
                <a:tc>
                  <a:txBody>
                    <a:bodyPr/>
                    <a:lstStyle/>
                    <a:p>
                      <a:pPr algn="ctr"/>
                      <a:r>
                        <a:rPr lang="en-US" dirty="0">
                          <a:effectLst/>
                        </a:rPr>
                        <a:t>24</a:t>
                      </a:r>
                    </a:p>
                  </a:txBody>
                  <a:tcPr marL="47625" marR="47625" marT="38100" marB="28575"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3381440426"/>
                  </a:ext>
                </a:extLst>
              </a:tr>
            </a:tbl>
          </a:graphicData>
        </a:graphic>
      </p:graphicFrame>
      <p:sp>
        <p:nvSpPr>
          <p:cNvPr id="13" name="Rectangle 1">
            <a:extLst>
              <a:ext uri="{FF2B5EF4-FFF2-40B4-BE49-F238E27FC236}">
                <a16:creationId xmlns:a16="http://schemas.microsoft.com/office/drawing/2014/main" id="{4D2ACDF7-B4FB-46B2-9A5E-8441566F65F1}"/>
              </a:ext>
            </a:extLst>
          </p:cNvPr>
          <p:cNvSpPr>
            <a:spLocks noChangeArrowheads="1"/>
          </p:cNvSpPr>
          <p:nvPr/>
        </p:nvSpPr>
        <p:spPr bwMode="auto">
          <a:xfrm>
            <a:off x="5183233" y="1519446"/>
            <a:ext cx="3047369" cy="584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715712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B6042-D04C-4A1A-AEB5-9891FF6DA89F}"/>
              </a:ext>
            </a:extLst>
          </p:cNvPr>
          <p:cNvSpPr>
            <a:spLocks noGrp="1"/>
          </p:cNvSpPr>
          <p:nvPr>
            <p:ph type="title" idx="4294967295"/>
          </p:nvPr>
        </p:nvSpPr>
        <p:spPr/>
        <p:txBody>
          <a:bodyPr/>
          <a:lstStyle/>
          <a:p>
            <a:pPr algn="ctr"/>
            <a:r>
              <a:rPr lang="en-US" dirty="0">
                <a:solidFill>
                  <a:schemeClr val="bg1">
                    <a:lumMod val="95000"/>
                  </a:schemeClr>
                </a:solidFill>
              </a:rPr>
              <a:t>Graphic Standards</a:t>
            </a:r>
          </a:p>
        </p:txBody>
      </p:sp>
      <p:graphicFrame>
        <p:nvGraphicFramePr>
          <p:cNvPr id="3" name="Table 2">
            <a:extLst>
              <a:ext uri="{FF2B5EF4-FFF2-40B4-BE49-F238E27FC236}">
                <a16:creationId xmlns:a16="http://schemas.microsoft.com/office/drawing/2014/main" id="{9CDD1535-1D64-476F-87A0-E4D7878AA7A8}"/>
              </a:ext>
            </a:extLst>
          </p:cNvPr>
          <p:cNvGraphicFramePr>
            <a:graphicFrameLocks noGrp="1"/>
          </p:cNvGraphicFramePr>
          <p:nvPr>
            <p:extLst>
              <p:ext uri="{D42A27DB-BD31-4B8C-83A1-F6EECF244321}">
                <p14:modId xmlns:p14="http://schemas.microsoft.com/office/powerpoint/2010/main" val="2427023331"/>
              </p:ext>
            </p:extLst>
          </p:nvPr>
        </p:nvGraphicFramePr>
        <p:xfrm>
          <a:off x="628650" y="1913467"/>
          <a:ext cx="7753350" cy="4318000"/>
        </p:xfrm>
        <a:graphic>
          <a:graphicData uri="http://schemas.openxmlformats.org/drawingml/2006/table">
            <a:tbl>
              <a:tblPr firstRow="1" bandRow="1">
                <a:tableStyleId>{5C22544A-7EE6-4342-B048-85BDC9FD1C3A}</a:tableStyleId>
              </a:tblPr>
              <a:tblGrid>
                <a:gridCol w="7753350">
                  <a:extLst>
                    <a:ext uri="{9D8B030D-6E8A-4147-A177-3AD203B41FA5}">
                      <a16:colId xmlns:a16="http://schemas.microsoft.com/office/drawing/2014/main" val="2899020638"/>
                    </a:ext>
                  </a:extLst>
                </a:gridCol>
              </a:tblGrid>
              <a:tr h="4318000">
                <a:tc>
                  <a:txBody>
                    <a:bodyPr/>
                    <a:lstStyle/>
                    <a:p>
                      <a:r>
                        <a:rPr lang="en-US" sz="1400" b="1" i="1" dirty="0">
                          <a:solidFill>
                            <a:schemeClr val="tx1"/>
                          </a:solidFill>
                        </a:rPr>
                        <a:t>GRAPHIC STANDARDS</a:t>
                      </a:r>
                    </a:p>
                    <a:p>
                      <a:r>
                        <a:rPr lang="en-US" sz="1400" b="0" i="0" dirty="0">
                          <a:solidFill>
                            <a:schemeClr val="tx1"/>
                          </a:solidFill>
                        </a:rPr>
                        <a:t>To </a:t>
                      </a:r>
                      <a:r>
                        <a:rPr lang="en-US" sz="1400" b="0" dirty="0">
                          <a:solidFill>
                            <a:schemeClr val="tx1"/>
                          </a:solidFill>
                        </a:rPr>
                        <a:t>provide campus personnel guidelines to help ensure consistent application of the Minot State University identity. Projecting a unified visual identity involves more than simply creating and implementing a logo. Graphic standards provide a sound, flexible structure for using logos, color, and typography—a graphic “vocabulary” unique to Minot State. By consistently following Minot State graphic standards, Minot State’s visual identity will become established and recognized. Failure to properly use these elements reduces our ability to effectively communicate with the University’s many audiences, and diminishes the identity’s value. </a:t>
                      </a:r>
                    </a:p>
                    <a:p>
                      <a:endParaRPr lang="en-US" sz="1400" b="0" dirty="0">
                        <a:solidFill>
                          <a:schemeClr val="tx1"/>
                        </a:solidFill>
                      </a:endParaRPr>
                    </a:p>
                    <a:p>
                      <a:r>
                        <a:rPr lang="en-US" sz="1400" b="1" i="1" dirty="0">
                          <a:solidFill>
                            <a:schemeClr val="tx1"/>
                          </a:solidFill>
                        </a:rPr>
                        <a:t>EMAIL COMMUNICATION AND SIGNATURES</a:t>
                      </a:r>
                    </a:p>
                    <a:p>
                      <a:r>
                        <a:rPr lang="en-US" sz="1400" b="0">
                          <a:solidFill>
                            <a:schemeClr val="tx1"/>
                          </a:solidFill>
                        </a:rPr>
                        <a:t>Email </a:t>
                      </a:r>
                      <a:r>
                        <a:rPr lang="en-US" sz="1400" b="0" dirty="0">
                          <a:solidFill>
                            <a:schemeClr val="tx1"/>
                          </a:solidFill>
                        </a:rPr>
                        <a:t>communication is a presentation of official Minot State University correspondence. To maintain consistent branding standards across all forms of MSU communication, it is recommended that faculty and staff use one of the email signature options shown below. In addition, an email must preserve the white background and not include background graphics. Official email signatures of Minot State employees must not include quotes, custom fonts, photos, or links.</a:t>
                      </a:r>
                    </a:p>
                    <a:p>
                      <a:endParaRPr lang="en-US" sz="1400" b="0" i="1" dirty="0">
                        <a:solidFill>
                          <a:schemeClr val="tx1"/>
                        </a:solidFill>
                      </a:endParaRPr>
                    </a:p>
                    <a:p>
                      <a:r>
                        <a:rPr lang="en-US" sz="1400" b="1" i="1" dirty="0">
                          <a:solidFill>
                            <a:schemeClr val="tx1"/>
                          </a:solidFill>
                        </a:rPr>
                        <a:t>GRAPHIC STANDARDS POLICY</a:t>
                      </a:r>
                    </a:p>
                    <a:p>
                      <a:r>
                        <a:rPr lang="en-US" sz="1400" b="1" i="1" dirty="0">
                          <a:solidFill>
                            <a:schemeClr val="tx1"/>
                          </a:solidFill>
                          <a:hlinkClick r:id="rId2"/>
                        </a:rPr>
                        <a:t>https://www.minotstateu.edu/publications/documents/2023-graphic-standards.pdf</a:t>
                      </a:r>
                      <a:endParaRPr lang="en-US" sz="1400" b="1" i="1" dirty="0">
                        <a:solidFill>
                          <a:schemeClr val="tx1"/>
                        </a:solidFill>
                      </a:endParaRPr>
                    </a:p>
                    <a:p>
                      <a:endParaRPr lang="en-US" sz="1400" b="1" i="1" dirty="0">
                        <a:solidFill>
                          <a:schemeClr val="tx1"/>
                        </a:solidFill>
                      </a:endParaRPr>
                    </a:p>
                  </a:txBody>
                  <a:tcPr>
                    <a:solidFill>
                      <a:schemeClr val="bg1"/>
                    </a:solidFill>
                  </a:tcPr>
                </a:tc>
                <a:extLst>
                  <a:ext uri="{0D108BD9-81ED-4DB2-BD59-A6C34878D82A}">
                    <a16:rowId xmlns:a16="http://schemas.microsoft.com/office/drawing/2014/main" val="2135266538"/>
                  </a:ext>
                </a:extLst>
              </a:tr>
            </a:tbl>
          </a:graphicData>
        </a:graphic>
      </p:graphicFrame>
    </p:spTree>
    <p:extLst>
      <p:ext uri="{BB962C8B-B14F-4D97-AF65-F5344CB8AC3E}">
        <p14:creationId xmlns:p14="http://schemas.microsoft.com/office/powerpoint/2010/main" val="6932256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054D9-116B-4E03-8701-A734182BAB0C}"/>
              </a:ext>
            </a:extLst>
          </p:cNvPr>
          <p:cNvSpPr>
            <a:spLocks noGrp="1"/>
          </p:cNvSpPr>
          <p:nvPr>
            <p:ph type="title" idx="4294967295"/>
          </p:nvPr>
        </p:nvSpPr>
        <p:spPr/>
        <p:txBody>
          <a:bodyPr/>
          <a:lstStyle/>
          <a:p>
            <a:pPr algn="ctr"/>
            <a:r>
              <a:rPr lang="en-US" dirty="0">
                <a:solidFill>
                  <a:schemeClr val="bg1">
                    <a:lumMod val="95000"/>
                  </a:schemeClr>
                </a:solidFill>
              </a:rPr>
              <a:t>Signature Examples</a:t>
            </a:r>
          </a:p>
        </p:txBody>
      </p:sp>
      <p:pic>
        <p:nvPicPr>
          <p:cNvPr id="3" name="Picture 2">
            <a:extLst>
              <a:ext uri="{FF2B5EF4-FFF2-40B4-BE49-F238E27FC236}">
                <a16:creationId xmlns:a16="http://schemas.microsoft.com/office/drawing/2014/main" id="{571BBE61-B2C5-453E-9379-6F7234020EEE}"/>
              </a:ext>
            </a:extLst>
          </p:cNvPr>
          <p:cNvPicPr>
            <a:picLocks noChangeAspect="1"/>
          </p:cNvPicPr>
          <p:nvPr/>
        </p:nvPicPr>
        <p:blipFill>
          <a:blip r:embed="rId2"/>
          <a:stretch>
            <a:fillRect/>
          </a:stretch>
        </p:blipFill>
        <p:spPr>
          <a:xfrm>
            <a:off x="1837943" y="1808893"/>
            <a:ext cx="5468113" cy="4696480"/>
          </a:xfrm>
          <a:prstGeom prst="rect">
            <a:avLst/>
          </a:prstGeom>
        </p:spPr>
      </p:pic>
    </p:spTree>
    <p:extLst>
      <p:ext uri="{BB962C8B-B14F-4D97-AF65-F5344CB8AC3E}">
        <p14:creationId xmlns:p14="http://schemas.microsoft.com/office/powerpoint/2010/main" val="26706311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75A3E-95A6-4788-A891-CD07AFC3977D}"/>
              </a:ext>
            </a:extLst>
          </p:cNvPr>
          <p:cNvSpPr>
            <a:spLocks noGrp="1"/>
          </p:cNvSpPr>
          <p:nvPr>
            <p:ph type="title" idx="4294967295"/>
          </p:nvPr>
        </p:nvSpPr>
        <p:spPr>
          <a:xfrm>
            <a:off x="628650" y="457201"/>
            <a:ext cx="7753350" cy="1117600"/>
          </a:xfrm>
        </p:spPr>
        <p:txBody>
          <a:bodyPr>
            <a:normAutofit/>
          </a:bodyPr>
          <a:lstStyle/>
          <a:p>
            <a:r>
              <a:rPr lang="en-US" sz="3200" b="1" dirty="0">
                <a:solidFill>
                  <a:schemeClr val="bg1"/>
                </a:solidFill>
              </a:rPr>
              <a:t>Benefit Eligibility </a:t>
            </a:r>
          </a:p>
        </p:txBody>
      </p:sp>
      <p:sp>
        <p:nvSpPr>
          <p:cNvPr id="3" name="Rectangle 2">
            <a:extLst>
              <a:ext uri="{FF2B5EF4-FFF2-40B4-BE49-F238E27FC236}">
                <a16:creationId xmlns:a16="http://schemas.microsoft.com/office/drawing/2014/main" id="{2BDED3DD-71D1-4F84-B4F4-3646D88819FC}"/>
              </a:ext>
            </a:extLst>
          </p:cNvPr>
          <p:cNvSpPr/>
          <p:nvPr/>
        </p:nvSpPr>
        <p:spPr>
          <a:xfrm>
            <a:off x="485604" y="2677920"/>
            <a:ext cx="4058690" cy="2585323"/>
          </a:xfrm>
          <a:prstGeom prst="rect">
            <a:avLst/>
          </a:prstGeom>
        </p:spPr>
        <p:txBody>
          <a:bodyPr wrap="square">
            <a:spAutoFit/>
          </a:bodyPr>
          <a:lstStyle/>
          <a:p>
            <a:pPr>
              <a:defRPr/>
            </a:pPr>
            <a:r>
              <a:rPr lang="en-US" sz="1600" b="1" dirty="0"/>
              <a:t>Benefit eligible employees are those who meet the following requirements:</a:t>
            </a:r>
          </a:p>
          <a:p>
            <a:pPr>
              <a:defRPr/>
            </a:pPr>
            <a:endParaRPr lang="en-US" dirty="0"/>
          </a:p>
          <a:p>
            <a:pPr marL="176213" indent="-120650">
              <a:buFont typeface="Arial" panose="020B0604020202020204" pitchFamily="34" charset="0"/>
              <a:buChar char="•"/>
              <a:tabLst>
                <a:tab pos="628650" algn="l"/>
              </a:tabLst>
              <a:defRPr/>
            </a:pPr>
            <a:r>
              <a:rPr lang="en-US" sz="1400" dirty="0"/>
              <a:t>Working more than 20 hours per week for 20 weeks or more in a calendar year</a:t>
            </a:r>
          </a:p>
          <a:p>
            <a:pPr marL="176213" indent="-120650">
              <a:tabLst>
                <a:tab pos="628650" algn="l"/>
              </a:tabLst>
              <a:defRPr/>
            </a:pPr>
            <a:endParaRPr lang="en-US" sz="1400" dirty="0"/>
          </a:p>
          <a:p>
            <a:pPr marL="176213" indent="-120650">
              <a:buFont typeface="Arial" panose="020B0604020202020204" pitchFamily="34" charset="0"/>
              <a:buChar char="•"/>
              <a:tabLst>
                <a:tab pos="628650" algn="l"/>
              </a:tabLst>
              <a:defRPr/>
            </a:pPr>
            <a:r>
              <a:rPr lang="en-US" sz="1400" dirty="0"/>
              <a:t>Filling a regularly funded and approved position </a:t>
            </a:r>
          </a:p>
          <a:p>
            <a:pPr marL="176213" indent="-120650">
              <a:buFont typeface="Arial" panose="020B0604020202020204" pitchFamily="34" charset="0"/>
              <a:buChar char="•"/>
              <a:tabLst>
                <a:tab pos="628650" algn="l"/>
              </a:tabLst>
              <a:defRPr/>
            </a:pPr>
            <a:endParaRPr lang="en-US" sz="1400" dirty="0"/>
          </a:p>
          <a:p>
            <a:pPr marL="55563">
              <a:tabLst>
                <a:tab pos="628650" algn="l"/>
              </a:tabLst>
              <a:defRPr/>
            </a:pPr>
            <a:r>
              <a:rPr lang="en-US" sz="1400" dirty="0"/>
              <a:t>When these conditions are met, an employee remains eligible for benefits for the full calendar year.</a:t>
            </a:r>
            <a:endParaRPr lang="en-US" sz="1600" dirty="0"/>
          </a:p>
        </p:txBody>
      </p:sp>
      <p:sp>
        <p:nvSpPr>
          <p:cNvPr id="4" name="TextBox 3">
            <a:extLst>
              <a:ext uri="{FF2B5EF4-FFF2-40B4-BE49-F238E27FC236}">
                <a16:creationId xmlns:a16="http://schemas.microsoft.com/office/drawing/2014/main" id="{FA28D81D-CCCD-4999-B187-E30DCF5AC2AE}"/>
              </a:ext>
            </a:extLst>
          </p:cNvPr>
          <p:cNvSpPr txBox="1"/>
          <p:nvPr/>
        </p:nvSpPr>
        <p:spPr>
          <a:xfrm>
            <a:off x="480292" y="1791855"/>
            <a:ext cx="8211127" cy="646331"/>
          </a:xfrm>
          <a:prstGeom prst="rect">
            <a:avLst/>
          </a:prstGeom>
          <a:noFill/>
        </p:spPr>
        <p:txBody>
          <a:bodyPr wrap="square" rtlCol="0">
            <a:spAutoFit/>
          </a:bodyPr>
          <a:lstStyle/>
          <a:p>
            <a:r>
              <a:rPr lang="en-US" dirty="0"/>
              <a:t>MSU provides benefit-eligible employees a full package of benefits including medical, dental, vision, life, long-term disability and flexible spending account options.  </a:t>
            </a:r>
          </a:p>
        </p:txBody>
      </p:sp>
      <p:sp>
        <p:nvSpPr>
          <p:cNvPr id="7" name="Rectangle 6">
            <a:extLst>
              <a:ext uri="{FF2B5EF4-FFF2-40B4-BE49-F238E27FC236}">
                <a16:creationId xmlns:a16="http://schemas.microsoft.com/office/drawing/2014/main" id="{633575D1-CB7A-4AAA-9DB8-60FABBC898F6}"/>
              </a:ext>
            </a:extLst>
          </p:cNvPr>
          <p:cNvSpPr/>
          <p:nvPr/>
        </p:nvSpPr>
        <p:spPr>
          <a:xfrm>
            <a:off x="4387967" y="2682538"/>
            <a:ext cx="4682145" cy="2800767"/>
          </a:xfrm>
          <a:prstGeom prst="rect">
            <a:avLst/>
          </a:prstGeom>
        </p:spPr>
        <p:txBody>
          <a:bodyPr wrap="square">
            <a:spAutoFit/>
          </a:bodyPr>
          <a:lstStyle/>
          <a:p>
            <a:pPr>
              <a:defRPr/>
            </a:pPr>
            <a:r>
              <a:rPr lang="en-US" sz="1600" b="1" dirty="0"/>
              <a:t>Benefited employee, spouse &amp; dependents:</a:t>
            </a:r>
          </a:p>
          <a:p>
            <a:endParaRPr lang="en-US" sz="2000" dirty="0"/>
          </a:p>
          <a:p>
            <a:pPr marL="176213" indent="-120650">
              <a:buFont typeface="Arial" panose="020B0604020202020204" pitchFamily="34" charset="0"/>
              <a:buChar char="•"/>
              <a:tabLst>
                <a:tab pos="628650" algn="l"/>
              </a:tabLst>
              <a:defRPr/>
            </a:pPr>
            <a:r>
              <a:rPr lang="en-US" sz="1400" dirty="0"/>
              <a:t>Must enroll within 31 days of employment or 31 days of  involuntary loss of other health insurance or wait for open enrollment period</a:t>
            </a:r>
          </a:p>
          <a:p>
            <a:pPr marL="176213" indent="-120650">
              <a:buFont typeface="Arial" panose="020B0604020202020204" pitchFamily="34" charset="0"/>
              <a:buChar char="•"/>
              <a:tabLst>
                <a:tab pos="628650" algn="l"/>
              </a:tabLst>
              <a:defRPr/>
            </a:pPr>
            <a:r>
              <a:rPr lang="en-US" sz="1400" dirty="0"/>
              <a:t>Dependents are covered until age 26</a:t>
            </a:r>
          </a:p>
          <a:p>
            <a:pPr marL="176213" indent="-120650">
              <a:buFont typeface="Arial" panose="020B0604020202020204" pitchFamily="34" charset="0"/>
              <a:buChar char="•"/>
              <a:tabLst>
                <a:tab pos="628650" algn="l"/>
              </a:tabLst>
              <a:defRPr/>
            </a:pPr>
            <a:r>
              <a:rPr lang="en-US" sz="1400" dirty="0"/>
              <a:t>Married dependents are not eligible to enroll their spouse or children</a:t>
            </a:r>
          </a:p>
          <a:p>
            <a:pPr marL="176213" indent="-120650">
              <a:buFont typeface="Arial" panose="020B0604020202020204" pitchFamily="34" charset="0"/>
              <a:buChar char="•"/>
              <a:tabLst>
                <a:tab pos="628650" algn="l"/>
              </a:tabLst>
              <a:defRPr/>
            </a:pPr>
            <a:r>
              <a:rPr lang="en-US" sz="1400" dirty="0"/>
              <a:t>If you are claimed as a dependent on someone else’s taxes, are covered by Medicare or a Flexible Spending Account, you are not eligible to enroll in a High Deductible Health Plan.</a:t>
            </a:r>
          </a:p>
        </p:txBody>
      </p:sp>
      <p:cxnSp>
        <p:nvCxnSpPr>
          <p:cNvPr id="8" name="Straight Connector 7">
            <a:extLst>
              <a:ext uri="{FF2B5EF4-FFF2-40B4-BE49-F238E27FC236}">
                <a16:creationId xmlns:a16="http://schemas.microsoft.com/office/drawing/2014/main" id="{EB14E57A-A0A8-453D-B3DB-6528E82CCC61}"/>
              </a:ext>
            </a:extLst>
          </p:cNvPr>
          <p:cNvCxnSpPr>
            <a:cxnSpLocks/>
          </p:cNvCxnSpPr>
          <p:nvPr/>
        </p:nvCxnSpPr>
        <p:spPr>
          <a:xfrm>
            <a:off x="4341094" y="2817090"/>
            <a:ext cx="0" cy="2613891"/>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79699603-88F9-479B-AF9F-A061A3E532E8}"/>
              </a:ext>
            </a:extLst>
          </p:cNvPr>
          <p:cNvSpPr txBox="1"/>
          <p:nvPr/>
        </p:nvSpPr>
        <p:spPr>
          <a:xfrm>
            <a:off x="1033936" y="5702379"/>
            <a:ext cx="7001164" cy="338554"/>
          </a:xfrm>
          <a:prstGeom prst="rect">
            <a:avLst/>
          </a:prstGeom>
          <a:noFill/>
          <a:ln w="28575">
            <a:solidFill>
              <a:srgbClr val="CC0033"/>
            </a:solidFill>
          </a:ln>
        </p:spPr>
        <p:txBody>
          <a:bodyPr wrap="square" rtlCol="0">
            <a:spAutoFit/>
          </a:bodyPr>
          <a:lstStyle/>
          <a:p>
            <a:pPr algn="ctr"/>
            <a:r>
              <a:rPr lang="en-US" sz="1600" dirty="0"/>
              <a:t>Health benefits begin on the first day of the month following the date of hire.</a:t>
            </a:r>
          </a:p>
        </p:txBody>
      </p:sp>
      <p:pic>
        <p:nvPicPr>
          <p:cNvPr id="10" name="Picture 9" descr="A red and white sign&#10;&#10;Description generated with very high confidence">
            <a:extLst>
              <a:ext uri="{FF2B5EF4-FFF2-40B4-BE49-F238E27FC236}">
                <a16:creationId xmlns:a16="http://schemas.microsoft.com/office/drawing/2014/main" id="{5955224D-7FEE-43C7-957D-FD231DA057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96219" y="6160654"/>
            <a:ext cx="667457" cy="632691"/>
          </a:xfrm>
          <a:prstGeom prst="rect">
            <a:avLst/>
          </a:prstGeom>
        </p:spPr>
      </p:pic>
    </p:spTree>
    <p:extLst>
      <p:ext uri="{BB962C8B-B14F-4D97-AF65-F5344CB8AC3E}">
        <p14:creationId xmlns:p14="http://schemas.microsoft.com/office/powerpoint/2010/main" val="39928978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E66E0-0681-4688-A771-6ECD99B28290}"/>
              </a:ext>
            </a:extLst>
          </p:cNvPr>
          <p:cNvSpPr>
            <a:spLocks noGrp="1"/>
          </p:cNvSpPr>
          <p:nvPr>
            <p:ph type="title" idx="4294967295"/>
          </p:nvPr>
        </p:nvSpPr>
        <p:spPr/>
        <p:txBody>
          <a:bodyPr>
            <a:normAutofit/>
          </a:bodyPr>
          <a:lstStyle/>
          <a:p>
            <a:r>
              <a:rPr lang="en-US" sz="3200" b="1" dirty="0">
                <a:solidFill>
                  <a:schemeClr val="bg1"/>
                </a:solidFill>
              </a:rPr>
              <a:t>Benefit Registration</a:t>
            </a:r>
          </a:p>
        </p:txBody>
      </p:sp>
      <p:sp>
        <p:nvSpPr>
          <p:cNvPr id="3" name="Rectangle 2">
            <a:extLst>
              <a:ext uri="{FF2B5EF4-FFF2-40B4-BE49-F238E27FC236}">
                <a16:creationId xmlns:a16="http://schemas.microsoft.com/office/drawing/2014/main" id="{E6E755D1-D02B-4FF4-8025-A3B4ED44A50A}"/>
              </a:ext>
            </a:extLst>
          </p:cNvPr>
          <p:cNvSpPr/>
          <p:nvPr/>
        </p:nvSpPr>
        <p:spPr>
          <a:xfrm>
            <a:off x="539404" y="1758605"/>
            <a:ext cx="7921550" cy="1200329"/>
          </a:xfrm>
          <a:prstGeom prst="rect">
            <a:avLst/>
          </a:prstGeom>
        </p:spPr>
        <p:txBody>
          <a:bodyPr wrap="square">
            <a:spAutoFit/>
          </a:bodyPr>
          <a:lstStyle/>
          <a:p>
            <a:pPr>
              <a:defRPr/>
            </a:pPr>
            <a:r>
              <a:rPr lang="en-US" dirty="0"/>
              <a:t>MSU benefit programs are administered by </a:t>
            </a:r>
            <a:r>
              <a:rPr lang="en-US" dirty="0">
                <a:hlinkClick r:id="rId2"/>
              </a:rPr>
              <a:t>NDPERS</a:t>
            </a:r>
            <a:r>
              <a:rPr lang="en-US" dirty="0"/>
              <a:t> (North Dakota Public Employees Retirement System). During your first week of employment, you will receive an email from NDPERS Member ID office with a link and temporary password for enrollment. </a:t>
            </a:r>
            <a:r>
              <a:rPr lang="en-US" sz="1600" dirty="0"/>
              <a:t>(They will also send your login </a:t>
            </a:r>
            <a:r>
              <a:rPr lang="en-US" sz="1600"/>
              <a:t>information via </a:t>
            </a:r>
            <a:r>
              <a:rPr lang="en-US" sz="1600" dirty="0"/>
              <a:t>Mail)</a:t>
            </a:r>
          </a:p>
        </p:txBody>
      </p:sp>
      <p:pic>
        <p:nvPicPr>
          <p:cNvPr id="5" name="Picture 4">
            <a:hlinkClick r:id="rId2"/>
            <a:extLst>
              <a:ext uri="{FF2B5EF4-FFF2-40B4-BE49-F238E27FC236}">
                <a16:creationId xmlns:a16="http://schemas.microsoft.com/office/drawing/2014/main" id="{7CC1BBB5-BE15-4C89-BA8F-D30181EB193A}"/>
              </a:ext>
            </a:extLst>
          </p:cNvPr>
          <p:cNvPicPr>
            <a:picLocks noChangeAspect="1"/>
          </p:cNvPicPr>
          <p:nvPr/>
        </p:nvPicPr>
        <p:blipFill>
          <a:blip r:embed="rId3"/>
          <a:stretch>
            <a:fillRect/>
          </a:stretch>
        </p:blipFill>
        <p:spPr>
          <a:xfrm>
            <a:off x="731527" y="3456067"/>
            <a:ext cx="4782065" cy="3011054"/>
          </a:xfrm>
          <a:prstGeom prst="rect">
            <a:avLst/>
          </a:prstGeom>
        </p:spPr>
      </p:pic>
      <p:pic>
        <p:nvPicPr>
          <p:cNvPr id="6" name="Picture 5">
            <a:hlinkClick r:id="rId2"/>
            <a:extLst>
              <a:ext uri="{FF2B5EF4-FFF2-40B4-BE49-F238E27FC236}">
                <a16:creationId xmlns:a16="http://schemas.microsoft.com/office/drawing/2014/main" id="{B322C431-9D65-45F7-A643-4030C0641B3C}"/>
              </a:ext>
            </a:extLst>
          </p:cNvPr>
          <p:cNvPicPr>
            <a:picLocks noChangeAspect="1"/>
          </p:cNvPicPr>
          <p:nvPr/>
        </p:nvPicPr>
        <p:blipFill>
          <a:blip r:embed="rId4"/>
          <a:stretch>
            <a:fillRect/>
          </a:stretch>
        </p:blipFill>
        <p:spPr>
          <a:xfrm>
            <a:off x="6269801" y="741410"/>
            <a:ext cx="2055663" cy="551680"/>
          </a:xfrm>
          <a:prstGeom prst="rect">
            <a:avLst/>
          </a:prstGeom>
        </p:spPr>
      </p:pic>
      <p:cxnSp>
        <p:nvCxnSpPr>
          <p:cNvPr id="14" name="Straight Arrow Connector 13">
            <a:extLst>
              <a:ext uri="{FF2B5EF4-FFF2-40B4-BE49-F238E27FC236}">
                <a16:creationId xmlns:a16="http://schemas.microsoft.com/office/drawing/2014/main" id="{0CB552CF-1BED-429B-AE71-8889B20F4ACA}"/>
              </a:ext>
            </a:extLst>
          </p:cNvPr>
          <p:cNvCxnSpPr>
            <a:cxnSpLocks/>
          </p:cNvCxnSpPr>
          <p:nvPr/>
        </p:nvCxnSpPr>
        <p:spPr>
          <a:xfrm>
            <a:off x="5435600" y="3819789"/>
            <a:ext cx="780473" cy="0"/>
          </a:xfrm>
          <a:prstGeom prst="straightConnector1">
            <a:avLst/>
          </a:prstGeom>
          <a:ln w="38100">
            <a:prstDash val="sysDash"/>
            <a:tailEnd type="triangle"/>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57EB0E12-D710-413C-9DC8-C652D612B5F8}"/>
              </a:ext>
            </a:extLst>
          </p:cNvPr>
          <p:cNvPicPr>
            <a:picLocks noChangeAspect="1"/>
          </p:cNvPicPr>
          <p:nvPr/>
        </p:nvPicPr>
        <p:blipFill>
          <a:blip r:embed="rId5"/>
          <a:stretch>
            <a:fillRect/>
          </a:stretch>
        </p:blipFill>
        <p:spPr>
          <a:xfrm>
            <a:off x="6269909" y="3577480"/>
            <a:ext cx="1573928" cy="625620"/>
          </a:xfrm>
          <a:prstGeom prst="rect">
            <a:avLst/>
          </a:prstGeom>
        </p:spPr>
      </p:pic>
      <p:sp>
        <p:nvSpPr>
          <p:cNvPr id="22" name="TextBox 21">
            <a:extLst>
              <a:ext uri="{FF2B5EF4-FFF2-40B4-BE49-F238E27FC236}">
                <a16:creationId xmlns:a16="http://schemas.microsoft.com/office/drawing/2014/main" id="{F4CD8C68-B7C9-4DF8-A325-880709149507}"/>
              </a:ext>
            </a:extLst>
          </p:cNvPr>
          <p:cNvSpPr txBox="1"/>
          <p:nvPr/>
        </p:nvSpPr>
        <p:spPr>
          <a:xfrm>
            <a:off x="5929745" y="4526372"/>
            <a:ext cx="2595419" cy="1200329"/>
          </a:xfrm>
          <a:prstGeom prst="rect">
            <a:avLst/>
          </a:prstGeom>
          <a:noFill/>
          <a:ln w="3175">
            <a:solidFill>
              <a:schemeClr val="tx1"/>
            </a:solidFill>
          </a:ln>
        </p:spPr>
        <p:txBody>
          <a:bodyPr wrap="square" rtlCol="0">
            <a:spAutoFit/>
          </a:bodyPr>
          <a:lstStyle/>
          <a:p>
            <a:pPr>
              <a:defRPr/>
            </a:pPr>
            <a:r>
              <a:rPr lang="en-US" sz="1200" dirty="0"/>
              <a:t>Detailed benefit information is available at: </a:t>
            </a:r>
            <a:r>
              <a:rPr lang="en-US" sz="1200" dirty="0">
                <a:hlinkClick r:id="rId6"/>
              </a:rPr>
              <a:t>www.nd.gov/ndpers</a:t>
            </a:r>
            <a:r>
              <a:rPr lang="en-US" sz="1200" dirty="0"/>
              <a:t>  </a:t>
            </a:r>
          </a:p>
          <a:p>
            <a:pPr>
              <a:defRPr/>
            </a:pPr>
            <a:endParaRPr lang="en-US" sz="1200" dirty="0"/>
          </a:p>
          <a:p>
            <a:pPr>
              <a:defRPr/>
            </a:pPr>
            <a:r>
              <a:rPr lang="en-US" sz="1200" dirty="0"/>
              <a:t>Click on the </a:t>
            </a:r>
            <a:r>
              <a:rPr lang="en-US" sz="1200" b="1" i="1" dirty="0"/>
              <a:t>active member</a:t>
            </a:r>
            <a:r>
              <a:rPr lang="en-US" sz="1200" dirty="0"/>
              <a:t> tab to review benefit options.</a:t>
            </a:r>
          </a:p>
          <a:p>
            <a:endParaRPr lang="en-US" sz="1200" dirty="0"/>
          </a:p>
        </p:txBody>
      </p:sp>
      <p:cxnSp>
        <p:nvCxnSpPr>
          <p:cNvPr id="23" name="Straight Arrow Connector 22">
            <a:extLst>
              <a:ext uri="{FF2B5EF4-FFF2-40B4-BE49-F238E27FC236}">
                <a16:creationId xmlns:a16="http://schemas.microsoft.com/office/drawing/2014/main" id="{4503E380-ACF6-404D-88A5-84B74E3527F9}"/>
              </a:ext>
            </a:extLst>
          </p:cNvPr>
          <p:cNvCxnSpPr>
            <a:cxnSpLocks/>
          </p:cNvCxnSpPr>
          <p:nvPr/>
        </p:nvCxnSpPr>
        <p:spPr>
          <a:xfrm>
            <a:off x="2442294" y="4014139"/>
            <a:ext cx="3315855" cy="979059"/>
          </a:xfrm>
          <a:prstGeom prst="straightConnector1">
            <a:avLst/>
          </a:prstGeom>
          <a:ln w="38100">
            <a:prstDash val="sysDash"/>
            <a:tailEnd type="triangle"/>
          </a:ln>
        </p:spPr>
        <p:style>
          <a:lnRef idx="1">
            <a:schemeClr val="accent1"/>
          </a:lnRef>
          <a:fillRef idx="0">
            <a:schemeClr val="accent1"/>
          </a:fillRef>
          <a:effectRef idx="0">
            <a:schemeClr val="accent1"/>
          </a:effectRef>
          <a:fontRef idx="minor">
            <a:schemeClr val="tx1"/>
          </a:fontRef>
        </p:style>
      </p:cxnSp>
      <p:pic>
        <p:nvPicPr>
          <p:cNvPr id="11" name="Picture 10" descr="A red and white sign&#10;&#10;Description generated with very high confidence">
            <a:extLst>
              <a:ext uri="{FF2B5EF4-FFF2-40B4-BE49-F238E27FC236}">
                <a16:creationId xmlns:a16="http://schemas.microsoft.com/office/drawing/2014/main" id="{AD3B1BB9-6AD2-4A36-AA49-540110C1E1B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96219" y="6160654"/>
            <a:ext cx="667457" cy="632691"/>
          </a:xfrm>
          <a:prstGeom prst="rect">
            <a:avLst/>
          </a:prstGeom>
        </p:spPr>
      </p:pic>
    </p:spTree>
    <p:extLst>
      <p:ext uri="{BB962C8B-B14F-4D97-AF65-F5344CB8AC3E}">
        <p14:creationId xmlns:p14="http://schemas.microsoft.com/office/powerpoint/2010/main" val="21088991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10C0684-FF82-4B4E-9C95-8855D7FF22D1}"/>
              </a:ext>
            </a:extLst>
          </p:cNvPr>
          <p:cNvSpPr/>
          <p:nvPr/>
        </p:nvSpPr>
        <p:spPr>
          <a:xfrm>
            <a:off x="625314" y="2284043"/>
            <a:ext cx="7836196" cy="45082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6E66E0-0681-4688-A771-6ECD99B28290}"/>
              </a:ext>
            </a:extLst>
          </p:cNvPr>
          <p:cNvSpPr>
            <a:spLocks noGrp="1"/>
          </p:cNvSpPr>
          <p:nvPr>
            <p:ph type="title" idx="4294967295"/>
          </p:nvPr>
        </p:nvSpPr>
        <p:spPr/>
        <p:txBody>
          <a:bodyPr>
            <a:normAutofit/>
          </a:bodyPr>
          <a:lstStyle/>
          <a:p>
            <a:r>
              <a:rPr lang="en-US" sz="3200" b="1" dirty="0">
                <a:solidFill>
                  <a:schemeClr val="bg1"/>
                </a:solidFill>
              </a:rPr>
              <a:t>Benefit Registration</a:t>
            </a:r>
          </a:p>
        </p:txBody>
      </p:sp>
      <p:sp>
        <p:nvSpPr>
          <p:cNvPr id="3" name="Rectangle 2">
            <a:extLst>
              <a:ext uri="{FF2B5EF4-FFF2-40B4-BE49-F238E27FC236}">
                <a16:creationId xmlns:a16="http://schemas.microsoft.com/office/drawing/2014/main" id="{E6E755D1-D02B-4FF4-8025-A3B4ED44A50A}"/>
              </a:ext>
            </a:extLst>
          </p:cNvPr>
          <p:cNvSpPr/>
          <p:nvPr/>
        </p:nvSpPr>
        <p:spPr>
          <a:xfrm>
            <a:off x="559781" y="1711851"/>
            <a:ext cx="8188960" cy="341632"/>
          </a:xfrm>
          <a:prstGeom prst="rect">
            <a:avLst/>
          </a:prstGeom>
        </p:spPr>
        <p:txBody>
          <a:bodyPr wrap="square">
            <a:spAutoFit/>
          </a:bodyPr>
          <a:lstStyle/>
          <a:p>
            <a:pPr defTabSz="914400">
              <a:lnSpc>
                <a:spcPct val="90000"/>
              </a:lnSpc>
              <a:spcAft>
                <a:spcPts val="600"/>
              </a:spcAft>
            </a:pPr>
            <a:r>
              <a:rPr lang="en-US" dirty="0"/>
              <a:t>Welcome to the PERSLink Member Self Service (MSS).    </a:t>
            </a:r>
          </a:p>
        </p:txBody>
      </p:sp>
      <p:pic>
        <p:nvPicPr>
          <p:cNvPr id="7" name="Picture 6">
            <a:extLst>
              <a:ext uri="{FF2B5EF4-FFF2-40B4-BE49-F238E27FC236}">
                <a16:creationId xmlns:a16="http://schemas.microsoft.com/office/drawing/2014/main" id="{F6BEF2B0-5F4C-42B0-9466-48F7AA6B4DC8}"/>
              </a:ext>
            </a:extLst>
          </p:cNvPr>
          <p:cNvPicPr>
            <a:picLocks noChangeAspect="1"/>
          </p:cNvPicPr>
          <p:nvPr/>
        </p:nvPicPr>
        <p:blipFill>
          <a:blip r:embed="rId2"/>
          <a:stretch>
            <a:fillRect/>
          </a:stretch>
        </p:blipFill>
        <p:spPr>
          <a:xfrm>
            <a:off x="2928367" y="4225569"/>
            <a:ext cx="2798179" cy="734052"/>
          </a:xfrm>
          <a:prstGeom prst="rect">
            <a:avLst/>
          </a:prstGeom>
        </p:spPr>
      </p:pic>
      <p:pic>
        <p:nvPicPr>
          <p:cNvPr id="10" name="Picture 9">
            <a:extLst>
              <a:ext uri="{FF2B5EF4-FFF2-40B4-BE49-F238E27FC236}">
                <a16:creationId xmlns:a16="http://schemas.microsoft.com/office/drawing/2014/main" id="{B0BF95A1-9AC3-4813-99E4-9EC7A72858B7}"/>
              </a:ext>
            </a:extLst>
          </p:cNvPr>
          <p:cNvPicPr>
            <a:picLocks noChangeAspect="1"/>
          </p:cNvPicPr>
          <p:nvPr/>
        </p:nvPicPr>
        <p:blipFill>
          <a:blip r:embed="rId3"/>
          <a:stretch>
            <a:fillRect/>
          </a:stretch>
        </p:blipFill>
        <p:spPr>
          <a:xfrm>
            <a:off x="2972497" y="5139834"/>
            <a:ext cx="2615503" cy="1554920"/>
          </a:xfrm>
          <a:prstGeom prst="rect">
            <a:avLst/>
          </a:prstGeom>
        </p:spPr>
      </p:pic>
      <p:pic>
        <p:nvPicPr>
          <p:cNvPr id="14" name="Picture 13">
            <a:extLst>
              <a:ext uri="{FF2B5EF4-FFF2-40B4-BE49-F238E27FC236}">
                <a16:creationId xmlns:a16="http://schemas.microsoft.com/office/drawing/2014/main" id="{3D0147D8-A7F4-4558-A9C8-E328CEA57BF0}"/>
              </a:ext>
            </a:extLst>
          </p:cNvPr>
          <p:cNvPicPr>
            <a:picLocks noChangeAspect="1"/>
          </p:cNvPicPr>
          <p:nvPr/>
        </p:nvPicPr>
        <p:blipFill>
          <a:blip r:embed="rId4"/>
          <a:stretch>
            <a:fillRect/>
          </a:stretch>
        </p:blipFill>
        <p:spPr>
          <a:xfrm>
            <a:off x="2870800" y="2526631"/>
            <a:ext cx="3669159" cy="1500424"/>
          </a:xfrm>
          <a:prstGeom prst="rect">
            <a:avLst/>
          </a:prstGeom>
        </p:spPr>
      </p:pic>
      <p:sp>
        <p:nvSpPr>
          <p:cNvPr id="17" name="TextBox 16">
            <a:extLst>
              <a:ext uri="{FF2B5EF4-FFF2-40B4-BE49-F238E27FC236}">
                <a16:creationId xmlns:a16="http://schemas.microsoft.com/office/drawing/2014/main" id="{D435E071-6025-4769-8EBE-8371C221EA21}"/>
              </a:ext>
            </a:extLst>
          </p:cNvPr>
          <p:cNvSpPr txBox="1"/>
          <p:nvPr/>
        </p:nvSpPr>
        <p:spPr>
          <a:xfrm>
            <a:off x="618836" y="4303826"/>
            <a:ext cx="2179782" cy="307777"/>
          </a:xfrm>
          <a:prstGeom prst="rect">
            <a:avLst/>
          </a:prstGeom>
          <a:noFill/>
        </p:spPr>
        <p:txBody>
          <a:bodyPr wrap="square" rtlCol="0">
            <a:spAutoFit/>
          </a:bodyPr>
          <a:lstStyle/>
          <a:p>
            <a:r>
              <a:rPr lang="en-US" sz="1400" b="1" dirty="0"/>
              <a:t>Select “NDPERS Plans”</a:t>
            </a:r>
            <a:r>
              <a:rPr lang="en-US" sz="1400" dirty="0"/>
              <a:t> </a:t>
            </a:r>
          </a:p>
        </p:txBody>
      </p:sp>
      <p:sp>
        <p:nvSpPr>
          <p:cNvPr id="18" name="TextBox 17">
            <a:extLst>
              <a:ext uri="{FF2B5EF4-FFF2-40B4-BE49-F238E27FC236}">
                <a16:creationId xmlns:a16="http://schemas.microsoft.com/office/drawing/2014/main" id="{829C0645-4812-4A58-8A2D-4AB19D7DA0CA}"/>
              </a:ext>
            </a:extLst>
          </p:cNvPr>
          <p:cNvSpPr txBox="1"/>
          <p:nvPr/>
        </p:nvSpPr>
        <p:spPr>
          <a:xfrm>
            <a:off x="581891" y="5287498"/>
            <a:ext cx="2207491" cy="954107"/>
          </a:xfrm>
          <a:prstGeom prst="rect">
            <a:avLst/>
          </a:prstGeom>
          <a:noFill/>
        </p:spPr>
        <p:txBody>
          <a:bodyPr wrap="square" rtlCol="0">
            <a:spAutoFit/>
          </a:bodyPr>
          <a:lstStyle/>
          <a:p>
            <a:r>
              <a:rPr lang="en-US" sz="1400" b="1" dirty="0"/>
              <a:t>When you have selected the plan you would like to enroll in, your status will change to “</a:t>
            </a:r>
            <a:r>
              <a:rPr lang="en-US" sz="1400" b="1" dirty="0">
                <a:solidFill>
                  <a:srgbClr val="FF0000"/>
                </a:solidFill>
              </a:rPr>
              <a:t>enrolled</a:t>
            </a:r>
            <a:r>
              <a:rPr lang="en-US" sz="1400" b="1" dirty="0"/>
              <a:t>”.</a:t>
            </a:r>
          </a:p>
        </p:txBody>
      </p:sp>
      <p:sp>
        <p:nvSpPr>
          <p:cNvPr id="21" name="TextBox 20">
            <a:extLst>
              <a:ext uri="{FF2B5EF4-FFF2-40B4-BE49-F238E27FC236}">
                <a16:creationId xmlns:a16="http://schemas.microsoft.com/office/drawing/2014/main" id="{9A7F321B-17AF-477D-B6D9-B42099AB16EF}"/>
              </a:ext>
            </a:extLst>
          </p:cNvPr>
          <p:cNvSpPr txBox="1"/>
          <p:nvPr/>
        </p:nvSpPr>
        <p:spPr>
          <a:xfrm>
            <a:off x="614219" y="2525827"/>
            <a:ext cx="2179782" cy="307777"/>
          </a:xfrm>
          <a:prstGeom prst="rect">
            <a:avLst/>
          </a:prstGeom>
          <a:noFill/>
        </p:spPr>
        <p:txBody>
          <a:bodyPr wrap="square" rtlCol="0">
            <a:spAutoFit/>
          </a:bodyPr>
          <a:lstStyle/>
          <a:p>
            <a:r>
              <a:rPr lang="en-US" sz="1400" b="1" dirty="0"/>
              <a:t>NDPERS registration page</a:t>
            </a:r>
          </a:p>
        </p:txBody>
      </p:sp>
      <p:pic>
        <p:nvPicPr>
          <p:cNvPr id="15" name="Picture 14" descr="A red and white sign&#10;&#10;Description generated with very high confidence">
            <a:extLst>
              <a:ext uri="{FF2B5EF4-FFF2-40B4-BE49-F238E27FC236}">
                <a16:creationId xmlns:a16="http://schemas.microsoft.com/office/drawing/2014/main" id="{F1C9B802-D2F8-46D4-A283-F33F5BCD549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96219" y="6160654"/>
            <a:ext cx="667457" cy="632691"/>
          </a:xfrm>
          <a:prstGeom prst="rect">
            <a:avLst/>
          </a:prstGeom>
        </p:spPr>
      </p:pic>
      <p:pic>
        <p:nvPicPr>
          <p:cNvPr id="19" name="Picture 18">
            <a:hlinkClick r:id="rId6"/>
            <a:extLst>
              <a:ext uri="{FF2B5EF4-FFF2-40B4-BE49-F238E27FC236}">
                <a16:creationId xmlns:a16="http://schemas.microsoft.com/office/drawing/2014/main" id="{2702D120-E5DA-469E-ADBC-BCE62C6CEE0F}"/>
              </a:ext>
            </a:extLst>
          </p:cNvPr>
          <p:cNvPicPr>
            <a:picLocks noChangeAspect="1"/>
          </p:cNvPicPr>
          <p:nvPr/>
        </p:nvPicPr>
        <p:blipFill>
          <a:blip r:embed="rId7"/>
          <a:stretch>
            <a:fillRect/>
          </a:stretch>
        </p:blipFill>
        <p:spPr>
          <a:xfrm>
            <a:off x="6269801" y="741410"/>
            <a:ext cx="2055663" cy="551680"/>
          </a:xfrm>
          <a:prstGeom prst="rect">
            <a:avLst/>
          </a:prstGeom>
        </p:spPr>
      </p:pic>
    </p:spTree>
    <p:extLst>
      <p:ext uri="{BB962C8B-B14F-4D97-AF65-F5344CB8AC3E}">
        <p14:creationId xmlns:p14="http://schemas.microsoft.com/office/powerpoint/2010/main" val="7154854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C16815F-7F38-48A1-A29B-5255A215D423}"/>
              </a:ext>
            </a:extLst>
          </p:cNvPr>
          <p:cNvSpPr/>
          <p:nvPr/>
        </p:nvSpPr>
        <p:spPr>
          <a:xfrm>
            <a:off x="616688" y="1671567"/>
            <a:ext cx="7836196" cy="50514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 name="Content Placeholder 3">
            <a:extLst>
              <a:ext uri="{FF2B5EF4-FFF2-40B4-BE49-F238E27FC236}">
                <a16:creationId xmlns:a16="http://schemas.microsoft.com/office/drawing/2014/main" id="{4A053BA1-3F34-4878-B7B9-1D010FD0A4EA}"/>
              </a:ext>
            </a:extLst>
          </p:cNvPr>
          <p:cNvSpPr>
            <a:spLocks noGrp="1"/>
          </p:cNvSpPr>
          <p:nvPr>
            <p:ph idx="4294967295"/>
          </p:nvPr>
        </p:nvSpPr>
        <p:spPr>
          <a:xfrm>
            <a:off x="593961" y="1705070"/>
            <a:ext cx="4181847" cy="4485039"/>
          </a:xfrm>
        </p:spPr>
        <p:txBody>
          <a:bodyPr>
            <a:normAutofit lnSpcReduction="10000"/>
          </a:bodyPr>
          <a:lstStyle/>
          <a:p>
            <a:pPr marL="0" indent="0">
              <a:buSzPct val="75000"/>
              <a:buNone/>
              <a:defRPr/>
            </a:pPr>
            <a:r>
              <a:rPr lang="en-US" sz="1700" b="1" dirty="0"/>
              <a:t>Sanford Health is the medical carrier</a:t>
            </a:r>
          </a:p>
          <a:p>
            <a:pPr marL="0" indent="0">
              <a:buSzPct val="100000"/>
              <a:buNone/>
              <a:defRPr/>
            </a:pPr>
            <a:r>
              <a:rPr lang="en-US" sz="1400" dirty="0"/>
              <a:t>MSU offers two medical care options: </a:t>
            </a:r>
          </a:p>
          <a:p>
            <a:pPr marL="800100" lvl="1" indent="-342900">
              <a:buSzPct val="100000"/>
              <a:buFont typeface="+mj-lt"/>
              <a:buAutoNum type="arabicPeriod"/>
              <a:defRPr/>
            </a:pPr>
            <a:r>
              <a:rPr lang="en-US" sz="1400" b="1" dirty="0"/>
              <a:t>PPO/Basic (Dakota Plan)</a:t>
            </a:r>
          </a:p>
          <a:p>
            <a:pPr marL="800100" lvl="1" indent="-342900">
              <a:buSzPct val="100000"/>
              <a:buFont typeface="+mj-lt"/>
              <a:buAutoNum type="arabicPeriod"/>
              <a:defRPr/>
            </a:pPr>
            <a:r>
              <a:rPr lang="en-US" sz="1400" b="1" dirty="0"/>
              <a:t>High Deductible Health Plan (HDHP)</a:t>
            </a:r>
          </a:p>
          <a:p>
            <a:pPr marL="914400" lvl="2" indent="0">
              <a:buSzPct val="100000"/>
              <a:buNone/>
              <a:defRPr/>
            </a:pPr>
            <a:r>
              <a:rPr lang="en-US" sz="1200" b="1" dirty="0">
                <a:hlinkClick r:id="rId2"/>
              </a:rPr>
              <a:t>Health Savings Account </a:t>
            </a:r>
            <a:r>
              <a:rPr lang="en-US" sz="1200" b="1" dirty="0"/>
              <a:t>(HSA)</a:t>
            </a:r>
          </a:p>
          <a:p>
            <a:pPr>
              <a:buSzPct val="100000"/>
              <a:defRPr/>
            </a:pPr>
            <a:r>
              <a:rPr lang="en-US" sz="1400" dirty="0"/>
              <a:t>Cards are mailed to the home address</a:t>
            </a:r>
          </a:p>
          <a:p>
            <a:r>
              <a:rPr lang="en-US" sz="1400" dirty="0"/>
              <a:t>The PPO/Basic plan is the most common plan with copays and in-network provider visits without referrals. </a:t>
            </a:r>
          </a:p>
          <a:p>
            <a:r>
              <a:rPr lang="en-US" sz="1400" dirty="0"/>
              <a:t>When an employee selects an HDHP, he/she incurs a higher deductible expense. </a:t>
            </a:r>
          </a:p>
          <a:p>
            <a:r>
              <a:rPr lang="en-US" sz="1400" dirty="0"/>
              <a:t>The premium paid by the university for the HDHP is lower, and the premium savings is contributed to a Healthcare Savings Account (HSA) for the employee to pay out-of-pocket medical expenses. </a:t>
            </a:r>
          </a:p>
          <a:p>
            <a:r>
              <a:rPr lang="en-US" sz="1400" dirty="0"/>
              <a:t>NDPERS will make monthly employer contributions totaling $1061.52/year ($88.46/month) for single coverage and $2,568.72 /year ($214.06/month) for family coverage .</a:t>
            </a:r>
          </a:p>
          <a:p>
            <a:endParaRPr lang="en-US" sz="1400" dirty="0"/>
          </a:p>
          <a:p>
            <a:endParaRPr lang="en-US" sz="1400" dirty="0"/>
          </a:p>
          <a:p>
            <a:endParaRPr lang="en-US" sz="1400" dirty="0"/>
          </a:p>
          <a:p>
            <a:endParaRPr lang="en-US" sz="1400" dirty="0"/>
          </a:p>
          <a:p>
            <a:endParaRPr lang="en-US" sz="1400" dirty="0"/>
          </a:p>
          <a:p>
            <a:endParaRPr lang="en-US" sz="1400" dirty="0"/>
          </a:p>
        </p:txBody>
      </p:sp>
      <p:sp>
        <p:nvSpPr>
          <p:cNvPr id="10" name="Title 2">
            <a:extLst>
              <a:ext uri="{FF2B5EF4-FFF2-40B4-BE49-F238E27FC236}">
                <a16:creationId xmlns:a16="http://schemas.microsoft.com/office/drawing/2014/main" id="{28C7C244-2287-499E-B6C5-3BB64E36E77B}"/>
              </a:ext>
            </a:extLst>
          </p:cNvPr>
          <p:cNvSpPr txBox="1">
            <a:spLocks/>
          </p:cNvSpPr>
          <p:nvPr/>
        </p:nvSpPr>
        <p:spPr>
          <a:xfrm>
            <a:off x="628650" y="435468"/>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chemeClr val="bg1"/>
                </a:solidFill>
                <a:latin typeface="+mn-lt"/>
                <a:cs typeface="Arial" panose="020B0604020202020204" pitchFamily="34" charset="0"/>
              </a:rPr>
              <a:t>Medical</a:t>
            </a:r>
          </a:p>
        </p:txBody>
      </p:sp>
      <p:pic>
        <p:nvPicPr>
          <p:cNvPr id="9" name="Picture 8">
            <a:hlinkClick r:id="rId3"/>
            <a:extLst>
              <a:ext uri="{FF2B5EF4-FFF2-40B4-BE49-F238E27FC236}">
                <a16:creationId xmlns:a16="http://schemas.microsoft.com/office/drawing/2014/main" id="{CCEB9E08-8AF7-4B12-9D02-58FB9435F04E}"/>
              </a:ext>
            </a:extLst>
          </p:cNvPr>
          <p:cNvPicPr>
            <a:picLocks noChangeAspect="1"/>
          </p:cNvPicPr>
          <p:nvPr/>
        </p:nvPicPr>
        <p:blipFill>
          <a:blip r:embed="rId4"/>
          <a:stretch>
            <a:fillRect/>
          </a:stretch>
        </p:blipFill>
        <p:spPr>
          <a:xfrm>
            <a:off x="6482225" y="772628"/>
            <a:ext cx="1876453" cy="538379"/>
          </a:xfrm>
          <a:prstGeom prst="rect">
            <a:avLst/>
          </a:prstGeom>
        </p:spPr>
      </p:pic>
      <p:pic>
        <p:nvPicPr>
          <p:cNvPr id="11" name="Picture 10" descr="A red and white sign&#10;&#10;Description generated with very high confidence">
            <a:extLst>
              <a:ext uri="{FF2B5EF4-FFF2-40B4-BE49-F238E27FC236}">
                <a16:creationId xmlns:a16="http://schemas.microsoft.com/office/drawing/2014/main" id="{AB5EA46B-6614-4205-AD30-6C04A15BC11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96219" y="6160654"/>
            <a:ext cx="667457" cy="632691"/>
          </a:xfrm>
          <a:prstGeom prst="rect">
            <a:avLst/>
          </a:prstGeom>
        </p:spPr>
      </p:pic>
      <p:pic>
        <p:nvPicPr>
          <p:cNvPr id="13" name="Picture 12">
            <a:hlinkClick r:id="rId6"/>
            <a:extLst>
              <a:ext uri="{FF2B5EF4-FFF2-40B4-BE49-F238E27FC236}">
                <a16:creationId xmlns:a16="http://schemas.microsoft.com/office/drawing/2014/main" id="{195E6043-781A-467B-8401-AF531CDC7309}"/>
              </a:ext>
            </a:extLst>
          </p:cNvPr>
          <p:cNvPicPr>
            <a:picLocks noChangeAspect="1"/>
          </p:cNvPicPr>
          <p:nvPr/>
        </p:nvPicPr>
        <p:blipFill>
          <a:blip r:embed="rId7"/>
          <a:stretch>
            <a:fillRect/>
          </a:stretch>
        </p:blipFill>
        <p:spPr>
          <a:xfrm>
            <a:off x="4952726" y="1844970"/>
            <a:ext cx="1755698" cy="2130600"/>
          </a:xfrm>
          <a:prstGeom prst="rect">
            <a:avLst/>
          </a:prstGeom>
        </p:spPr>
      </p:pic>
      <p:pic>
        <p:nvPicPr>
          <p:cNvPr id="14" name="Picture 13">
            <a:hlinkClick r:id="rId8"/>
            <a:extLst>
              <a:ext uri="{FF2B5EF4-FFF2-40B4-BE49-F238E27FC236}">
                <a16:creationId xmlns:a16="http://schemas.microsoft.com/office/drawing/2014/main" id="{90EC063E-342D-462E-A290-3B55FC189224}"/>
              </a:ext>
            </a:extLst>
          </p:cNvPr>
          <p:cNvPicPr>
            <a:picLocks noChangeAspect="1"/>
          </p:cNvPicPr>
          <p:nvPr/>
        </p:nvPicPr>
        <p:blipFill>
          <a:blip r:embed="rId9"/>
          <a:stretch>
            <a:fillRect/>
          </a:stretch>
        </p:blipFill>
        <p:spPr>
          <a:xfrm>
            <a:off x="6478235" y="4155493"/>
            <a:ext cx="1717984" cy="2061880"/>
          </a:xfrm>
          <a:prstGeom prst="rect">
            <a:avLst/>
          </a:prstGeom>
        </p:spPr>
      </p:pic>
      <p:sp>
        <p:nvSpPr>
          <p:cNvPr id="2" name="TextBox 1">
            <a:extLst>
              <a:ext uri="{FF2B5EF4-FFF2-40B4-BE49-F238E27FC236}">
                <a16:creationId xmlns:a16="http://schemas.microsoft.com/office/drawing/2014/main" id="{9E6D0EEF-B0ED-405D-BA21-7E6A46357588}"/>
              </a:ext>
            </a:extLst>
          </p:cNvPr>
          <p:cNvSpPr txBox="1"/>
          <p:nvPr/>
        </p:nvSpPr>
        <p:spPr>
          <a:xfrm>
            <a:off x="6766908" y="2297561"/>
            <a:ext cx="1717209" cy="923330"/>
          </a:xfrm>
          <a:prstGeom prst="rect">
            <a:avLst/>
          </a:prstGeom>
          <a:noFill/>
        </p:spPr>
        <p:txBody>
          <a:bodyPr wrap="square" rtlCol="0">
            <a:spAutoFit/>
          </a:bodyPr>
          <a:lstStyle/>
          <a:p>
            <a:r>
              <a:rPr lang="en-US" dirty="0"/>
              <a:t>PPO/Basic Grandfathered Plan</a:t>
            </a:r>
          </a:p>
        </p:txBody>
      </p:sp>
      <p:sp>
        <p:nvSpPr>
          <p:cNvPr id="15" name="TextBox 14">
            <a:extLst>
              <a:ext uri="{FF2B5EF4-FFF2-40B4-BE49-F238E27FC236}">
                <a16:creationId xmlns:a16="http://schemas.microsoft.com/office/drawing/2014/main" id="{F098EB93-ADA0-4C3B-959B-A6D8F81D0AB3}"/>
              </a:ext>
            </a:extLst>
          </p:cNvPr>
          <p:cNvSpPr txBox="1"/>
          <p:nvPr/>
        </p:nvSpPr>
        <p:spPr>
          <a:xfrm>
            <a:off x="4775808" y="4425963"/>
            <a:ext cx="1717209" cy="923330"/>
          </a:xfrm>
          <a:prstGeom prst="rect">
            <a:avLst/>
          </a:prstGeom>
          <a:noFill/>
        </p:spPr>
        <p:txBody>
          <a:bodyPr wrap="square" rtlCol="0">
            <a:spAutoFit/>
          </a:bodyPr>
          <a:lstStyle/>
          <a:p>
            <a:r>
              <a:rPr lang="en-US" dirty="0"/>
              <a:t>High Deductible Health Plan (HDHP) </a:t>
            </a:r>
          </a:p>
        </p:txBody>
      </p:sp>
    </p:spTree>
    <p:extLst>
      <p:ext uri="{BB962C8B-B14F-4D97-AF65-F5344CB8AC3E}">
        <p14:creationId xmlns:p14="http://schemas.microsoft.com/office/powerpoint/2010/main" val="29932635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2A3EA02-5952-4640-AE74-ABB9F3BC6052}"/>
              </a:ext>
            </a:extLst>
          </p:cNvPr>
          <p:cNvSpPr/>
          <p:nvPr/>
        </p:nvSpPr>
        <p:spPr>
          <a:xfrm>
            <a:off x="662870" y="1736222"/>
            <a:ext cx="7836196" cy="45082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4A053BA1-3F34-4878-B7B9-1D010FD0A4EA}"/>
              </a:ext>
            </a:extLst>
          </p:cNvPr>
          <p:cNvSpPr>
            <a:spLocks noGrp="1"/>
          </p:cNvSpPr>
          <p:nvPr>
            <p:ph idx="4294967295"/>
          </p:nvPr>
        </p:nvSpPr>
        <p:spPr>
          <a:xfrm>
            <a:off x="566253" y="1825140"/>
            <a:ext cx="5164696" cy="2598004"/>
          </a:xfrm>
        </p:spPr>
        <p:txBody>
          <a:bodyPr>
            <a:normAutofit fontScale="92500" lnSpcReduction="10000"/>
          </a:bodyPr>
          <a:lstStyle/>
          <a:p>
            <a:pPr marL="0" indent="0">
              <a:buSzPct val="75000"/>
              <a:buNone/>
              <a:defRPr/>
            </a:pPr>
            <a:r>
              <a:rPr lang="en-US" sz="1900" dirty="0"/>
              <a:t>A Health Savings Account (HSA) enables you to set aside pre-tax dollars to pay for qualified medical expenses for both individual and family. </a:t>
            </a:r>
          </a:p>
          <a:p>
            <a:pPr>
              <a:buSzPct val="75000"/>
              <a:defRPr/>
            </a:pPr>
            <a:r>
              <a:rPr lang="en-US" sz="1500" dirty="0"/>
              <a:t>Must be enrolled in the High Deductible Health Plan (HDHP)</a:t>
            </a:r>
          </a:p>
          <a:p>
            <a:pPr>
              <a:buSzPct val="75000"/>
              <a:defRPr/>
            </a:pPr>
            <a:r>
              <a:rPr lang="en-US" sz="1500" dirty="0"/>
              <a:t>Automatic enrollment with HDHP</a:t>
            </a:r>
          </a:p>
          <a:p>
            <a:pPr>
              <a:buSzPct val="75000"/>
              <a:defRPr/>
            </a:pPr>
            <a:r>
              <a:rPr lang="en-US" sz="1500" dirty="0"/>
              <a:t>Balances can be carried over from year to year</a:t>
            </a:r>
          </a:p>
          <a:p>
            <a:pPr>
              <a:buSzPct val="75000"/>
              <a:defRPr/>
            </a:pPr>
            <a:r>
              <a:rPr lang="en-US" sz="1500" dirty="0"/>
              <a:t>Additional contributions can be made to fund the account</a:t>
            </a:r>
          </a:p>
          <a:p>
            <a:pPr>
              <a:buSzPct val="75000"/>
              <a:defRPr/>
            </a:pPr>
            <a:r>
              <a:rPr lang="en-US" sz="1500" dirty="0"/>
              <a:t>If you are claimed as a dependent on someone else’s taxes, are covered by Medicare or a Flexible Spending Account, you are not eligible to enroll in a High Deductible Health Plan.</a:t>
            </a:r>
          </a:p>
          <a:p>
            <a:pPr marL="457200" lvl="1" indent="0">
              <a:buSzPct val="75000"/>
              <a:buNone/>
              <a:defRPr/>
            </a:pPr>
            <a:endParaRPr lang="en-US" sz="1300" dirty="0"/>
          </a:p>
          <a:p>
            <a:pPr marL="0" indent="0">
              <a:buNone/>
            </a:pPr>
            <a:endParaRPr lang="en-US" sz="1400" dirty="0"/>
          </a:p>
          <a:p>
            <a:endParaRPr lang="en-US" sz="1400" dirty="0"/>
          </a:p>
          <a:p>
            <a:endParaRPr lang="en-US" sz="1400" dirty="0"/>
          </a:p>
          <a:p>
            <a:endParaRPr lang="en-US" sz="1400" dirty="0"/>
          </a:p>
          <a:p>
            <a:endParaRPr lang="en-US" sz="1400" dirty="0"/>
          </a:p>
        </p:txBody>
      </p:sp>
      <p:sp>
        <p:nvSpPr>
          <p:cNvPr id="10" name="Title 2">
            <a:extLst>
              <a:ext uri="{FF2B5EF4-FFF2-40B4-BE49-F238E27FC236}">
                <a16:creationId xmlns:a16="http://schemas.microsoft.com/office/drawing/2014/main" id="{28C7C244-2287-499E-B6C5-3BB64E36E77B}"/>
              </a:ext>
            </a:extLst>
          </p:cNvPr>
          <p:cNvSpPr txBox="1">
            <a:spLocks/>
          </p:cNvSpPr>
          <p:nvPr/>
        </p:nvSpPr>
        <p:spPr>
          <a:xfrm>
            <a:off x="628650" y="435468"/>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chemeClr val="bg1"/>
                </a:solidFill>
                <a:latin typeface="+mn-lt"/>
                <a:cs typeface="Arial" panose="020B0604020202020204" pitchFamily="34" charset="0"/>
              </a:rPr>
              <a:t>Health Savings Account (HSA)</a:t>
            </a:r>
          </a:p>
        </p:txBody>
      </p:sp>
      <p:pic>
        <p:nvPicPr>
          <p:cNvPr id="3" name="Picture 2">
            <a:extLst>
              <a:ext uri="{FF2B5EF4-FFF2-40B4-BE49-F238E27FC236}">
                <a16:creationId xmlns:a16="http://schemas.microsoft.com/office/drawing/2014/main" id="{D054B402-AEF3-4447-976A-047C0F0C5B41}"/>
              </a:ext>
            </a:extLst>
          </p:cNvPr>
          <p:cNvPicPr>
            <a:picLocks noChangeAspect="1"/>
          </p:cNvPicPr>
          <p:nvPr/>
        </p:nvPicPr>
        <p:blipFill>
          <a:blip r:embed="rId2"/>
          <a:stretch>
            <a:fillRect/>
          </a:stretch>
        </p:blipFill>
        <p:spPr>
          <a:xfrm>
            <a:off x="5864908" y="2029852"/>
            <a:ext cx="2602172" cy="2648474"/>
          </a:xfrm>
          <a:prstGeom prst="rect">
            <a:avLst/>
          </a:prstGeom>
        </p:spPr>
      </p:pic>
      <p:sp>
        <p:nvSpPr>
          <p:cNvPr id="14" name="TextBox 13">
            <a:extLst>
              <a:ext uri="{FF2B5EF4-FFF2-40B4-BE49-F238E27FC236}">
                <a16:creationId xmlns:a16="http://schemas.microsoft.com/office/drawing/2014/main" id="{5DBC744C-20D0-4D1B-B695-B41E20655727}"/>
              </a:ext>
            </a:extLst>
          </p:cNvPr>
          <p:cNvSpPr txBox="1"/>
          <p:nvPr/>
        </p:nvSpPr>
        <p:spPr>
          <a:xfrm>
            <a:off x="840507" y="5366326"/>
            <a:ext cx="7633641" cy="738664"/>
          </a:xfrm>
          <a:prstGeom prst="rect">
            <a:avLst/>
          </a:prstGeom>
          <a:noFill/>
          <a:ln w="28575">
            <a:solidFill>
              <a:srgbClr val="CC0033"/>
            </a:solidFill>
          </a:ln>
        </p:spPr>
        <p:txBody>
          <a:bodyPr wrap="square" rtlCol="0">
            <a:spAutoFit/>
          </a:bodyPr>
          <a:lstStyle/>
          <a:p>
            <a:pPr algn="ctr"/>
            <a:r>
              <a:rPr lang="en-US" sz="1400" dirty="0"/>
              <a:t>Once you select HDHP coverage, Sanford Health, the HSA Plan Administrator, will send  you information on how to make additional contributions, access your HSA account and how to submit claims for reimbursement. </a:t>
            </a:r>
          </a:p>
        </p:txBody>
      </p:sp>
      <p:pic>
        <p:nvPicPr>
          <p:cNvPr id="17" name="Picture 16" descr="A red and white sign&#10;&#10;Description generated with very high confidence">
            <a:extLst>
              <a:ext uri="{FF2B5EF4-FFF2-40B4-BE49-F238E27FC236}">
                <a16:creationId xmlns:a16="http://schemas.microsoft.com/office/drawing/2014/main" id="{28998248-3B3C-4ABF-8C77-96687FA456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96219" y="6160654"/>
            <a:ext cx="667457" cy="632691"/>
          </a:xfrm>
          <a:prstGeom prst="rect">
            <a:avLst/>
          </a:prstGeom>
        </p:spPr>
      </p:pic>
      <p:sp>
        <p:nvSpPr>
          <p:cNvPr id="2" name="TextBox 1">
            <a:extLst>
              <a:ext uri="{FF2B5EF4-FFF2-40B4-BE49-F238E27FC236}">
                <a16:creationId xmlns:a16="http://schemas.microsoft.com/office/drawing/2014/main" id="{5DEDE203-B9BB-40C3-A32C-C11A89E2526A}"/>
              </a:ext>
            </a:extLst>
          </p:cNvPr>
          <p:cNvSpPr txBox="1"/>
          <p:nvPr/>
        </p:nvSpPr>
        <p:spPr>
          <a:xfrm>
            <a:off x="791056" y="4406773"/>
            <a:ext cx="4725235" cy="1107996"/>
          </a:xfrm>
          <a:prstGeom prst="rect">
            <a:avLst/>
          </a:prstGeom>
          <a:noFill/>
        </p:spPr>
        <p:txBody>
          <a:bodyPr wrap="square" rtlCol="0">
            <a:spAutoFit/>
          </a:bodyPr>
          <a:lstStyle/>
          <a:p>
            <a:pPr algn="l"/>
            <a:r>
              <a:rPr lang="en-US" sz="1200" b="0" i="0" dirty="0">
                <a:effectLst/>
                <a:latin typeface="Arial" panose="020B0604020202020204" pitchFamily="34" charset="0"/>
                <a:cs typeface="Arial" panose="020B0604020202020204" pitchFamily="34" charset="0"/>
              </a:rPr>
              <a:t>For 2023, the limits are:</a:t>
            </a:r>
          </a:p>
          <a:p>
            <a:pPr algn="l">
              <a:buFont typeface="Arial" panose="020B0604020202020204" pitchFamily="34" charset="0"/>
              <a:buChar char="•"/>
            </a:pPr>
            <a:r>
              <a:rPr lang="en-US" sz="1200" b="0" i="0" dirty="0">
                <a:effectLst/>
                <a:latin typeface="Arial" panose="020B0604020202020204" pitchFamily="34" charset="0"/>
                <a:cs typeface="Arial" panose="020B0604020202020204" pitchFamily="34" charset="0"/>
              </a:rPr>
              <a:t>Single HDHP Coverage: $3,650</a:t>
            </a:r>
          </a:p>
          <a:p>
            <a:pPr algn="l">
              <a:buFont typeface="Arial" panose="020B0604020202020204" pitchFamily="34" charset="0"/>
              <a:buChar char="•"/>
            </a:pPr>
            <a:r>
              <a:rPr lang="en-US" sz="1200" b="0" i="0" dirty="0">
                <a:effectLst/>
                <a:latin typeface="Arial" panose="020B0604020202020204" pitchFamily="34" charset="0"/>
                <a:cs typeface="Arial" panose="020B0604020202020204" pitchFamily="34" charset="0"/>
              </a:rPr>
              <a:t>Family HDHP Coverage: $7,300</a:t>
            </a:r>
          </a:p>
          <a:p>
            <a:pPr algn="l">
              <a:buFont typeface="Arial" panose="020B0604020202020204" pitchFamily="34" charset="0"/>
              <a:buChar char="•"/>
            </a:pPr>
            <a:r>
              <a:rPr lang="en-US" sz="1200" b="0" i="0" dirty="0">
                <a:effectLst/>
                <a:latin typeface="Arial" panose="020B0604020202020204" pitchFamily="34" charset="0"/>
                <a:cs typeface="Arial" panose="020B0604020202020204" pitchFamily="34" charset="0"/>
              </a:rPr>
              <a:t>Age 55+Catchup: $1,000</a:t>
            </a:r>
          </a:p>
          <a:p>
            <a:endParaRPr lang="en-US" dirty="0"/>
          </a:p>
        </p:txBody>
      </p:sp>
    </p:spTree>
    <p:extLst>
      <p:ext uri="{BB962C8B-B14F-4D97-AF65-F5344CB8AC3E}">
        <p14:creationId xmlns:p14="http://schemas.microsoft.com/office/powerpoint/2010/main" val="11796661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C3BF0CA-835D-4F50-9600-F7264D3EEE7E}"/>
              </a:ext>
            </a:extLst>
          </p:cNvPr>
          <p:cNvSpPr/>
          <p:nvPr/>
        </p:nvSpPr>
        <p:spPr>
          <a:xfrm>
            <a:off x="616688" y="1671567"/>
            <a:ext cx="7836196" cy="45082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2">
            <a:extLst>
              <a:ext uri="{FF2B5EF4-FFF2-40B4-BE49-F238E27FC236}">
                <a16:creationId xmlns:a16="http://schemas.microsoft.com/office/drawing/2014/main" id="{259FC797-1311-4556-A12C-7D6D36B980B2}"/>
              </a:ext>
            </a:extLst>
          </p:cNvPr>
          <p:cNvSpPr txBox="1">
            <a:spLocks/>
          </p:cNvSpPr>
          <p:nvPr/>
        </p:nvSpPr>
        <p:spPr>
          <a:xfrm>
            <a:off x="628650" y="435468"/>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chemeClr val="bg1"/>
                </a:solidFill>
                <a:latin typeface="+mn-lt"/>
                <a:cs typeface="Arial" panose="020B0604020202020204" pitchFamily="34" charset="0"/>
              </a:rPr>
              <a:t>Contact Information</a:t>
            </a:r>
          </a:p>
        </p:txBody>
      </p:sp>
      <p:sp>
        <p:nvSpPr>
          <p:cNvPr id="17" name="Rectangle 5">
            <a:extLst>
              <a:ext uri="{FF2B5EF4-FFF2-40B4-BE49-F238E27FC236}">
                <a16:creationId xmlns:a16="http://schemas.microsoft.com/office/drawing/2014/main" id="{31591720-5F5C-4632-B513-F8D94753726F}"/>
              </a:ext>
            </a:extLst>
          </p:cNvPr>
          <p:cNvSpPr txBox="1">
            <a:spLocks noChangeArrowheads="1"/>
          </p:cNvSpPr>
          <p:nvPr>
            <p:custDataLst>
              <p:tags r:id="rId1"/>
            </p:custDataLst>
          </p:nvPr>
        </p:nvSpPr>
        <p:spPr>
          <a:xfrm>
            <a:off x="665018" y="1708007"/>
            <a:ext cx="7595287" cy="4797425"/>
          </a:xfrm>
          <a:prstGeom prst="rect">
            <a:avLst/>
          </a:prstGeom>
        </p:spPr>
        <p:txBody>
          <a:bodyPr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defRPr/>
            </a:pPr>
            <a:endParaRPr lang="en-US" sz="1800" dirty="0"/>
          </a:p>
          <a:p>
            <a:pPr marL="0" indent="0" algn="ctr">
              <a:buNone/>
              <a:defRPr/>
            </a:pPr>
            <a:r>
              <a:rPr lang="en-US" sz="1800" dirty="0"/>
              <a:t>For health insurance cards, coverage and claim questions, contact Sanford Health at 800-499-3416.</a:t>
            </a:r>
          </a:p>
          <a:p>
            <a:pPr marL="0" indent="0">
              <a:buNone/>
              <a:defRPr/>
            </a:pPr>
            <a:endParaRPr lang="en-US" sz="1800" dirty="0"/>
          </a:p>
          <a:p>
            <a:pPr marL="0" indent="0">
              <a:buNone/>
              <a:defRPr/>
            </a:pPr>
            <a:r>
              <a:rPr lang="en-US" sz="1800" dirty="0"/>
              <a:t>Sanford Member Portal: </a:t>
            </a:r>
            <a:r>
              <a:rPr lang="en-US" sz="1800" dirty="0">
                <a:hlinkClick r:id="rId3"/>
              </a:rPr>
              <a:t>https://www.sanfordhealthplan.org/ndpers</a:t>
            </a:r>
            <a:endParaRPr lang="en-US" sz="1800" dirty="0"/>
          </a:p>
          <a:p>
            <a:pPr marL="0" indent="0">
              <a:buNone/>
              <a:defRPr/>
            </a:pPr>
            <a:endParaRPr lang="en-US" sz="1800" dirty="0"/>
          </a:p>
          <a:p>
            <a:pPr marL="0" indent="0">
              <a:buNone/>
              <a:defRPr/>
            </a:pPr>
            <a:r>
              <a:rPr lang="en-US" sz="1800" dirty="0"/>
              <a:t>Contact the MSU Payroll &amp; Benefits Office:</a:t>
            </a:r>
          </a:p>
          <a:p>
            <a:pPr marL="914400" lvl="2" indent="0">
              <a:buNone/>
              <a:defRPr/>
            </a:pPr>
            <a:r>
              <a:rPr lang="en-US" sz="1800" dirty="0"/>
              <a:t>Phone: 701-858-3334</a:t>
            </a:r>
          </a:p>
          <a:p>
            <a:pPr marL="914400" lvl="2" indent="0">
              <a:buNone/>
              <a:defRPr/>
            </a:pPr>
            <a:r>
              <a:rPr lang="en-US" sz="1800" dirty="0"/>
              <a:t>Email: </a:t>
            </a:r>
            <a:r>
              <a:rPr lang="en-US" sz="1800" dirty="0">
                <a:hlinkClick r:id="rId4"/>
              </a:rPr>
              <a:t>kristen.striha@minotstateu.edu</a:t>
            </a:r>
            <a:r>
              <a:rPr lang="en-US" sz="1800" dirty="0"/>
              <a:t>	</a:t>
            </a:r>
          </a:p>
          <a:p>
            <a:pPr marL="914400" lvl="2" indent="0">
              <a:buNone/>
              <a:defRPr/>
            </a:pPr>
            <a:endParaRPr lang="en-US" sz="1800" dirty="0"/>
          </a:p>
          <a:p>
            <a:pPr marL="914400" lvl="2" indent="0">
              <a:buNone/>
              <a:defRPr/>
            </a:pPr>
            <a:r>
              <a:rPr lang="en-US" sz="1800" dirty="0"/>
              <a:t>Phone: 701-858-3225</a:t>
            </a:r>
          </a:p>
          <a:p>
            <a:pPr marL="914400" lvl="2" indent="0">
              <a:buNone/>
              <a:defRPr/>
            </a:pPr>
            <a:r>
              <a:rPr lang="en-US" sz="1800" dirty="0"/>
              <a:t>Email: </a:t>
            </a:r>
            <a:r>
              <a:rPr lang="en-US" sz="1800" dirty="0">
                <a:hlinkClick r:id="rId5"/>
              </a:rPr>
              <a:t>renee.tribitt@minotstateu.edu</a:t>
            </a:r>
            <a:endParaRPr lang="en-US" sz="1800" dirty="0"/>
          </a:p>
          <a:p>
            <a:pPr marL="914400" lvl="2" indent="0">
              <a:buNone/>
              <a:defRPr/>
            </a:pPr>
            <a:endParaRPr lang="en-US" sz="1800" dirty="0"/>
          </a:p>
          <a:p>
            <a:pPr marL="914400" lvl="2" indent="0">
              <a:buNone/>
              <a:defRPr/>
            </a:pPr>
            <a:endParaRPr lang="en-US" sz="1800" dirty="0"/>
          </a:p>
          <a:p>
            <a:pPr marL="0" indent="0">
              <a:buFont typeface="Arial" charset="0"/>
              <a:buNone/>
              <a:defRPr/>
            </a:pPr>
            <a:endParaRPr lang="en-US" sz="1800" dirty="0"/>
          </a:p>
        </p:txBody>
      </p:sp>
      <p:pic>
        <p:nvPicPr>
          <p:cNvPr id="7" name="Picture 6" descr="A red and white sign&#10;&#10;Description generated with very high confidence">
            <a:extLst>
              <a:ext uri="{FF2B5EF4-FFF2-40B4-BE49-F238E27FC236}">
                <a16:creationId xmlns:a16="http://schemas.microsoft.com/office/drawing/2014/main" id="{4DEC2D0B-CCD9-4115-A20C-097A6E7A9ED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96219" y="6160654"/>
            <a:ext cx="667457" cy="632691"/>
          </a:xfrm>
          <a:prstGeom prst="rect">
            <a:avLst/>
          </a:prstGeom>
        </p:spPr>
      </p:pic>
      <p:pic>
        <p:nvPicPr>
          <p:cNvPr id="8" name="Picture 7">
            <a:hlinkClick r:id="rId3"/>
            <a:extLst>
              <a:ext uri="{FF2B5EF4-FFF2-40B4-BE49-F238E27FC236}">
                <a16:creationId xmlns:a16="http://schemas.microsoft.com/office/drawing/2014/main" id="{C3D733CB-DF15-4BEB-8EAC-B8E03A812C4D}"/>
              </a:ext>
            </a:extLst>
          </p:cNvPr>
          <p:cNvPicPr>
            <a:picLocks noChangeAspect="1"/>
          </p:cNvPicPr>
          <p:nvPr/>
        </p:nvPicPr>
        <p:blipFill>
          <a:blip r:embed="rId7"/>
          <a:stretch>
            <a:fillRect/>
          </a:stretch>
        </p:blipFill>
        <p:spPr>
          <a:xfrm>
            <a:off x="6482225" y="772628"/>
            <a:ext cx="1876453" cy="538379"/>
          </a:xfrm>
          <a:prstGeom prst="rect">
            <a:avLst/>
          </a:prstGeom>
        </p:spPr>
      </p:pic>
    </p:spTree>
    <p:extLst>
      <p:ext uri="{BB962C8B-B14F-4D97-AF65-F5344CB8AC3E}">
        <p14:creationId xmlns:p14="http://schemas.microsoft.com/office/powerpoint/2010/main" val="425331985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1&quot;/&gt;&lt;lineCharCount val=&quot;40&quot;/&gt;&lt;lineCharCount val=&quot;43&quot;/&gt;&lt;lineCharCount val=&quot;28&quot;/&gt;&lt;lineCharCount val=&quot;1&quot;/&gt;&lt;lineCharCount val=&quot;28&quot;/&gt;&lt;lineCharCount val=&quot;20&quot;/&gt;&lt;lineCharCount val=&quot;31&quot;/&gt;&lt;/TableIndex&gt;&lt;/ShapeTextInfo&gt;"/>
  <p:tag name="HTML_SHAPEINFO" val="&lt;ThreeDShapeInfo&gt;&lt;uuid val=&quot;&quot;/&gt;&lt;isInvalidForFieldText val=&quot;0&quot;/&gt;&lt;Image&gt;&lt;filename val=&quot;C:\Users\VICKIR~1.AD\AppData\Local\Temp\~Ca2668\data\asimages\{36E6DAC4-22EC-4E01-99F1-6C528A5D2E5C}_9.png&quot;/&gt;&lt;left val=&quot;163&quot;/&gt;&lt;top val=&quot;114&quot;/&gt;&lt;width val=&quot;591&quot;/&gt;&lt;height val=&quot;379&quot;/&gt;&lt;hasText val=&quot;1&quot;/&gt;&lt;/Image&gt;&lt;/ThreeDShapeInfo&gt;"/>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26DE4B306A4E942A800A97C02696960" ma:contentTypeVersion="14" ma:contentTypeDescription="Create a new document." ma:contentTypeScope="" ma:versionID="1ed922bcf03a6aca41f1a24f6a7beb29">
  <xsd:schema xmlns:xsd="http://www.w3.org/2001/XMLSchema" xmlns:xs="http://www.w3.org/2001/XMLSchema" xmlns:p="http://schemas.microsoft.com/office/2006/metadata/properties" xmlns:ns2="fc3b2136-9086-43b0-8164-ea40ee54a1b4" xmlns:ns3="6d51e879-4d9e-48b1-a29a-f7367e757ac9" targetNamespace="http://schemas.microsoft.com/office/2006/metadata/properties" ma:root="true" ma:fieldsID="3851acdd7d89dc8b7db6cd32fd813d6a" ns2:_="" ns3:_="">
    <xsd:import namespace="fc3b2136-9086-43b0-8164-ea40ee54a1b4"/>
    <xsd:import namespace="6d51e879-4d9e-48b1-a29a-f7367e757ac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3b2136-9086-43b0-8164-ea40ee54a1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1286ec34-a2ae-4ac6-b6b4-0b3167cce8d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d51e879-4d9e-48b1-a29a-f7367e757ac9"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5edcc185-76b7-4442-9403-15cd53ff717d}" ma:internalName="TaxCatchAll" ma:showField="CatchAllData" ma:web="6d51e879-4d9e-48b1-a29a-f7367e757ac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6d51e879-4d9e-48b1-a29a-f7367e757ac9" xsi:nil="true"/>
    <lcf76f155ced4ddcb4097134ff3c332f xmlns="fc3b2136-9086-43b0-8164-ea40ee54a1b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FEC2C97-090D-43DD-A51D-D569448090B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c3b2136-9086-43b0-8164-ea40ee54a1b4"/>
    <ds:schemaRef ds:uri="6d51e879-4d9e-48b1-a29a-f7367e757ac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86A8C8E-4877-4B5F-9E31-EFDC9EF04FAF}">
  <ds:schemaRefs>
    <ds:schemaRef ds:uri="http://schemas.microsoft.com/sharepoint/v3/contenttype/forms"/>
  </ds:schemaRefs>
</ds:datastoreItem>
</file>

<file path=customXml/itemProps3.xml><?xml version="1.0" encoding="utf-8"?>
<ds:datastoreItem xmlns:ds="http://schemas.openxmlformats.org/officeDocument/2006/customXml" ds:itemID="{1DF5E1FD-BC80-4AFC-8E21-E4F3B4796197}">
  <ds:schemaRefs>
    <ds:schemaRef ds:uri="http://purl.org/dc/elements/1.1/"/>
    <ds:schemaRef ds:uri="http://schemas.microsoft.com/office/2006/metadata/properties"/>
    <ds:schemaRef ds:uri="fc3b2136-9086-43b0-8164-ea40ee54a1b4"/>
    <ds:schemaRef ds:uri="http://schemas.microsoft.com/office/2006/documentManagement/types"/>
    <ds:schemaRef ds:uri="http://purl.org/dc/terms/"/>
    <ds:schemaRef ds:uri="6d51e879-4d9e-48b1-a29a-f7367e757ac9"/>
    <ds:schemaRef ds:uri="http://purl.org/dc/dcmitype/"/>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97597</TotalTime>
  <Words>3514</Words>
  <Application>Microsoft Office PowerPoint</Application>
  <PresentationFormat>On-screen Show (4:3)</PresentationFormat>
  <Paragraphs>349</Paragraphs>
  <Slides>33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Bradley Hand ITC</vt:lpstr>
      <vt:lpstr>Calibri</vt:lpstr>
      <vt:lpstr>Calibri Light</vt:lpstr>
      <vt:lpstr>Franklin Gothic Book</vt:lpstr>
      <vt:lpstr>Wingdings</vt:lpstr>
      <vt:lpstr>Office Theme</vt:lpstr>
      <vt:lpstr>PowerPoint Presentation</vt:lpstr>
      <vt:lpstr> Welcome to Minot State University!     </vt:lpstr>
      <vt:lpstr>MSU Benefits Package</vt:lpstr>
      <vt:lpstr>Benefit Eligibility </vt:lpstr>
      <vt:lpstr>Benefit Registration</vt:lpstr>
      <vt:lpstr>Benefit Registration</vt:lpstr>
      <vt:lpstr>PowerPoint Presentation</vt:lpstr>
      <vt:lpstr>PowerPoint Presentation</vt:lpstr>
      <vt:lpstr>PowerPoint Presentation</vt:lpstr>
      <vt:lpstr>AFLAC</vt:lpstr>
      <vt:lpstr>PowerPoint Presentation</vt:lpstr>
      <vt:lpstr>Dental Insurance</vt:lpstr>
      <vt:lpstr>PowerPoint Presentation</vt:lpstr>
      <vt:lpstr>PowerPoint Presentation</vt:lpstr>
      <vt:lpstr>PowerPoint Presentation</vt:lpstr>
      <vt:lpstr>PowerPoint Presentation</vt:lpstr>
      <vt:lpstr>PowerPoint Presentation</vt:lpstr>
      <vt:lpstr>PowerPoint Presentation</vt:lpstr>
      <vt:lpstr>Retirement Plans </vt:lpstr>
      <vt:lpstr>NDPERS Plan</vt:lpstr>
      <vt:lpstr>TIAA Plan</vt:lpstr>
      <vt:lpstr>TIAA Intro Video </vt:lpstr>
      <vt:lpstr>MSU Staff Handbook</vt:lpstr>
      <vt:lpstr>Employment at Minot State</vt:lpstr>
      <vt:lpstr>Equal Opportunity Employer</vt:lpstr>
      <vt:lpstr>Workplace Policies</vt:lpstr>
      <vt:lpstr>Workplace Policies</vt:lpstr>
      <vt:lpstr>Title IX and Sexual Harassment</vt:lpstr>
      <vt:lpstr>Payroll!</vt:lpstr>
      <vt:lpstr>Holidays</vt:lpstr>
      <vt:lpstr>PowerPoint Presentation</vt:lpstr>
      <vt:lpstr>Graphic Standards</vt:lpstr>
      <vt:lpstr>Signature Examples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Wachtfogel, Marc</dc:creator>
  <cp:lastModifiedBy>Cerbone, Paul</cp:lastModifiedBy>
  <cp:revision>438</cp:revision>
  <cp:lastPrinted>2023-02-01T20:19:02Z</cp:lastPrinted>
  <dcterms:created xsi:type="dcterms:W3CDTF">2018-02-06T15:01:17Z</dcterms:created>
  <dcterms:modified xsi:type="dcterms:W3CDTF">2023-07-21T20:27:33Z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0x010100A26DE4B306A4E942A800A97C02696960</vt:lpwstr>
  </property>
</Properties>
</file>