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7" r:id="rId5"/>
    <p:sldId id="260"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9" r:id="rId22"/>
    <p:sldId id="288" r:id="rId23"/>
    <p:sldId id="268" r:id="rId24"/>
    <p:sldId id="267" r:id="rId25"/>
    <p:sldId id="272" r:id="rId26"/>
    <p:sldId id="271" r:id="rId27"/>
    <p:sldId id="261" r:id="rId28"/>
    <p:sldId id="262" r:id="rId29"/>
    <p:sldId id="256" r:id="rId30"/>
    <p:sldId id="266" r:id="rId31"/>
    <p:sldId id="265" r:id="rId32"/>
    <p:sldId id="263" r:id="rId33"/>
    <p:sldId id="264" r:id="rId34"/>
    <p:sldId id="259" r:id="rId35"/>
    <p:sldId id="290"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F78C77-A2D7-441F-84F6-5C9DB1C1B314}" v="86" dt="2022-02-18T04:58:33.561"/>
    <p1510:client id="{6EEA0C75-2DBD-6423-8130-F0C908658EA1}" v="646" dt="2022-02-22T15:36:29.364"/>
    <p1510:client id="{E82FD7A8-9368-6F5C-3984-C05722B94069}" v="1935" dt="2022-02-22T09:13:53.133"/>
    <p1510:client id="{DCDF1DE7-227E-1414-77F7-D66766EBEBA5}" v="786" dt="2022-02-21T03:36:31.803"/>
    <p1510:client id="{B7116712-1BCB-B0B2-2162-B98D5A6C5D81}" v="80" dt="2022-02-18T01:54:53.021"/>
    <p1510:client id="{B6D58C38-2B64-1EC0-4BB4-B4F0417AD8BC}" v="25" dt="2022-02-17T18:45:40.299"/>
    <p1510:client id="{F7D2BBCC-C44F-206B-BF42-083EAA0A71EB}" v="154" dt="2022-02-19T08:41:36.781"/>
    <p1510:client id="{CA39A95E-2785-8191-6078-624365CF3AAF}" v="803" dt="2022-02-20T02:34:12.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DC147-B05A-4009-8137-409841ABBB22}" type="doc">
      <dgm:prSet loTypeId="urn:microsoft.com/office/officeart/2005/8/layout/vList6" loCatId="process" qsTypeId="urn:microsoft.com/office/officeart/2005/8/quickstyle/simple1" qsCatId="simple" csTypeId="urn:microsoft.com/office/officeart/2005/8/colors/accent0_3" csCatId="mainScheme" phldr="1"/>
      <dgm:spPr/>
      <dgm:t>
        <a:bodyPr/>
        <a:lstStyle/>
        <a:p>
          <a:endParaRPr lang="en-US"/>
        </a:p>
      </dgm:t>
    </dgm:pt>
    <dgm:pt modelId="{297F63C8-B090-45CD-9DF4-0C475366684C}">
      <dgm:prSet/>
      <dgm:spPr/>
      <dgm:t>
        <a:bodyPr/>
        <a:lstStyle/>
        <a:p>
          <a:pPr rtl="0"/>
          <a:r>
            <a:rPr lang="en-US" dirty="0">
              <a:latin typeface="Calibri Light" panose="020F0302020204030204"/>
            </a:rPr>
            <a:t> </a:t>
          </a:r>
          <a:r>
            <a:rPr lang="en-US" dirty="0">
              <a:latin typeface="Montserrat"/>
            </a:rPr>
            <a:t>Tentative conclusions </a:t>
          </a:r>
        </a:p>
      </dgm:t>
    </dgm:pt>
    <dgm:pt modelId="{1E93CCB6-DC60-40EF-85FC-7999CA278749}" type="parTrans" cxnId="{D9DD2700-2A28-4379-AA25-96867F243632}">
      <dgm:prSet/>
      <dgm:spPr/>
      <dgm:t>
        <a:bodyPr/>
        <a:lstStyle/>
        <a:p>
          <a:endParaRPr lang="en-US"/>
        </a:p>
      </dgm:t>
    </dgm:pt>
    <dgm:pt modelId="{E6A9AE9F-B8A0-4C2F-83CB-2B6148B9E702}" type="sibTrans" cxnId="{D9DD2700-2A28-4379-AA25-96867F243632}">
      <dgm:prSet/>
      <dgm:spPr/>
      <dgm:t>
        <a:bodyPr/>
        <a:lstStyle/>
        <a:p>
          <a:endParaRPr lang="en-US"/>
        </a:p>
      </dgm:t>
    </dgm:pt>
    <dgm:pt modelId="{2DFAF1B2-AD5F-43C1-A74F-C0569F2C9B07}">
      <dgm:prSet/>
      <dgm:spPr/>
      <dgm:t>
        <a:bodyPr/>
        <a:lstStyle/>
        <a:p>
          <a:r>
            <a:rPr lang="en-US" dirty="0">
              <a:latin typeface="Montserrat"/>
            </a:rPr>
            <a:t>Next Steps</a:t>
          </a:r>
        </a:p>
      </dgm:t>
    </dgm:pt>
    <dgm:pt modelId="{ADD61A00-FA2F-42FE-8B82-FC0D9B1CBA29}" type="parTrans" cxnId="{FE3E680D-D37B-4E1E-9722-155C122F63F7}">
      <dgm:prSet/>
      <dgm:spPr/>
      <dgm:t>
        <a:bodyPr/>
        <a:lstStyle/>
        <a:p>
          <a:endParaRPr lang="en-US"/>
        </a:p>
      </dgm:t>
    </dgm:pt>
    <dgm:pt modelId="{1125F1B7-8A73-4E14-9D03-4FDEE5E0B76B}" type="sibTrans" cxnId="{FE3E680D-D37B-4E1E-9722-155C122F63F7}">
      <dgm:prSet/>
      <dgm:spPr/>
      <dgm:t>
        <a:bodyPr/>
        <a:lstStyle/>
        <a:p>
          <a:endParaRPr lang="en-US"/>
        </a:p>
      </dgm:t>
    </dgm:pt>
    <dgm:pt modelId="{3077984F-5676-4FEF-9608-C993F3E8D7A4}">
      <dgm:prSet/>
      <dgm:spPr/>
      <dgm:t>
        <a:bodyPr/>
        <a:lstStyle/>
        <a:p>
          <a:r>
            <a:rPr lang="en-US" dirty="0">
              <a:latin typeface="Montserrat"/>
            </a:rPr>
            <a:t>Adjust rubric to accommodate multiple assignments</a:t>
          </a:r>
        </a:p>
      </dgm:t>
    </dgm:pt>
    <dgm:pt modelId="{48A83D2C-8109-4D1E-A058-A0B2D037B6B0}" type="parTrans" cxnId="{F16CC622-2208-4B42-9FF6-2E25CDAA9607}">
      <dgm:prSet/>
      <dgm:spPr/>
      <dgm:t>
        <a:bodyPr/>
        <a:lstStyle/>
        <a:p>
          <a:endParaRPr lang="en-US"/>
        </a:p>
      </dgm:t>
    </dgm:pt>
    <dgm:pt modelId="{2C11F84A-2AE3-4C08-AC7F-726C17B69431}" type="sibTrans" cxnId="{F16CC622-2208-4B42-9FF6-2E25CDAA9607}">
      <dgm:prSet/>
      <dgm:spPr/>
      <dgm:t>
        <a:bodyPr/>
        <a:lstStyle/>
        <a:p>
          <a:endParaRPr lang="en-US"/>
        </a:p>
      </dgm:t>
    </dgm:pt>
    <dgm:pt modelId="{4BFDF743-EB82-486E-8FC6-D450851ADEF3}">
      <dgm:prSet/>
      <dgm:spPr/>
      <dgm:t>
        <a:bodyPr/>
        <a:lstStyle/>
        <a:p>
          <a:r>
            <a:rPr lang="en-US" i="1" dirty="0">
              <a:latin typeface="Montserrat"/>
            </a:rPr>
            <a:t>Or</a:t>
          </a:r>
          <a:endParaRPr lang="en-US" dirty="0">
            <a:latin typeface="Montserrat"/>
          </a:endParaRPr>
        </a:p>
      </dgm:t>
    </dgm:pt>
    <dgm:pt modelId="{8708E220-4D11-4469-AAEB-A93128A061D3}" type="parTrans" cxnId="{047B7B8C-BE7A-454D-9DA6-9B3043D18D0B}">
      <dgm:prSet/>
      <dgm:spPr/>
      <dgm:t>
        <a:bodyPr/>
        <a:lstStyle/>
        <a:p>
          <a:endParaRPr lang="en-US"/>
        </a:p>
      </dgm:t>
    </dgm:pt>
    <dgm:pt modelId="{B22114AE-52A0-4C4D-B008-C8A9B21B2481}" type="sibTrans" cxnId="{047B7B8C-BE7A-454D-9DA6-9B3043D18D0B}">
      <dgm:prSet/>
      <dgm:spPr/>
      <dgm:t>
        <a:bodyPr/>
        <a:lstStyle/>
        <a:p>
          <a:endParaRPr lang="en-US"/>
        </a:p>
      </dgm:t>
    </dgm:pt>
    <dgm:pt modelId="{BA7490A2-476B-4B06-833E-D75D5D2C52D6}">
      <dgm:prSet/>
      <dgm:spPr/>
      <dgm:t>
        <a:bodyPr/>
        <a:lstStyle/>
        <a:p>
          <a:r>
            <a:rPr lang="en-US" dirty="0">
              <a:latin typeface="Montserrat"/>
            </a:rPr>
            <a:t>Adjust assignments to accommodate the current rubric</a:t>
          </a:r>
        </a:p>
      </dgm:t>
    </dgm:pt>
    <dgm:pt modelId="{77693566-44D7-4E3A-8AE8-45BD5E95F6C5}" type="parTrans" cxnId="{313799D9-F01D-4D65-8A20-DA9D8276DE8E}">
      <dgm:prSet/>
      <dgm:spPr/>
      <dgm:t>
        <a:bodyPr/>
        <a:lstStyle/>
        <a:p>
          <a:endParaRPr lang="en-US"/>
        </a:p>
      </dgm:t>
    </dgm:pt>
    <dgm:pt modelId="{DCB1A9EE-CF45-4540-990B-33012C27C8C0}" type="sibTrans" cxnId="{313799D9-F01D-4D65-8A20-DA9D8276DE8E}">
      <dgm:prSet/>
      <dgm:spPr/>
      <dgm:t>
        <a:bodyPr/>
        <a:lstStyle/>
        <a:p>
          <a:endParaRPr lang="en-US"/>
        </a:p>
      </dgm:t>
    </dgm:pt>
    <dgm:pt modelId="{2B309313-7D64-4F31-9712-284403562C15}">
      <dgm:prSet/>
      <dgm:spPr/>
      <dgm:t>
        <a:bodyPr/>
        <a:lstStyle/>
        <a:p>
          <a:r>
            <a:rPr lang="en-US" dirty="0">
              <a:latin typeface="Montserrat"/>
            </a:rPr>
            <a:t>Add agreed-upon scored examples as a guideline for any coder </a:t>
          </a:r>
        </a:p>
      </dgm:t>
    </dgm:pt>
    <dgm:pt modelId="{D09C41F1-7282-45CB-B8D8-183BB18616AF}" type="parTrans" cxnId="{469EA271-10DF-4423-9686-C0C21CEB232B}">
      <dgm:prSet/>
      <dgm:spPr/>
      <dgm:t>
        <a:bodyPr/>
        <a:lstStyle/>
        <a:p>
          <a:endParaRPr lang="en-US"/>
        </a:p>
      </dgm:t>
    </dgm:pt>
    <dgm:pt modelId="{D07957BF-6318-4CDC-B625-A6E10CBF5095}" type="sibTrans" cxnId="{469EA271-10DF-4423-9686-C0C21CEB232B}">
      <dgm:prSet/>
      <dgm:spPr/>
      <dgm:t>
        <a:bodyPr/>
        <a:lstStyle/>
        <a:p>
          <a:endParaRPr lang="en-US"/>
        </a:p>
      </dgm:t>
    </dgm:pt>
    <dgm:pt modelId="{5B9825C1-4DB6-40B8-9CE6-BE6D83377B35}">
      <dgm:prSet/>
      <dgm:spPr/>
      <dgm:t>
        <a:bodyPr/>
        <a:lstStyle/>
        <a:p>
          <a:pPr rtl="0"/>
          <a:r>
            <a:rPr lang="en-US" dirty="0">
              <a:latin typeface="Montserrat"/>
            </a:rPr>
            <a:t>Functions like a set of instructions</a:t>
          </a:r>
        </a:p>
      </dgm:t>
    </dgm:pt>
    <dgm:pt modelId="{82A508DA-B12A-48D0-994D-E578C9BD3428}" type="parTrans" cxnId="{3E385606-01B8-4AF3-8E5B-0290A8A1409E}">
      <dgm:prSet/>
      <dgm:spPr/>
      <dgm:t>
        <a:bodyPr/>
        <a:lstStyle/>
        <a:p>
          <a:endParaRPr lang="en-US"/>
        </a:p>
      </dgm:t>
    </dgm:pt>
    <dgm:pt modelId="{EC4B9B99-CCF3-4929-A88E-1E622E157173}" type="sibTrans" cxnId="{3E385606-01B8-4AF3-8E5B-0290A8A1409E}">
      <dgm:prSet/>
      <dgm:spPr/>
      <dgm:t>
        <a:bodyPr/>
        <a:lstStyle/>
        <a:p>
          <a:endParaRPr lang="en-US"/>
        </a:p>
      </dgm:t>
    </dgm:pt>
    <dgm:pt modelId="{425B9D82-C31D-4EF7-8FBB-7D8690BCBE39}">
      <dgm:prSet phldr="0"/>
      <dgm:spPr/>
      <dgm:t>
        <a:bodyPr/>
        <a:lstStyle/>
        <a:p>
          <a:pPr rtl="0"/>
          <a:r>
            <a:rPr lang="en-US" dirty="0">
              <a:latin typeface="Montserrat"/>
            </a:rPr>
            <a:t>Benchmark</a:t>
          </a:r>
        </a:p>
      </dgm:t>
    </dgm:pt>
    <dgm:pt modelId="{D728F770-38E9-46FE-9FE3-97077EF6AB6B}" type="parTrans" cxnId="{B82A3389-E12B-4E7D-800B-FABD9F4B763E}">
      <dgm:prSet/>
      <dgm:spPr/>
    </dgm:pt>
    <dgm:pt modelId="{BE7CF373-8223-406C-B7F5-6ACEBA3FC6A1}" type="sibTrans" cxnId="{B82A3389-E12B-4E7D-800B-FABD9F4B763E}">
      <dgm:prSet/>
      <dgm:spPr/>
    </dgm:pt>
    <dgm:pt modelId="{01803BBC-11CB-4C06-985D-7A5480F1A63D}">
      <dgm:prSet phldr="0"/>
      <dgm:spPr/>
      <dgm:t>
        <a:bodyPr/>
        <a:lstStyle/>
        <a:p>
          <a:pPr rtl="0"/>
          <a:r>
            <a:rPr lang="en-US" dirty="0">
              <a:latin typeface="Montserrat"/>
              <a:cs typeface="Calibri"/>
            </a:rPr>
            <a:t>Krippendorff's α ≥ .667</a:t>
          </a:r>
          <a:endParaRPr lang="en-US" dirty="0">
            <a:latin typeface="Montserrat"/>
          </a:endParaRPr>
        </a:p>
      </dgm:t>
    </dgm:pt>
    <dgm:pt modelId="{5237EFE6-353B-4B69-8D5D-7E43769F44D1}" type="parTrans" cxnId="{6E138F7E-0BB3-45CF-B6B7-C1EA4F2E765E}">
      <dgm:prSet/>
      <dgm:spPr/>
    </dgm:pt>
    <dgm:pt modelId="{89AC089F-6BC4-474F-99E2-4CC6844CC05B}" type="sibTrans" cxnId="{6E138F7E-0BB3-45CF-B6B7-C1EA4F2E765E}">
      <dgm:prSet/>
      <dgm:spPr/>
    </dgm:pt>
    <dgm:pt modelId="{E450201B-0F3E-483A-8D04-C5C7DFDAA8E5}">
      <dgm:prSet phldr="0"/>
      <dgm:spPr/>
      <dgm:t>
        <a:bodyPr/>
        <a:lstStyle/>
        <a:p>
          <a:pPr rtl="0"/>
          <a:r>
            <a:rPr lang="en-US" dirty="0">
              <a:latin typeface="Montserrat"/>
              <a:cs typeface="Calibri"/>
            </a:rPr>
            <a:t>α ≥ .800</a:t>
          </a:r>
          <a:endParaRPr lang="en-US" dirty="0">
            <a:latin typeface="Montserrat"/>
          </a:endParaRPr>
        </a:p>
      </dgm:t>
    </dgm:pt>
    <dgm:pt modelId="{52B9C47D-28ED-44F9-8A11-BB24E259CA32}" type="parTrans" cxnId="{D31E35DA-70C9-4A9B-8051-D90D5CF74DFB}">
      <dgm:prSet/>
      <dgm:spPr/>
    </dgm:pt>
    <dgm:pt modelId="{DB42D31B-D871-45DD-ACD7-44905F9BAA79}" type="sibTrans" cxnId="{D31E35DA-70C9-4A9B-8051-D90D5CF74DFB}">
      <dgm:prSet/>
      <dgm:spPr/>
    </dgm:pt>
    <dgm:pt modelId="{B00E0C68-B096-4AE2-B7E6-FD5A7CC615A1}">
      <dgm:prSet phldr="0"/>
      <dgm:spPr/>
      <dgm:t>
        <a:bodyPr/>
        <a:lstStyle/>
        <a:p>
          <a:r>
            <a:rPr lang="en-US" dirty="0">
              <a:latin typeface="Montserrat"/>
            </a:rPr>
            <a:t>And</a:t>
          </a:r>
        </a:p>
      </dgm:t>
    </dgm:pt>
    <dgm:pt modelId="{E1A4D17A-6E0E-4E15-B555-D13371799EC2}" type="parTrans" cxnId="{F1F4C445-89D8-40AF-AC9C-A90E6F137100}">
      <dgm:prSet/>
      <dgm:spPr/>
    </dgm:pt>
    <dgm:pt modelId="{5D34213F-94F8-41E0-A86A-A64097DA700F}" type="sibTrans" cxnId="{F1F4C445-89D8-40AF-AC9C-A90E6F137100}">
      <dgm:prSet/>
      <dgm:spPr/>
    </dgm:pt>
    <dgm:pt modelId="{F681CCF3-A322-4C69-AAC4-CF4D46B3F765}">
      <dgm:prSet phldr="0"/>
      <dgm:spPr/>
      <dgm:t>
        <a:bodyPr/>
        <a:lstStyle/>
        <a:p>
          <a:pPr rtl="0"/>
          <a:r>
            <a:rPr lang="en-US" dirty="0">
              <a:latin typeface="Montserrat"/>
            </a:rPr>
            <a:t>Share examples during Assessment Day</a:t>
          </a:r>
        </a:p>
      </dgm:t>
    </dgm:pt>
    <dgm:pt modelId="{5CACD3F7-E722-44C0-A54D-0F95395100E4}" type="parTrans" cxnId="{5BD42E80-276A-4698-9EFF-C6052D7DACDF}">
      <dgm:prSet/>
      <dgm:spPr/>
    </dgm:pt>
    <dgm:pt modelId="{D80C9E2C-004F-49AA-9C74-B928E4B966C0}" type="sibTrans" cxnId="{5BD42E80-276A-4698-9EFF-C6052D7DACDF}">
      <dgm:prSet/>
      <dgm:spPr/>
    </dgm:pt>
    <dgm:pt modelId="{16A4A411-7156-4036-9D1A-54FFCB5599A4}" type="pres">
      <dgm:prSet presAssocID="{3DBDC147-B05A-4009-8137-409841ABBB22}" presName="Name0" presStyleCnt="0">
        <dgm:presLayoutVars>
          <dgm:dir/>
          <dgm:animLvl val="lvl"/>
          <dgm:resizeHandles/>
        </dgm:presLayoutVars>
      </dgm:prSet>
      <dgm:spPr/>
    </dgm:pt>
    <dgm:pt modelId="{AC9E2B91-FFE0-46AE-9DC7-E3436218D3BC}" type="pres">
      <dgm:prSet presAssocID="{297F63C8-B090-45CD-9DF4-0C475366684C}" presName="linNode" presStyleCnt="0"/>
      <dgm:spPr/>
    </dgm:pt>
    <dgm:pt modelId="{F9D35C7A-FBA7-44DA-AD94-37A4A167F4B7}" type="pres">
      <dgm:prSet presAssocID="{297F63C8-B090-45CD-9DF4-0C475366684C}" presName="parentShp" presStyleLbl="node1" presStyleIdx="0" presStyleCnt="5">
        <dgm:presLayoutVars>
          <dgm:bulletEnabled val="1"/>
        </dgm:presLayoutVars>
      </dgm:prSet>
      <dgm:spPr/>
    </dgm:pt>
    <dgm:pt modelId="{CE20F635-AEBF-4786-8A83-35A8AB3A0AFA}" type="pres">
      <dgm:prSet presAssocID="{297F63C8-B090-45CD-9DF4-0C475366684C}" presName="childShp" presStyleLbl="bgAccFollowNode1" presStyleIdx="0" presStyleCnt="5">
        <dgm:presLayoutVars>
          <dgm:bulletEnabled val="1"/>
        </dgm:presLayoutVars>
      </dgm:prSet>
      <dgm:spPr/>
    </dgm:pt>
    <dgm:pt modelId="{27D37CE9-FE7E-4152-83A4-5E3697DFA10A}" type="pres">
      <dgm:prSet presAssocID="{E6A9AE9F-B8A0-4C2F-83CB-2B6148B9E702}" presName="spacing" presStyleCnt="0"/>
      <dgm:spPr/>
    </dgm:pt>
    <dgm:pt modelId="{260ABF45-26FE-43AD-BFF1-64F2C8D08793}" type="pres">
      <dgm:prSet presAssocID="{425B9D82-C31D-4EF7-8FBB-7D8690BCBE39}" presName="linNode" presStyleCnt="0"/>
      <dgm:spPr/>
    </dgm:pt>
    <dgm:pt modelId="{24221567-E3A8-44DF-99EB-D862E32BA9C8}" type="pres">
      <dgm:prSet presAssocID="{425B9D82-C31D-4EF7-8FBB-7D8690BCBE39}" presName="parentShp" presStyleLbl="node1" presStyleIdx="1" presStyleCnt="5">
        <dgm:presLayoutVars>
          <dgm:bulletEnabled val="1"/>
        </dgm:presLayoutVars>
      </dgm:prSet>
      <dgm:spPr/>
    </dgm:pt>
    <dgm:pt modelId="{184802AB-87A3-4F3E-8F67-387BD3D0D219}" type="pres">
      <dgm:prSet presAssocID="{425B9D82-C31D-4EF7-8FBB-7D8690BCBE39}" presName="childShp" presStyleLbl="bgAccFollowNode1" presStyleIdx="1" presStyleCnt="5">
        <dgm:presLayoutVars>
          <dgm:bulletEnabled val="1"/>
        </dgm:presLayoutVars>
      </dgm:prSet>
      <dgm:spPr/>
    </dgm:pt>
    <dgm:pt modelId="{49C15134-566D-4E30-991F-7779217DB5CC}" type="pres">
      <dgm:prSet presAssocID="{BE7CF373-8223-406C-B7F5-6ACEBA3FC6A1}" presName="spacing" presStyleCnt="0"/>
      <dgm:spPr/>
    </dgm:pt>
    <dgm:pt modelId="{257DA857-60B2-4423-9EB4-54B8E70B86FC}" type="pres">
      <dgm:prSet presAssocID="{2DFAF1B2-AD5F-43C1-A74F-C0569F2C9B07}" presName="linNode" presStyleCnt="0"/>
      <dgm:spPr/>
    </dgm:pt>
    <dgm:pt modelId="{7E67C7D3-8702-42A4-8FBD-EDAF62D38EF2}" type="pres">
      <dgm:prSet presAssocID="{2DFAF1B2-AD5F-43C1-A74F-C0569F2C9B07}" presName="parentShp" presStyleLbl="node1" presStyleIdx="2" presStyleCnt="5">
        <dgm:presLayoutVars>
          <dgm:bulletEnabled val="1"/>
        </dgm:presLayoutVars>
      </dgm:prSet>
      <dgm:spPr/>
    </dgm:pt>
    <dgm:pt modelId="{FD87EED2-4E41-4252-B09D-B7B4A4A85889}" type="pres">
      <dgm:prSet presAssocID="{2DFAF1B2-AD5F-43C1-A74F-C0569F2C9B07}" presName="childShp" presStyleLbl="bgAccFollowNode1" presStyleIdx="2" presStyleCnt="5">
        <dgm:presLayoutVars>
          <dgm:bulletEnabled val="1"/>
        </dgm:presLayoutVars>
      </dgm:prSet>
      <dgm:spPr/>
    </dgm:pt>
    <dgm:pt modelId="{215AD594-5AE0-4254-B4F2-1449CC0CA64F}" type="pres">
      <dgm:prSet presAssocID="{1125F1B7-8A73-4E14-9D03-4FDEE5E0B76B}" presName="spacing" presStyleCnt="0"/>
      <dgm:spPr/>
    </dgm:pt>
    <dgm:pt modelId="{8A0E4ABC-BBBF-44FC-A8A5-7E9B6E5BF545}" type="pres">
      <dgm:prSet presAssocID="{4BFDF743-EB82-486E-8FC6-D450851ADEF3}" presName="linNode" presStyleCnt="0"/>
      <dgm:spPr/>
    </dgm:pt>
    <dgm:pt modelId="{48038B42-3B14-4C01-BB36-82CFB2F1F7BD}" type="pres">
      <dgm:prSet presAssocID="{4BFDF743-EB82-486E-8FC6-D450851ADEF3}" presName="parentShp" presStyleLbl="node1" presStyleIdx="3" presStyleCnt="5">
        <dgm:presLayoutVars>
          <dgm:bulletEnabled val="1"/>
        </dgm:presLayoutVars>
      </dgm:prSet>
      <dgm:spPr/>
    </dgm:pt>
    <dgm:pt modelId="{C1E51F91-92DA-486D-A811-C8F460C70B38}" type="pres">
      <dgm:prSet presAssocID="{4BFDF743-EB82-486E-8FC6-D450851ADEF3}" presName="childShp" presStyleLbl="bgAccFollowNode1" presStyleIdx="3" presStyleCnt="5">
        <dgm:presLayoutVars>
          <dgm:bulletEnabled val="1"/>
        </dgm:presLayoutVars>
      </dgm:prSet>
      <dgm:spPr/>
    </dgm:pt>
    <dgm:pt modelId="{3E05D045-FE2E-4A54-9942-B5B6D0B73FB3}" type="pres">
      <dgm:prSet presAssocID="{B22114AE-52A0-4C4D-B008-C8A9B21B2481}" presName="spacing" presStyleCnt="0"/>
      <dgm:spPr/>
    </dgm:pt>
    <dgm:pt modelId="{62F98D3C-0CCB-461F-931E-D087522834FD}" type="pres">
      <dgm:prSet presAssocID="{B00E0C68-B096-4AE2-B7E6-FD5A7CC615A1}" presName="linNode" presStyleCnt="0"/>
      <dgm:spPr/>
    </dgm:pt>
    <dgm:pt modelId="{8159DA29-6035-40B7-9F93-B963C06BC84C}" type="pres">
      <dgm:prSet presAssocID="{B00E0C68-B096-4AE2-B7E6-FD5A7CC615A1}" presName="parentShp" presStyleLbl="node1" presStyleIdx="4" presStyleCnt="5">
        <dgm:presLayoutVars>
          <dgm:bulletEnabled val="1"/>
        </dgm:presLayoutVars>
      </dgm:prSet>
      <dgm:spPr/>
    </dgm:pt>
    <dgm:pt modelId="{94CC5024-7678-4398-B4BD-3FF4F34CB657}" type="pres">
      <dgm:prSet presAssocID="{B00E0C68-B096-4AE2-B7E6-FD5A7CC615A1}" presName="childShp" presStyleLbl="bgAccFollowNode1" presStyleIdx="4" presStyleCnt="5">
        <dgm:presLayoutVars>
          <dgm:bulletEnabled val="1"/>
        </dgm:presLayoutVars>
      </dgm:prSet>
      <dgm:spPr/>
    </dgm:pt>
  </dgm:ptLst>
  <dgm:cxnLst>
    <dgm:cxn modelId="{D9DD2700-2A28-4379-AA25-96867F243632}" srcId="{3DBDC147-B05A-4009-8137-409841ABBB22}" destId="{297F63C8-B090-45CD-9DF4-0C475366684C}" srcOrd="0" destOrd="0" parTransId="{1E93CCB6-DC60-40EF-85FC-7999CA278749}" sibTransId="{E6A9AE9F-B8A0-4C2F-83CB-2B6148B9E702}"/>
    <dgm:cxn modelId="{7C24DA04-48C8-4B3B-9021-58760D5B88A5}" type="presOf" srcId="{297F63C8-B090-45CD-9DF4-0C475366684C}" destId="{F9D35C7A-FBA7-44DA-AD94-37A4A167F4B7}" srcOrd="0" destOrd="0" presId="urn:microsoft.com/office/officeart/2005/8/layout/vList6"/>
    <dgm:cxn modelId="{3E385606-01B8-4AF3-8E5B-0290A8A1409E}" srcId="{2B309313-7D64-4F31-9712-284403562C15}" destId="{5B9825C1-4DB6-40B8-9CE6-BE6D83377B35}" srcOrd="0" destOrd="0" parTransId="{82A508DA-B12A-48D0-994D-E578C9BD3428}" sibTransId="{EC4B9B99-CCF3-4929-A88E-1E622E157173}"/>
    <dgm:cxn modelId="{FE3E680D-D37B-4E1E-9722-155C122F63F7}" srcId="{3DBDC147-B05A-4009-8137-409841ABBB22}" destId="{2DFAF1B2-AD5F-43C1-A74F-C0569F2C9B07}" srcOrd="2" destOrd="0" parTransId="{ADD61A00-FA2F-42FE-8B82-FC0D9B1CBA29}" sibTransId="{1125F1B7-8A73-4E14-9D03-4FDEE5E0B76B}"/>
    <dgm:cxn modelId="{8FA4C81E-8337-467C-9FBC-401BC531466F}" type="presOf" srcId="{F681CCF3-A322-4C69-AAC4-CF4D46B3F765}" destId="{94CC5024-7678-4398-B4BD-3FF4F34CB657}" srcOrd="0" destOrd="2" presId="urn:microsoft.com/office/officeart/2005/8/layout/vList6"/>
    <dgm:cxn modelId="{F16CC622-2208-4B42-9FF6-2E25CDAA9607}" srcId="{2DFAF1B2-AD5F-43C1-A74F-C0569F2C9B07}" destId="{3077984F-5676-4FEF-9608-C993F3E8D7A4}" srcOrd="0" destOrd="0" parTransId="{48A83D2C-8109-4D1E-A058-A0B2D037B6B0}" sibTransId="{2C11F84A-2AE3-4C08-AC7F-726C17B69431}"/>
    <dgm:cxn modelId="{E21A7A33-5596-496C-876D-A0B5AE12E1A9}" type="presOf" srcId="{E450201B-0F3E-483A-8D04-C5C7DFDAA8E5}" destId="{184802AB-87A3-4F3E-8F67-387BD3D0D219}" srcOrd="0" destOrd="0" presId="urn:microsoft.com/office/officeart/2005/8/layout/vList6"/>
    <dgm:cxn modelId="{F1F4C445-89D8-40AF-AC9C-A90E6F137100}" srcId="{3DBDC147-B05A-4009-8137-409841ABBB22}" destId="{B00E0C68-B096-4AE2-B7E6-FD5A7CC615A1}" srcOrd="4" destOrd="0" parTransId="{E1A4D17A-6E0E-4E15-B555-D13371799EC2}" sibTransId="{5D34213F-94F8-41E0-A86A-A64097DA700F}"/>
    <dgm:cxn modelId="{21A9CD65-1E05-4196-A7C8-535DC3112580}" type="presOf" srcId="{01803BBC-11CB-4C06-985D-7A5480F1A63D}" destId="{CE20F635-AEBF-4786-8A83-35A8AB3A0AFA}" srcOrd="0" destOrd="0" presId="urn:microsoft.com/office/officeart/2005/8/layout/vList6"/>
    <dgm:cxn modelId="{E6C7996F-C061-4271-A8B6-05F15E459CE7}" type="presOf" srcId="{2B309313-7D64-4F31-9712-284403562C15}" destId="{94CC5024-7678-4398-B4BD-3FF4F34CB657}" srcOrd="0" destOrd="0" presId="urn:microsoft.com/office/officeart/2005/8/layout/vList6"/>
    <dgm:cxn modelId="{469EA271-10DF-4423-9686-C0C21CEB232B}" srcId="{B00E0C68-B096-4AE2-B7E6-FD5A7CC615A1}" destId="{2B309313-7D64-4F31-9712-284403562C15}" srcOrd="0" destOrd="0" parTransId="{D09C41F1-7282-45CB-B8D8-183BB18616AF}" sibTransId="{D07957BF-6318-4CDC-B625-A6E10CBF5095}"/>
    <dgm:cxn modelId="{E2993255-56E6-4970-A5A5-8A5451ECBAD6}" type="presOf" srcId="{3077984F-5676-4FEF-9608-C993F3E8D7A4}" destId="{FD87EED2-4E41-4252-B09D-B7B4A4A85889}" srcOrd="0" destOrd="0" presId="urn:microsoft.com/office/officeart/2005/8/layout/vList6"/>
    <dgm:cxn modelId="{E9B3CA57-3660-49B3-88F0-59C957E3EA9B}" type="presOf" srcId="{5B9825C1-4DB6-40B8-9CE6-BE6D83377B35}" destId="{94CC5024-7678-4398-B4BD-3FF4F34CB657}" srcOrd="0" destOrd="1" presId="urn:microsoft.com/office/officeart/2005/8/layout/vList6"/>
    <dgm:cxn modelId="{68F1967D-E193-4389-AFE5-BB4F85B35E27}" type="presOf" srcId="{425B9D82-C31D-4EF7-8FBB-7D8690BCBE39}" destId="{24221567-E3A8-44DF-99EB-D862E32BA9C8}" srcOrd="0" destOrd="0" presId="urn:microsoft.com/office/officeart/2005/8/layout/vList6"/>
    <dgm:cxn modelId="{6E138F7E-0BB3-45CF-B6B7-C1EA4F2E765E}" srcId="{297F63C8-B090-45CD-9DF4-0C475366684C}" destId="{01803BBC-11CB-4C06-985D-7A5480F1A63D}" srcOrd="0" destOrd="0" parTransId="{5237EFE6-353B-4B69-8D5D-7E43769F44D1}" sibTransId="{89AC089F-6BC4-474F-99E2-4CC6844CC05B}"/>
    <dgm:cxn modelId="{5BD42E80-276A-4698-9EFF-C6052D7DACDF}" srcId="{B00E0C68-B096-4AE2-B7E6-FD5A7CC615A1}" destId="{F681CCF3-A322-4C69-AAC4-CF4D46B3F765}" srcOrd="1" destOrd="0" parTransId="{5CACD3F7-E722-44C0-A54D-0F95395100E4}" sibTransId="{D80C9E2C-004F-49AA-9C74-B928E4B966C0}"/>
    <dgm:cxn modelId="{B82A3389-E12B-4E7D-800B-FABD9F4B763E}" srcId="{3DBDC147-B05A-4009-8137-409841ABBB22}" destId="{425B9D82-C31D-4EF7-8FBB-7D8690BCBE39}" srcOrd="1" destOrd="0" parTransId="{D728F770-38E9-46FE-9FE3-97077EF6AB6B}" sibTransId="{BE7CF373-8223-406C-B7F5-6ACEBA3FC6A1}"/>
    <dgm:cxn modelId="{047B7B8C-BE7A-454D-9DA6-9B3043D18D0B}" srcId="{3DBDC147-B05A-4009-8137-409841ABBB22}" destId="{4BFDF743-EB82-486E-8FC6-D450851ADEF3}" srcOrd="3" destOrd="0" parTransId="{8708E220-4D11-4469-AAEB-A93128A061D3}" sibTransId="{B22114AE-52A0-4C4D-B008-C8A9B21B2481}"/>
    <dgm:cxn modelId="{86E62395-E23E-4B29-9196-D7A55EF98FEB}" type="presOf" srcId="{B00E0C68-B096-4AE2-B7E6-FD5A7CC615A1}" destId="{8159DA29-6035-40B7-9F93-B963C06BC84C}" srcOrd="0" destOrd="0" presId="urn:microsoft.com/office/officeart/2005/8/layout/vList6"/>
    <dgm:cxn modelId="{1B6BA097-5221-412A-97B2-03EBCF44FDE3}" type="presOf" srcId="{BA7490A2-476B-4B06-833E-D75D5D2C52D6}" destId="{C1E51F91-92DA-486D-A811-C8F460C70B38}" srcOrd="0" destOrd="0" presId="urn:microsoft.com/office/officeart/2005/8/layout/vList6"/>
    <dgm:cxn modelId="{B07BCFA9-95AD-4136-83A9-1CE14F6D3B19}" type="presOf" srcId="{2DFAF1B2-AD5F-43C1-A74F-C0569F2C9B07}" destId="{7E67C7D3-8702-42A4-8FBD-EDAF62D38EF2}" srcOrd="0" destOrd="0" presId="urn:microsoft.com/office/officeart/2005/8/layout/vList6"/>
    <dgm:cxn modelId="{3AAF6ECC-6D81-484E-A840-63FE2D0BF957}" type="presOf" srcId="{3DBDC147-B05A-4009-8137-409841ABBB22}" destId="{16A4A411-7156-4036-9D1A-54FFCB5599A4}" srcOrd="0" destOrd="0" presId="urn:microsoft.com/office/officeart/2005/8/layout/vList6"/>
    <dgm:cxn modelId="{C6021AD2-0C3F-4478-99C5-D20A1C593E78}" type="presOf" srcId="{4BFDF743-EB82-486E-8FC6-D450851ADEF3}" destId="{48038B42-3B14-4C01-BB36-82CFB2F1F7BD}" srcOrd="0" destOrd="0" presId="urn:microsoft.com/office/officeart/2005/8/layout/vList6"/>
    <dgm:cxn modelId="{313799D9-F01D-4D65-8A20-DA9D8276DE8E}" srcId="{4BFDF743-EB82-486E-8FC6-D450851ADEF3}" destId="{BA7490A2-476B-4B06-833E-D75D5D2C52D6}" srcOrd="0" destOrd="0" parTransId="{77693566-44D7-4E3A-8AE8-45BD5E95F6C5}" sibTransId="{DCB1A9EE-CF45-4540-990B-33012C27C8C0}"/>
    <dgm:cxn modelId="{D31E35DA-70C9-4A9B-8051-D90D5CF74DFB}" srcId="{425B9D82-C31D-4EF7-8FBB-7D8690BCBE39}" destId="{E450201B-0F3E-483A-8D04-C5C7DFDAA8E5}" srcOrd="0" destOrd="0" parTransId="{52B9C47D-28ED-44F9-8A11-BB24E259CA32}" sibTransId="{DB42D31B-D871-45DD-ACD7-44905F9BAA79}"/>
    <dgm:cxn modelId="{DAFB213A-911A-4CED-9CEA-353E19DB4CAD}" type="presParOf" srcId="{16A4A411-7156-4036-9D1A-54FFCB5599A4}" destId="{AC9E2B91-FFE0-46AE-9DC7-E3436218D3BC}" srcOrd="0" destOrd="0" presId="urn:microsoft.com/office/officeart/2005/8/layout/vList6"/>
    <dgm:cxn modelId="{BC56A64C-8F38-48CC-97BF-DC16D3EC077F}" type="presParOf" srcId="{AC9E2B91-FFE0-46AE-9DC7-E3436218D3BC}" destId="{F9D35C7A-FBA7-44DA-AD94-37A4A167F4B7}" srcOrd="0" destOrd="0" presId="urn:microsoft.com/office/officeart/2005/8/layout/vList6"/>
    <dgm:cxn modelId="{DE784320-F18B-4F54-81B3-CEC39B7C0956}" type="presParOf" srcId="{AC9E2B91-FFE0-46AE-9DC7-E3436218D3BC}" destId="{CE20F635-AEBF-4786-8A83-35A8AB3A0AFA}" srcOrd="1" destOrd="0" presId="urn:microsoft.com/office/officeart/2005/8/layout/vList6"/>
    <dgm:cxn modelId="{F511262B-14BC-495C-9286-13C5EDE1AA9B}" type="presParOf" srcId="{16A4A411-7156-4036-9D1A-54FFCB5599A4}" destId="{27D37CE9-FE7E-4152-83A4-5E3697DFA10A}" srcOrd="1" destOrd="0" presId="urn:microsoft.com/office/officeart/2005/8/layout/vList6"/>
    <dgm:cxn modelId="{2FFE231A-BDC2-4F68-AEF8-4DB3B4D9EBBA}" type="presParOf" srcId="{16A4A411-7156-4036-9D1A-54FFCB5599A4}" destId="{260ABF45-26FE-43AD-BFF1-64F2C8D08793}" srcOrd="2" destOrd="0" presId="urn:microsoft.com/office/officeart/2005/8/layout/vList6"/>
    <dgm:cxn modelId="{D4F082E6-367D-46B5-A1E9-846C7A14167A}" type="presParOf" srcId="{260ABF45-26FE-43AD-BFF1-64F2C8D08793}" destId="{24221567-E3A8-44DF-99EB-D862E32BA9C8}" srcOrd="0" destOrd="0" presId="urn:microsoft.com/office/officeart/2005/8/layout/vList6"/>
    <dgm:cxn modelId="{77CFD7B7-6ED1-40B2-BC6D-DA1F9149E41B}" type="presParOf" srcId="{260ABF45-26FE-43AD-BFF1-64F2C8D08793}" destId="{184802AB-87A3-4F3E-8F67-387BD3D0D219}" srcOrd="1" destOrd="0" presId="urn:microsoft.com/office/officeart/2005/8/layout/vList6"/>
    <dgm:cxn modelId="{D7866765-A50B-4FA0-8C6F-98D9E376436E}" type="presParOf" srcId="{16A4A411-7156-4036-9D1A-54FFCB5599A4}" destId="{49C15134-566D-4E30-991F-7779217DB5CC}" srcOrd="3" destOrd="0" presId="urn:microsoft.com/office/officeart/2005/8/layout/vList6"/>
    <dgm:cxn modelId="{A3E16EE0-0B0E-43B6-864F-15C68B349BF4}" type="presParOf" srcId="{16A4A411-7156-4036-9D1A-54FFCB5599A4}" destId="{257DA857-60B2-4423-9EB4-54B8E70B86FC}" srcOrd="4" destOrd="0" presId="urn:microsoft.com/office/officeart/2005/8/layout/vList6"/>
    <dgm:cxn modelId="{7E51C556-B6B1-4743-BDD3-26F8E1F29045}" type="presParOf" srcId="{257DA857-60B2-4423-9EB4-54B8E70B86FC}" destId="{7E67C7D3-8702-42A4-8FBD-EDAF62D38EF2}" srcOrd="0" destOrd="0" presId="urn:microsoft.com/office/officeart/2005/8/layout/vList6"/>
    <dgm:cxn modelId="{DD783287-A9E5-4056-A021-2023089B7B2A}" type="presParOf" srcId="{257DA857-60B2-4423-9EB4-54B8E70B86FC}" destId="{FD87EED2-4E41-4252-B09D-B7B4A4A85889}" srcOrd="1" destOrd="0" presId="urn:microsoft.com/office/officeart/2005/8/layout/vList6"/>
    <dgm:cxn modelId="{C5F36069-D6FF-4387-B7E4-4EFA0D39BC99}" type="presParOf" srcId="{16A4A411-7156-4036-9D1A-54FFCB5599A4}" destId="{215AD594-5AE0-4254-B4F2-1449CC0CA64F}" srcOrd="5" destOrd="0" presId="urn:microsoft.com/office/officeart/2005/8/layout/vList6"/>
    <dgm:cxn modelId="{72C81C23-7B9B-4C69-BA72-0C3268F428F7}" type="presParOf" srcId="{16A4A411-7156-4036-9D1A-54FFCB5599A4}" destId="{8A0E4ABC-BBBF-44FC-A8A5-7E9B6E5BF545}" srcOrd="6" destOrd="0" presId="urn:microsoft.com/office/officeart/2005/8/layout/vList6"/>
    <dgm:cxn modelId="{053BC009-D115-4443-AC08-20A4FBB3EE06}" type="presParOf" srcId="{8A0E4ABC-BBBF-44FC-A8A5-7E9B6E5BF545}" destId="{48038B42-3B14-4C01-BB36-82CFB2F1F7BD}" srcOrd="0" destOrd="0" presId="urn:microsoft.com/office/officeart/2005/8/layout/vList6"/>
    <dgm:cxn modelId="{89236E45-3944-4495-8CD6-1B7AE1B415C1}" type="presParOf" srcId="{8A0E4ABC-BBBF-44FC-A8A5-7E9B6E5BF545}" destId="{C1E51F91-92DA-486D-A811-C8F460C70B38}" srcOrd="1" destOrd="0" presId="urn:microsoft.com/office/officeart/2005/8/layout/vList6"/>
    <dgm:cxn modelId="{9583C6D2-557C-4D3C-A3E8-B0D89683223F}" type="presParOf" srcId="{16A4A411-7156-4036-9D1A-54FFCB5599A4}" destId="{3E05D045-FE2E-4A54-9942-B5B6D0B73FB3}" srcOrd="7" destOrd="0" presId="urn:microsoft.com/office/officeart/2005/8/layout/vList6"/>
    <dgm:cxn modelId="{E058955A-BFC4-47A1-8835-8D4156BE3C62}" type="presParOf" srcId="{16A4A411-7156-4036-9D1A-54FFCB5599A4}" destId="{62F98D3C-0CCB-461F-931E-D087522834FD}" srcOrd="8" destOrd="0" presId="urn:microsoft.com/office/officeart/2005/8/layout/vList6"/>
    <dgm:cxn modelId="{486BDE51-277A-4099-88FE-7A5CE7E1FE56}" type="presParOf" srcId="{62F98D3C-0CCB-461F-931E-D087522834FD}" destId="{8159DA29-6035-40B7-9F93-B963C06BC84C}" srcOrd="0" destOrd="0" presId="urn:microsoft.com/office/officeart/2005/8/layout/vList6"/>
    <dgm:cxn modelId="{139A249C-6216-495F-82A3-6D014472DBE4}" type="presParOf" srcId="{62F98D3C-0CCB-461F-931E-D087522834FD}" destId="{94CC5024-7678-4398-B4BD-3FF4F34CB65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0F635-AEBF-4786-8A83-35A8AB3A0AFA}">
      <dsp:nvSpPr>
        <dsp:cNvPr id="0" name=""/>
        <dsp:cNvSpPr/>
      </dsp:nvSpPr>
      <dsp:spPr>
        <a:xfrm>
          <a:off x="2706771" y="1872"/>
          <a:ext cx="4060157" cy="1013685"/>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latin typeface="Montserrat"/>
              <a:cs typeface="Calibri"/>
            </a:rPr>
            <a:t>Krippendorff's α ≥ .667</a:t>
          </a:r>
          <a:endParaRPr lang="en-US" sz="1200" kern="1200" dirty="0">
            <a:latin typeface="Montserrat"/>
          </a:endParaRPr>
        </a:p>
      </dsp:txBody>
      <dsp:txXfrm>
        <a:off x="2706771" y="128583"/>
        <a:ext cx="3680025" cy="760263"/>
      </dsp:txXfrm>
    </dsp:sp>
    <dsp:sp modelId="{F9D35C7A-FBA7-44DA-AD94-37A4A167F4B7}">
      <dsp:nvSpPr>
        <dsp:cNvPr id="0" name=""/>
        <dsp:cNvSpPr/>
      </dsp:nvSpPr>
      <dsp:spPr>
        <a:xfrm>
          <a:off x="0" y="1872"/>
          <a:ext cx="2706771" cy="10136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Calibri Light" panose="020F0302020204030204"/>
            </a:rPr>
            <a:t> </a:t>
          </a:r>
          <a:r>
            <a:rPr lang="en-US" sz="2800" kern="1200" dirty="0">
              <a:latin typeface="Montserrat"/>
            </a:rPr>
            <a:t>Tentative conclusions </a:t>
          </a:r>
        </a:p>
      </dsp:txBody>
      <dsp:txXfrm>
        <a:off x="49484" y="51356"/>
        <a:ext cx="2607803" cy="914717"/>
      </dsp:txXfrm>
    </dsp:sp>
    <dsp:sp modelId="{184802AB-87A3-4F3E-8F67-387BD3D0D219}">
      <dsp:nvSpPr>
        <dsp:cNvPr id="0" name=""/>
        <dsp:cNvSpPr/>
      </dsp:nvSpPr>
      <dsp:spPr>
        <a:xfrm>
          <a:off x="2706771" y="1116926"/>
          <a:ext cx="4060157" cy="1013685"/>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latin typeface="Montserrat"/>
              <a:cs typeface="Calibri"/>
            </a:rPr>
            <a:t>α ≥ .800</a:t>
          </a:r>
          <a:endParaRPr lang="en-US" sz="1200" kern="1200" dirty="0">
            <a:latin typeface="Montserrat"/>
          </a:endParaRPr>
        </a:p>
      </dsp:txBody>
      <dsp:txXfrm>
        <a:off x="2706771" y="1243637"/>
        <a:ext cx="3680025" cy="760263"/>
      </dsp:txXfrm>
    </dsp:sp>
    <dsp:sp modelId="{24221567-E3A8-44DF-99EB-D862E32BA9C8}">
      <dsp:nvSpPr>
        <dsp:cNvPr id="0" name=""/>
        <dsp:cNvSpPr/>
      </dsp:nvSpPr>
      <dsp:spPr>
        <a:xfrm>
          <a:off x="0" y="1116926"/>
          <a:ext cx="2706771" cy="10136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Montserrat"/>
            </a:rPr>
            <a:t>Benchmark</a:t>
          </a:r>
        </a:p>
      </dsp:txBody>
      <dsp:txXfrm>
        <a:off x="49484" y="1166410"/>
        <a:ext cx="2607803" cy="914717"/>
      </dsp:txXfrm>
    </dsp:sp>
    <dsp:sp modelId="{FD87EED2-4E41-4252-B09D-B7B4A4A85889}">
      <dsp:nvSpPr>
        <dsp:cNvPr id="0" name=""/>
        <dsp:cNvSpPr/>
      </dsp:nvSpPr>
      <dsp:spPr>
        <a:xfrm>
          <a:off x="2706771" y="2231981"/>
          <a:ext cx="4060157" cy="1013685"/>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Montserrat"/>
            </a:rPr>
            <a:t>Adjust rubric to accommodate multiple assignments</a:t>
          </a:r>
        </a:p>
      </dsp:txBody>
      <dsp:txXfrm>
        <a:off x="2706771" y="2358692"/>
        <a:ext cx="3680025" cy="760263"/>
      </dsp:txXfrm>
    </dsp:sp>
    <dsp:sp modelId="{7E67C7D3-8702-42A4-8FBD-EDAF62D38EF2}">
      <dsp:nvSpPr>
        <dsp:cNvPr id="0" name=""/>
        <dsp:cNvSpPr/>
      </dsp:nvSpPr>
      <dsp:spPr>
        <a:xfrm>
          <a:off x="0" y="2231981"/>
          <a:ext cx="2706771" cy="10136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ontserrat"/>
            </a:rPr>
            <a:t>Next Steps</a:t>
          </a:r>
        </a:p>
      </dsp:txBody>
      <dsp:txXfrm>
        <a:off x="49484" y="2281465"/>
        <a:ext cx="2607803" cy="914717"/>
      </dsp:txXfrm>
    </dsp:sp>
    <dsp:sp modelId="{C1E51F91-92DA-486D-A811-C8F460C70B38}">
      <dsp:nvSpPr>
        <dsp:cNvPr id="0" name=""/>
        <dsp:cNvSpPr/>
      </dsp:nvSpPr>
      <dsp:spPr>
        <a:xfrm>
          <a:off x="2706771" y="3347035"/>
          <a:ext cx="4060157" cy="1013685"/>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Montserrat"/>
            </a:rPr>
            <a:t>Adjust assignments to accommodate the current rubric</a:t>
          </a:r>
        </a:p>
      </dsp:txBody>
      <dsp:txXfrm>
        <a:off x="2706771" y="3473746"/>
        <a:ext cx="3680025" cy="760263"/>
      </dsp:txXfrm>
    </dsp:sp>
    <dsp:sp modelId="{48038B42-3B14-4C01-BB36-82CFB2F1F7BD}">
      <dsp:nvSpPr>
        <dsp:cNvPr id="0" name=""/>
        <dsp:cNvSpPr/>
      </dsp:nvSpPr>
      <dsp:spPr>
        <a:xfrm>
          <a:off x="0" y="3347035"/>
          <a:ext cx="2706771" cy="10136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i="1" kern="1200" dirty="0">
              <a:latin typeface="Montserrat"/>
            </a:rPr>
            <a:t>Or</a:t>
          </a:r>
          <a:endParaRPr lang="en-US" sz="2800" kern="1200" dirty="0">
            <a:latin typeface="Montserrat"/>
          </a:endParaRPr>
        </a:p>
      </dsp:txBody>
      <dsp:txXfrm>
        <a:off x="49484" y="3396519"/>
        <a:ext cx="2607803" cy="914717"/>
      </dsp:txXfrm>
    </dsp:sp>
    <dsp:sp modelId="{94CC5024-7678-4398-B4BD-3FF4F34CB657}">
      <dsp:nvSpPr>
        <dsp:cNvPr id="0" name=""/>
        <dsp:cNvSpPr/>
      </dsp:nvSpPr>
      <dsp:spPr>
        <a:xfrm>
          <a:off x="2706771" y="4462089"/>
          <a:ext cx="4060157" cy="1013685"/>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Montserrat"/>
            </a:rPr>
            <a:t>Add agreed-upon scored examples as a guideline for any coder </a:t>
          </a:r>
        </a:p>
        <a:p>
          <a:pPr marL="228600" lvl="2" indent="-114300" algn="l" defTabSz="533400" rtl="0">
            <a:lnSpc>
              <a:spcPct val="90000"/>
            </a:lnSpc>
            <a:spcBef>
              <a:spcPct val="0"/>
            </a:spcBef>
            <a:spcAft>
              <a:spcPct val="15000"/>
            </a:spcAft>
            <a:buChar char="•"/>
          </a:pPr>
          <a:r>
            <a:rPr lang="en-US" sz="1200" kern="1200" dirty="0">
              <a:latin typeface="Montserrat"/>
            </a:rPr>
            <a:t>Functions like a set of instructions</a:t>
          </a:r>
        </a:p>
        <a:p>
          <a:pPr marL="114300" lvl="1" indent="-114300" algn="l" defTabSz="533400" rtl="0">
            <a:lnSpc>
              <a:spcPct val="90000"/>
            </a:lnSpc>
            <a:spcBef>
              <a:spcPct val="0"/>
            </a:spcBef>
            <a:spcAft>
              <a:spcPct val="15000"/>
            </a:spcAft>
            <a:buChar char="•"/>
          </a:pPr>
          <a:r>
            <a:rPr lang="en-US" sz="1200" kern="1200" dirty="0">
              <a:latin typeface="Montserrat"/>
            </a:rPr>
            <a:t>Share examples during Assessment Day</a:t>
          </a:r>
        </a:p>
      </dsp:txBody>
      <dsp:txXfrm>
        <a:off x="2706771" y="4588800"/>
        <a:ext cx="3680025" cy="760263"/>
      </dsp:txXfrm>
    </dsp:sp>
    <dsp:sp modelId="{8159DA29-6035-40B7-9F93-B963C06BC84C}">
      <dsp:nvSpPr>
        <dsp:cNvPr id="0" name=""/>
        <dsp:cNvSpPr/>
      </dsp:nvSpPr>
      <dsp:spPr>
        <a:xfrm>
          <a:off x="0" y="4462089"/>
          <a:ext cx="2706771" cy="10136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ontserrat"/>
            </a:rPr>
            <a:t>And</a:t>
          </a:r>
        </a:p>
      </dsp:txBody>
      <dsp:txXfrm>
        <a:off x="49484" y="4511573"/>
        <a:ext cx="2607803" cy="91471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475C3F4-925A-4A6F-8034-45921E22E494}" type="datetimeFigureOut">
              <a:rPr lang="en-US" smtClean="0"/>
              <a:t>2/27/2022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02EB54-E4E2-4CCE-9A57-F8249DCD1D7B}" type="slidenum">
              <a:rPr lang="en-US" smtClean="0"/>
              <a:t>‹#›</a:t>
            </a:fld>
            <a:endParaRPr lang="en-US"/>
          </a:p>
        </p:txBody>
      </p:sp>
    </p:spTree>
    <p:extLst>
      <p:ext uri="{BB962C8B-B14F-4D97-AF65-F5344CB8AC3E}">
        <p14:creationId xmlns:p14="http://schemas.microsoft.com/office/powerpoint/2010/main" val="3373528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C09DD78-0B1B-4128-93EB-1934ADDCA6AB}" type="datetimeFigureOut">
              <a:rPr lang="en-US" smtClean="0"/>
              <a:t>2/27/2022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2D41B0F-50D0-4C08-996B-D06651C700FD}" type="slidenum">
              <a:rPr lang="en-US" smtClean="0"/>
              <a:t>‹#›</a:t>
            </a:fld>
            <a:endParaRPr lang="en-US"/>
          </a:p>
        </p:txBody>
      </p:sp>
    </p:spTree>
    <p:extLst>
      <p:ext uri="{BB962C8B-B14F-4D97-AF65-F5344CB8AC3E}">
        <p14:creationId xmlns:p14="http://schemas.microsoft.com/office/powerpoint/2010/main" val="62636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campus elected to implement a Critical Competency Model for our General Education Program. Transition to this model is tied to the establishment of a recertification process. </a:t>
            </a:r>
          </a:p>
        </p:txBody>
      </p:sp>
      <p:sp>
        <p:nvSpPr>
          <p:cNvPr id="4" name="Slide Number Placeholder 3"/>
          <p:cNvSpPr>
            <a:spLocks noGrp="1"/>
          </p:cNvSpPr>
          <p:nvPr>
            <p:ph type="sldNum" sz="quarter" idx="5"/>
          </p:nvPr>
        </p:nvSpPr>
        <p:spPr/>
        <p:txBody>
          <a:bodyPr/>
          <a:lstStyle/>
          <a:p>
            <a:fld id="{D2D41B0F-50D0-4C08-996B-D06651C700FD}" type="slidenum">
              <a:rPr lang="en-US" smtClean="0"/>
              <a:t>24</a:t>
            </a:fld>
            <a:endParaRPr lang="en-US"/>
          </a:p>
        </p:txBody>
      </p:sp>
    </p:spTree>
    <p:extLst>
      <p:ext uri="{BB962C8B-B14F-4D97-AF65-F5344CB8AC3E}">
        <p14:creationId xmlns:p14="http://schemas.microsoft.com/office/powerpoint/2010/main" val="227020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Possible question answer: Five-year recertification follows semester rotation of initial review, beginning Fall 2022 with CC 7</a:t>
            </a:r>
          </a:p>
        </p:txBody>
      </p:sp>
      <p:sp>
        <p:nvSpPr>
          <p:cNvPr id="4" name="Slide Number Placeholder 3"/>
          <p:cNvSpPr>
            <a:spLocks noGrp="1"/>
          </p:cNvSpPr>
          <p:nvPr>
            <p:ph type="sldNum" sz="quarter" idx="5"/>
          </p:nvPr>
        </p:nvSpPr>
        <p:spPr/>
        <p:txBody>
          <a:bodyPr/>
          <a:lstStyle/>
          <a:p>
            <a:fld id="{D2D41B0F-50D0-4C08-996B-D06651C700FD}" type="slidenum">
              <a:rPr lang="en-US" smtClean="0"/>
              <a:t>25</a:t>
            </a:fld>
            <a:endParaRPr lang="en-US"/>
          </a:p>
        </p:txBody>
      </p:sp>
    </p:spTree>
    <p:extLst>
      <p:ext uri="{BB962C8B-B14F-4D97-AF65-F5344CB8AC3E}">
        <p14:creationId xmlns:p14="http://schemas.microsoft.com/office/powerpoint/2010/main" val="2168589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Remember to look for email regarding CC 8. </a:t>
            </a:r>
          </a:p>
        </p:txBody>
      </p:sp>
      <p:sp>
        <p:nvSpPr>
          <p:cNvPr id="4" name="Slide Number Placeholder 3"/>
          <p:cNvSpPr>
            <a:spLocks noGrp="1"/>
          </p:cNvSpPr>
          <p:nvPr>
            <p:ph type="sldNum" sz="quarter" idx="5"/>
          </p:nvPr>
        </p:nvSpPr>
        <p:spPr/>
        <p:txBody>
          <a:bodyPr/>
          <a:lstStyle/>
          <a:p>
            <a:fld id="{D2D41B0F-50D0-4C08-996B-D06651C700FD}" type="slidenum">
              <a:rPr lang="en-US" smtClean="0"/>
              <a:t>26</a:t>
            </a:fld>
            <a:endParaRPr lang="en-US"/>
          </a:p>
        </p:txBody>
      </p:sp>
    </p:spTree>
    <p:extLst>
      <p:ext uri="{BB962C8B-B14F-4D97-AF65-F5344CB8AC3E}">
        <p14:creationId xmlns:p14="http://schemas.microsoft.com/office/powerpoint/2010/main" val="1195898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risk failure to achieve their goals and find reward in unleashing their potential. </a:t>
            </a:r>
          </a:p>
        </p:txBody>
      </p:sp>
      <p:sp>
        <p:nvSpPr>
          <p:cNvPr id="4" name="Slide Number Placeholder 3"/>
          <p:cNvSpPr>
            <a:spLocks noGrp="1"/>
          </p:cNvSpPr>
          <p:nvPr>
            <p:ph type="sldNum" sz="quarter" idx="5"/>
          </p:nvPr>
        </p:nvSpPr>
        <p:spPr/>
        <p:txBody>
          <a:bodyPr/>
          <a:lstStyle/>
          <a:p>
            <a:fld id="{D2D41B0F-50D0-4C08-996B-D06651C700FD}" type="slidenum">
              <a:rPr lang="en-US" smtClean="0"/>
              <a:t>28</a:t>
            </a:fld>
            <a:endParaRPr lang="en-US"/>
          </a:p>
        </p:txBody>
      </p:sp>
    </p:spTree>
    <p:extLst>
      <p:ext uri="{BB962C8B-B14F-4D97-AF65-F5344CB8AC3E}">
        <p14:creationId xmlns:p14="http://schemas.microsoft.com/office/powerpoint/2010/main" val="2992430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84522E-E0F7-43FD-9686-9F227D7AA61B}"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B5C60-979D-4456-9197-6A8F446D6ED6}" type="slidenum">
              <a:rPr lang="en-US" smtClean="0"/>
              <a:t>‹#›</a:t>
            </a:fld>
            <a:endParaRPr lang="en-US"/>
          </a:p>
        </p:txBody>
      </p:sp>
    </p:spTree>
    <p:extLst>
      <p:ext uri="{BB962C8B-B14F-4D97-AF65-F5344CB8AC3E}">
        <p14:creationId xmlns:p14="http://schemas.microsoft.com/office/powerpoint/2010/main" val="181072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84522E-E0F7-43FD-9686-9F227D7AA61B}"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B5C60-979D-4456-9197-6A8F446D6ED6}" type="slidenum">
              <a:rPr lang="en-US" smtClean="0"/>
              <a:t>‹#›</a:t>
            </a:fld>
            <a:endParaRPr lang="en-US"/>
          </a:p>
        </p:txBody>
      </p:sp>
    </p:spTree>
    <p:extLst>
      <p:ext uri="{BB962C8B-B14F-4D97-AF65-F5344CB8AC3E}">
        <p14:creationId xmlns:p14="http://schemas.microsoft.com/office/powerpoint/2010/main" val="3035682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84522E-E0F7-43FD-9686-9F227D7AA61B}"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B5C60-979D-4456-9197-6A8F446D6ED6}" type="slidenum">
              <a:rPr lang="en-US" smtClean="0"/>
              <a:t>‹#›</a:t>
            </a:fld>
            <a:endParaRPr lang="en-US"/>
          </a:p>
        </p:txBody>
      </p:sp>
    </p:spTree>
    <p:extLst>
      <p:ext uri="{BB962C8B-B14F-4D97-AF65-F5344CB8AC3E}">
        <p14:creationId xmlns:p14="http://schemas.microsoft.com/office/powerpoint/2010/main" val="389384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84522E-E0F7-43FD-9686-9F227D7AA61B}"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B5C60-979D-4456-9197-6A8F446D6ED6}" type="slidenum">
              <a:rPr lang="en-US" smtClean="0"/>
              <a:t>‹#›</a:t>
            </a:fld>
            <a:endParaRPr lang="en-US"/>
          </a:p>
        </p:txBody>
      </p:sp>
    </p:spTree>
    <p:extLst>
      <p:ext uri="{BB962C8B-B14F-4D97-AF65-F5344CB8AC3E}">
        <p14:creationId xmlns:p14="http://schemas.microsoft.com/office/powerpoint/2010/main" val="487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84522E-E0F7-43FD-9686-9F227D7AA61B}"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B5C60-979D-4456-9197-6A8F446D6ED6}" type="slidenum">
              <a:rPr lang="en-US" smtClean="0"/>
              <a:t>‹#›</a:t>
            </a:fld>
            <a:endParaRPr lang="en-US"/>
          </a:p>
        </p:txBody>
      </p:sp>
    </p:spTree>
    <p:extLst>
      <p:ext uri="{BB962C8B-B14F-4D97-AF65-F5344CB8AC3E}">
        <p14:creationId xmlns:p14="http://schemas.microsoft.com/office/powerpoint/2010/main" val="3917965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84522E-E0F7-43FD-9686-9F227D7AA61B}"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B5C60-979D-4456-9197-6A8F446D6ED6}" type="slidenum">
              <a:rPr lang="en-US" smtClean="0"/>
              <a:t>‹#›</a:t>
            </a:fld>
            <a:endParaRPr lang="en-US"/>
          </a:p>
        </p:txBody>
      </p:sp>
    </p:spTree>
    <p:extLst>
      <p:ext uri="{BB962C8B-B14F-4D97-AF65-F5344CB8AC3E}">
        <p14:creationId xmlns:p14="http://schemas.microsoft.com/office/powerpoint/2010/main" val="202772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84522E-E0F7-43FD-9686-9F227D7AA61B}" type="datetimeFigureOut">
              <a:rPr lang="en-US" smtClean="0"/>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6B5C60-979D-4456-9197-6A8F446D6ED6}" type="slidenum">
              <a:rPr lang="en-US" smtClean="0"/>
              <a:t>‹#›</a:t>
            </a:fld>
            <a:endParaRPr lang="en-US"/>
          </a:p>
        </p:txBody>
      </p:sp>
    </p:spTree>
    <p:extLst>
      <p:ext uri="{BB962C8B-B14F-4D97-AF65-F5344CB8AC3E}">
        <p14:creationId xmlns:p14="http://schemas.microsoft.com/office/powerpoint/2010/main" val="2799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84522E-E0F7-43FD-9686-9F227D7AA61B}" type="datetimeFigureOut">
              <a:rPr lang="en-US" smtClean="0"/>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B5C60-979D-4456-9197-6A8F446D6ED6}" type="slidenum">
              <a:rPr lang="en-US" smtClean="0"/>
              <a:t>‹#›</a:t>
            </a:fld>
            <a:endParaRPr lang="en-US"/>
          </a:p>
        </p:txBody>
      </p:sp>
    </p:spTree>
    <p:extLst>
      <p:ext uri="{BB962C8B-B14F-4D97-AF65-F5344CB8AC3E}">
        <p14:creationId xmlns:p14="http://schemas.microsoft.com/office/powerpoint/2010/main" val="374773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4522E-E0F7-43FD-9686-9F227D7AA61B}" type="datetimeFigureOut">
              <a:rPr lang="en-US" smtClean="0"/>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6B5C60-979D-4456-9197-6A8F446D6ED6}" type="slidenum">
              <a:rPr lang="en-US" smtClean="0"/>
              <a:t>‹#›</a:t>
            </a:fld>
            <a:endParaRPr lang="en-US"/>
          </a:p>
        </p:txBody>
      </p:sp>
    </p:spTree>
    <p:extLst>
      <p:ext uri="{BB962C8B-B14F-4D97-AF65-F5344CB8AC3E}">
        <p14:creationId xmlns:p14="http://schemas.microsoft.com/office/powerpoint/2010/main" val="383557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84522E-E0F7-43FD-9686-9F227D7AA61B}"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B5C60-979D-4456-9197-6A8F446D6ED6}" type="slidenum">
              <a:rPr lang="en-US" smtClean="0"/>
              <a:t>‹#›</a:t>
            </a:fld>
            <a:endParaRPr lang="en-US"/>
          </a:p>
        </p:txBody>
      </p:sp>
    </p:spTree>
    <p:extLst>
      <p:ext uri="{BB962C8B-B14F-4D97-AF65-F5344CB8AC3E}">
        <p14:creationId xmlns:p14="http://schemas.microsoft.com/office/powerpoint/2010/main" val="994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84522E-E0F7-43FD-9686-9F227D7AA61B}"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B5C60-979D-4456-9197-6A8F446D6ED6}" type="slidenum">
              <a:rPr lang="en-US" smtClean="0"/>
              <a:t>‹#›</a:t>
            </a:fld>
            <a:endParaRPr lang="en-US"/>
          </a:p>
        </p:txBody>
      </p:sp>
    </p:spTree>
    <p:extLst>
      <p:ext uri="{BB962C8B-B14F-4D97-AF65-F5344CB8AC3E}">
        <p14:creationId xmlns:p14="http://schemas.microsoft.com/office/powerpoint/2010/main" val="333422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4522E-E0F7-43FD-9686-9F227D7AA61B}" type="datetimeFigureOut">
              <a:rPr lang="en-US" smtClean="0"/>
              <a:t>2/27/2022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B5C60-979D-4456-9197-6A8F446D6ED6}" type="slidenum">
              <a:rPr lang="en-US" smtClean="0"/>
              <a:t>‹#›</a:t>
            </a:fld>
            <a:endParaRPr lang="en-US"/>
          </a:p>
        </p:txBody>
      </p:sp>
    </p:spTree>
    <p:extLst>
      <p:ext uri="{BB962C8B-B14F-4D97-AF65-F5344CB8AC3E}">
        <p14:creationId xmlns:p14="http://schemas.microsoft.com/office/powerpoint/2010/main" val="2726329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atastudio.google.com/reporting/125e6b2b-5fa3-4dec-8624-db07e6b5ccc5/page/p_ynnytd5jrc" TargetMode="Externa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datastudio.google.com/reporting/125e6b2b-5fa3-4dec-8624-db07e6b5ccc5/page/p_ynnytd5jrc" TargetMode="Externa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datastudio.google.com/reporting/125e6b2b-5fa3-4dec-8624-db07e6b5ccc5/page/p_ynnytd5jrc" TargetMode="Externa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datastudio.google.com/reporting/125e6b2b-5fa3-4dec-8624-db07e6b5ccc5/page/p_ynnytd5jrc" TargetMode="Externa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ndusbpos.sharepoint.com/:b:/s/MiSUGeneralEducationCommittee/Ec7mIe9cD1BMs3R7af_NxI0BhbqcylHcIye_3ODDQmtzow?e=pyNKpq" TargetMode="External"/><Relationship Id="rId13" Type="http://schemas.openxmlformats.org/officeDocument/2006/relationships/hyperlink" Target="https://ndusbpos.sharepoint.com/:b:/s/MiSUGeneralEducationCommittee/EXR4f2Qd-OxJkZMOuwalsW4BvjUjXMXPe2y4mPxjo8Rmtw?e=faNBnx" TargetMode="External"/><Relationship Id="rId18" Type="http://schemas.openxmlformats.org/officeDocument/2006/relationships/image" Target="../media/image50.jpeg"/><Relationship Id="rId3" Type="http://schemas.openxmlformats.org/officeDocument/2006/relationships/image" Target="../media/image3.png"/><Relationship Id="rId7" Type="http://schemas.openxmlformats.org/officeDocument/2006/relationships/hyperlink" Target="https://ndusbpos.sharepoint.com/:b:/s/MiSUGeneralEducationCommittee/EZ6IVkNPwtdGshjuKT_RWoYBkDT_SYgSz5ie6PbqeBwp4w?e=ckG7yb" TargetMode="External"/><Relationship Id="rId12" Type="http://schemas.openxmlformats.org/officeDocument/2006/relationships/hyperlink" Target="https://ndusbpos.sharepoint.com/:b:/s/MiSUGeneralEducationCommittee/EYisTZL-xIdOo5H_SP2IbbIBlw1waLsU1ZArgySDbWOIMQ?e=6myyWN" TargetMode="External"/><Relationship Id="rId17" Type="http://schemas.openxmlformats.org/officeDocument/2006/relationships/image" Target="../media/image49.jpeg"/><Relationship Id="rId2" Type="http://schemas.openxmlformats.org/officeDocument/2006/relationships/notesSlide" Target="../notesSlides/notesSlide3.xml"/><Relationship Id="rId16" Type="http://schemas.openxmlformats.org/officeDocument/2006/relationships/image" Target="../media/image48.jpeg"/><Relationship Id="rId20" Type="http://schemas.openxmlformats.org/officeDocument/2006/relationships/image" Target="../media/image52.jpeg"/><Relationship Id="rId1" Type="http://schemas.openxmlformats.org/officeDocument/2006/relationships/slideLayout" Target="../slideLayouts/slideLayout9.xml"/><Relationship Id="rId6" Type="http://schemas.openxmlformats.org/officeDocument/2006/relationships/hyperlink" Target="https://ndusbpos.sharepoint.com/:b:/s/MiSUGeneralEducationCommittee/EZAd9pqVG3RGk4Br24dJ3fcB317g06teonPeKEwUxjnupA?e=pmu6Wz" TargetMode="External"/><Relationship Id="rId11" Type="http://schemas.openxmlformats.org/officeDocument/2006/relationships/hyperlink" Target="https://ndusbpos.sharepoint.com/:b:/s/MiSUGeneralEducationCommittee/EeuWzNwVObxNiYcO5XAtQB0BbbiJNLO4BPp-gDNbTEq9Ow?e=gI2RjR" TargetMode="External"/><Relationship Id="rId5" Type="http://schemas.openxmlformats.org/officeDocument/2006/relationships/hyperlink" Target="https://ndusbpos.sharepoint.com/:b:/s/MiSUGeneralEducationCommittee/EVItjpf9cgVAqvFu0DDaDBkBdYNCB7uijnzlfGBOktGY4w?e=5hSzMV" TargetMode="External"/><Relationship Id="rId15" Type="http://schemas.openxmlformats.org/officeDocument/2006/relationships/image" Target="../media/image47.jpeg"/><Relationship Id="rId10" Type="http://schemas.openxmlformats.org/officeDocument/2006/relationships/hyperlink" Target="https://ndusbpos.sharepoint.com/:b:/s/MiSUGeneralEducationCommittee/EcbBH4nUGclGt8A2iJv85L8BJvgDyy55RufsvBurVPpiaA?e=2cnzqB" TargetMode="External"/><Relationship Id="rId19" Type="http://schemas.openxmlformats.org/officeDocument/2006/relationships/image" Target="../media/image51.jpeg"/><Relationship Id="rId4" Type="http://schemas.openxmlformats.org/officeDocument/2006/relationships/image" Target="../media/image45.png"/><Relationship Id="rId9" Type="http://schemas.openxmlformats.org/officeDocument/2006/relationships/hyperlink" Target="https://ndusbpos.sharepoint.com/:b:/s/MiSUGeneralEducationCommittee/EYgdXH-uRllAv9uLHDiwYMsBhIZvDNlucoks2--UK7vZ_w?e=hIGYfa" TargetMode="External"/><Relationship Id="rId14" Type="http://schemas.openxmlformats.org/officeDocument/2006/relationships/image" Target="../media/image4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54.png"/><Relationship Id="rId4" Type="http://schemas.openxmlformats.org/officeDocument/2006/relationships/hyperlink" Target="https://wbd.ms/share/v2/aHR0cHM6Ly93aGl0ZWJvYXJkLm1pY3Jvc29mdC5jb20vYXBpL3YxLjAvd2hpdGVib2FyZHMvcmVkZWVtLzA0Mjc2YzFhYTFmMDRhODQ5NmQwODZiYTQwYWQ2ODVhX2VjMzdhMDkxLWI5YTYtNDdlNS05OGQwLTkwM2Q0YTQxOTIwM183ODMxODI4OC0yOTcxLTQyNWYtODgwZS0xZTdlOGY3YmIzMjc="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bd.ms/share/v2/aHR0cHM6Ly93aGl0ZWJvYXJkLm1pY3Jvc29mdC5jb20vYXBpL3YxLjAvd2hpdGVib2FyZHMvcmVkZWVtLzcwMjkwMDNhYjQ3ODQyNGI4NzAwMDdlM2YxNWRjNDFiX2VjMzdhMDkxLWI5YTYtNDdlNS05OGQwLTkwM2Q0YTQxOTIwM19lM2Y1ODhiZS1lMjg3LTQxMWItOGUxMy03NDEwOTZkNWVjYT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repository.upenn.edu/asc_papers/43" TargetMode="External"/><Relationship Id="rId2" Type="http://schemas.openxmlformats.org/officeDocument/2006/relationships/hyperlink" Target="https://doi.org/10.1111/j.1468-2958.2004.tb00738.x" TargetMode="External"/><Relationship Id="rId1" Type="http://schemas.openxmlformats.org/officeDocument/2006/relationships/slideLayout" Target="../slideLayouts/slideLayout3.xml"/><Relationship Id="rId4" Type="http://schemas.openxmlformats.org/officeDocument/2006/relationships/hyperlink" Target="https://doi.org/10.1027/1614-2241/a000119"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atastudio.google.com/reporting/125e6b2b-5fa3-4dec-8624-db07e6b5ccc5/page/p_ynnytd5jrc" TargetMode="External"/><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atastudio.google.com/reporting/125e6b2b-5fa3-4dec-8624-db07e6b5ccc5/page/p_ynnytd5jrc" TargetMode="Externa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atastudio.google.com/reporting/125e6b2b-5fa3-4dec-8624-db07e6b5ccc5/page/p_ynnytd5jrc" TargetMode="External"/><Relationship Id="rId1" Type="http://schemas.openxmlformats.org/officeDocument/2006/relationships/slideLayout" Target="../slideLayouts/slideLayout9.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954" y="1730828"/>
            <a:ext cx="4493944" cy="4261757"/>
          </a:xfrm>
          <a:prstGeom prst="rect">
            <a:avLst/>
          </a:prstGeom>
        </p:spPr>
      </p:pic>
      <p:sp>
        <p:nvSpPr>
          <p:cNvPr id="6" name="Title 5"/>
          <p:cNvSpPr txBox="1">
            <a:spLocks noGrp="1"/>
          </p:cNvSpPr>
          <p:nvPr>
            <p:ph type="title" idx="4294967295"/>
          </p:nvPr>
        </p:nvSpPr>
        <p:spPr>
          <a:xfrm>
            <a:off x="6819900" y="1819729"/>
            <a:ext cx="4660900" cy="4339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ontserrat Medium" panose="000006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bg1"/>
                </a:solidFill>
                <a:effectLst/>
                <a:uLnTx/>
                <a:uFillTx/>
                <a:latin typeface="Montserrat Medium" panose="00000600000000000000" pitchFamily="2" charset="0"/>
                <a:ea typeface="+mn-ea"/>
                <a:cs typeface="+mn-cs"/>
              </a:rPr>
              <a:t>General Education Program Changes and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chemeClr val="bg1"/>
              </a:solidFill>
              <a:effectLst/>
              <a:uLnTx/>
              <a:uFillTx/>
              <a:latin typeface="Montserrat Medium" panose="000006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bg1"/>
                </a:solidFill>
                <a:effectLst/>
                <a:uLnTx/>
                <a:uFillTx/>
                <a:latin typeface="Montserrat Medium" panose="00000600000000000000" pitchFamily="2" charset="0"/>
                <a:ea typeface="+mn-ea"/>
                <a:cs typeface="+mn-cs"/>
              </a:rPr>
              <a:t>Spring Assessment Day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bg1"/>
                </a:solidFill>
                <a:effectLst/>
                <a:uLnTx/>
                <a:uFillTx/>
                <a:latin typeface="Montserrat Medium" panose="00000600000000000000" pitchFamily="2" charset="0"/>
                <a:ea typeface="+mn-ea"/>
                <a:cs typeface="+mn-cs"/>
              </a:rPr>
              <a:t>2022</a:t>
            </a:r>
          </a:p>
        </p:txBody>
      </p:sp>
    </p:spTree>
    <p:extLst>
      <p:ext uri="{BB962C8B-B14F-4D97-AF65-F5344CB8AC3E}">
        <p14:creationId xmlns:p14="http://schemas.microsoft.com/office/powerpoint/2010/main" val="128868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13">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B64D8D-2F99-4717-B0EC-8BBBF23A2BF8}"/>
              </a:ext>
            </a:extLst>
          </p:cNvPr>
          <p:cNvSpPr>
            <a:spLocks noGrp="1"/>
          </p:cNvSpPr>
          <p:nvPr>
            <p:ph type="title"/>
          </p:nvPr>
        </p:nvSpPr>
        <p:spPr>
          <a:xfrm>
            <a:off x="841248" y="510047"/>
            <a:ext cx="3300984" cy="1645920"/>
          </a:xfrm>
        </p:spPr>
        <p:txBody>
          <a:bodyPr vert="horz" lIns="91440" tIns="45720" rIns="91440" bIns="45720" rtlCol="0" anchor="ctr">
            <a:normAutofit/>
          </a:bodyPr>
          <a:lstStyle/>
          <a:p>
            <a:r>
              <a:rPr lang="en-US" sz="2800">
                <a:latin typeface="Montserrat"/>
              </a:rPr>
              <a:t>PSR </a:t>
            </a:r>
            <a:r>
              <a:rPr lang="en-US" sz="2800">
                <a:latin typeface="Verdana"/>
                <a:ea typeface="Verdana"/>
              </a:rPr>
              <a:t>1</a:t>
            </a:r>
            <a:r>
              <a:rPr lang="en-US" sz="2800">
                <a:latin typeface="Montserrat"/>
              </a:rPr>
              <a:t> Analysis</a:t>
            </a:r>
          </a:p>
        </p:txBody>
      </p:sp>
      <p:sp>
        <p:nvSpPr>
          <p:cNvPr id="11" name="Rectangle 15">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7">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98A02CD8-8702-44B3-AFA4-4F09635FFA77}"/>
              </a:ext>
            </a:extLst>
          </p:cNvPr>
          <p:cNvSpPr>
            <a:spLocks noGrp="1"/>
          </p:cNvSpPr>
          <p:nvPr>
            <p:ph type="body" sz="half" idx="2"/>
          </p:nvPr>
        </p:nvSpPr>
        <p:spPr>
          <a:xfrm>
            <a:off x="4581144" y="510047"/>
            <a:ext cx="6858000" cy="1645920"/>
          </a:xfrm>
        </p:spPr>
        <p:txBody>
          <a:bodyPr vert="horz" lIns="91440" tIns="45720" rIns="91440" bIns="45720" rtlCol="0" anchor="ctr">
            <a:normAutofit/>
          </a:bodyPr>
          <a:lstStyle/>
          <a:p>
            <a:pPr indent="-228600">
              <a:lnSpc>
                <a:spcPct val="100000"/>
              </a:lnSpc>
              <a:buFont typeface="Arial" panose="020B0604020202020204" pitchFamily="34" charset="0"/>
              <a:buChar char="•"/>
            </a:pPr>
            <a:r>
              <a:rPr lang="en-US" sz="1800">
                <a:latin typeface="Montserrat"/>
              </a:rPr>
              <a:t>Both parametric (unequal variance assumed) and non-parametric tests agreed:</a:t>
            </a:r>
            <a:endParaRPr lang="en-US"/>
          </a:p>
          <a:p>
            <a:pPr indent="-228600">
              <a:lnSpc>
                <a:spcPct val="100000"/>
              </a:lnSpc>
              <a:buFont typeface="Arial" panose="020B0604020202020204" pitchFamily="34" charset="0"/>
              <a:buChar char="•"/>
            </a:pPr>
            <a:r>
              <a:rPr lang="en-US" sz="1800">
                <a:latin typeface="Montserrat"/>
              </a:rPr>
              <a:t>Insignificant difference between senior and freshman groups at</a:t>
            </a:r>
            <a:r>
              <a:rPr lang="en-US" sz="1800" dirty="0"/>
              <a:t> </a:t>
            </a:r>
            <a:r>
              <a:rPr lang="en-US" sz="1800" i="1"/>
              <a:t>p </a:t>
            </a:r>
            <a:r>
              <a:rPr lang="en-US" sz="1800"/>
              <a:t>&lt; .05</a:t>
            </a:r>
            <a:endParaRPr lang="en-US" sz="1800">
              <a:cs typeface="Calibri" panose="020F0502020204030204"/>
            </a:endParaRPr>
          </a:p>
        </p:txBody>
      </p:sp>
      <p:pic>
        <p:nvPicPr>
          <p:cNvPr id="5" name="Picture 5" descr="Chart, histogram&#10;&#10;Description automatically generated">
            <a:extLst>
              <a:ext uri="{FF2B5EF4-FFF2-40B4-BE49-F238E27FC236}">
                <a16:creationId xmlns:a16="http://schemas.microsoft.com/office/drawing/2014/main" id="{288C208D-0B2A-47B7-A480-BD8A0B69AA98}"/>
              </a:ext>
            </a:extLst>
          </p:cNvPr>
          <p:cNvPicPr>
            <a:picLocks noChangeAspect="1"/>
          </p:cNvPicPr>
          <p:nvPr/>
        </p:nvPicPr>
        <p:blipFill>
          <a:blip r:embed="rId2"/>
          <a:stretch>
            <a:fillRect/>
          </a:stretch>
        </p:blipFill>
        <p:spPr>
          <a:xfrm>
            <a:off x="31595" y="2709218"/>
            <a:ext cx="3951248" cy="2489635"/>
          </a:xfrm>
          <a:prstGeom prst="rect">
            <a:avLst/>
          </a:prstGeom>
        </p:spPr>
      </p:pic>
      <p:pic>
        <p:nvPicPr>
          <p:cNvPr id="6" name="Picture 6" descr="Chart, box and whisker chart&#10;&#10;Description automatically generated">
            <a:extLst>
              <a:ext uri="{FF2B5EF4-FFF2-40B4-BE49-F238E27FC236}">
                <a16:creationId xmlns:a16="http://schemas.microsoft.com/office/drawing/2014/main" id="{1DDB3F9E-2CA3-4C4C-99CF-B566711AFF8B}"/>
              </a:ext>
            </a:extLst>
          </p:cNvPr>
          <p:cNvPicPr>
            <a:picLocks noChangeAspect="1"/>
          </p:cNvPicPr>
          <p:nvPr/>
        </p:nvPicPr>
        <p:blipFill>
          <a:blip r:embed="rId3"/>
          <a:stretch>
            <a:fillRect/>
          </a:stretch>
        </p:blipFill>
        <p:spPr>
          <a:xfrm>
            <a:off x="3163229" y="3424755"/>
            <a:ext cx="5019907" cy="3149416"/>
          </a:xfrm>
          <a:prstGeom prst="rect">
            <a:avLst/>
          </a:prstGeom>
        </p:spPr>
      </p:pic>
      <p:pic>
        <p:nvPicPr>
          <p:cNvPr id="7" name="Picture 13" descr="Chart&#10;&#10;Description automatically generated">
            <a:extLst>
              <a:ext uri="{FF2B5EF4-FFF2-40B4-BE49-F238E27FC236}">
                <a16:creationId xmlns:a16="http://schemas.microsoft.com/office/drawing/2014/main" id="{7CC9EE99-0277-4DAA-AE3B-4BFC390F0DDB}"/>
              </a:ext>
            </a:extLst>
          </p:cNvPr>
          <p:cNvPicPr>
            <a:picLocks noChangeAspect="1"/>
          </p:cNvPicPr>
          <p:nvPr/>
        </p:nvPicPr>
        <p:blipFill>
          <a:blip r:embed="rId4"/>
          <a:stretch>
            <a:fillRect/>
          </a:stretch>
        </p:blipFill>
        <p:spPr>
          <a:xfrm>
            <a:off x="7725937" y="3749999"/>
            <a:ext cx="4462346" cy="2787001"/>
          </a:xfrm>
          <a:prstGeom prst="rect">
            <a:avLst/>
          </a:prstGeom>
        </p:spPr>
      </p:pic>
    </p:spTree>
    <p:extLst>
      <p:ext uri="{BB962C8B-B14F-4D97-AF65-F5344CB8AC3E}">
        <p14:creationId xmlns:p14="http://schemas.microsoft.com/office/powerpoint/2010/main" val="166753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5783-A95C-4168-9420-71A88A3AF940}"/>
              </a:ext>
            </a:extLst>
          </p:cNvPr>
          <p:cNvSpPr>
            <a:spLocks noGrp="1"/>
          </p:cNvSpPr>
          <p:nvPr>
            <p:ph type="title"/>
          </p:nvPr>
        </p:nvSpPr>
        <p:spPr/>
        <p:txBody>
          <a:bodyPr/>
          <a:lstStyle/>
          <a:p>
            <a:r>
              <a:rPr lang="en-US">
                <a:latin typeface="Montserrat"/>
              </a:rPr>
              <a:t>PSR</a:t>
            </a:r>
            <a:r>
              <a:rPr lang="en-US" dirty="0">
                <a:latin typeface="Montserrat"/>
                <a:ea typeface="Verdana"/>
              </a:rPr>
              <a:t> </a:t>
            </a:r>
            <a:r>
              <a:rPr lang="en-US">
                <a:latin typeface="Verdana"/>
                <a:ea typeface="Verdana"/>
              </a:rPr>
              <a:t>1</a:t>
            </a:r>
            <a:r>
              <a:rPr lang="en-US">
                <a:latin typeface="Montserrat"/>
              </a:rPr>
              <a:t> Analysis</a:t>
            </a:r>
            <a:endParaRPr lang="en-US">
              <a:ea typeface="+mj-lt"/>
              <a:cs typeface="+mj-lt"/>
            </a:endParaRPr>
          </a:p>
          <a:p>
            <a:endParaRPr lang="en-US" dirty="0">
              <a:cs typeface="Calibri Light"/>
            </a:endParaRPr>
          </a:p>
        </p:txBody>
      </p:sp>
      <p:sp>
        <p:nvSpPr>
          <p:cNvPr id="4" name="Text Placeholder 3">
            <a:extLst>
              <a:ext uri="{FF2B5EF4-FFF2-40B4-BE49-F238E27FC236}">
                <a16:creationId xmlns:a16="http://schemas.microsoft.com/office/drawing/2014/main" id="{F2D37A1A-95F1-4934-9308-9D4DEA76B953}"/>
              </a:ext>
            </a:extLst>
          </p:cNvPr>
          <p:cNvSpPr>
            <a:spLocks noGrp="1"/>
          </p:cNvSpPr>
          <p:nvPr>
            <p:ph type="body" sz="half" idx="2"/>
          </p:nvPr>
        </p:nvSpPr>
        <p:spPr/>
        <p:txBody>
          <a:bodyPr vert="horz" lIns="91440" tIns="45720" rIns="91440" bIns="45720" rtlCol="0" anchor="t">
            <a:normAutofit/>
          </a:bodyPr>
          <a:lstStyle/>
          <a:p>
            <a:pPr>
              <a:lnSpc>
                <a:spcPct val="100000"/>
              </a:lnSpc>
            </a:pPr>
            <a:r>
              <a:rPr lang="en-US">
                <a:latin typeface="Montserrat"/>
                <a:ea typeface="+mn-lt"/>
                <a:cs typeface="+mn-lt"/>
              </a:rPr>
              <a:t>Our assessment dashboard:</a:t>
            </a:r>
            <a:endParaRPr lang="en-US"/>
          </a:p>
          <a:p>
            <a:r>
              <a:rPr lang="en-US" sz="1800" dirty="0">
                <a:cs typeface="Calibri"/>
                <a:hlinkClick r:id="rId2"/>
              </a:rPr>
              <a:t>Gen Ed Assessment Dashboard</a:t>
            </a:r>
            <a:endParaRPr lang="en-US" sz="1800">
              <a:cs typeface="Calibri"/>
            </a:endParaRPr>
          </a:p>
          <a:p>
            <a:endParaRPr lang="en-US" dirty="0">
              <a:cs typeface="Calibri"/>
            </a:endParaRPr>
          </a:p>
        </p:txBody>
      </p:sp>
      <p:pic>
        <p:nvPicPr>
          <p:cNvPr id="3" name="Picture 5" descr="Table&#10;&#10;Description automatically generated">
            <a:extLst>
              <a:ext uri="{FF2B5EF4-FFF2-40B4-BE49-F238E27FC236}">
                <a16:creationId xmlns:a16="http://schemas.microsoft.com/office/drawing/2014/main" id="{74EDFF2E-0989-4C5B-AB9B-6A12C0BB0098}"/>
              </a:ext>
            </a:extLst>
          </p:cNvPr>
          <p:cNvPicPr>
            <a:picLocks noChangeAspect="1"/>
          </p:cNvPicPr>
          <p:nvPr/>
        </p:nvPicPr>
        <p:blipFill>
          <a:blip r:embed="rId3"/>
          <a:stretch>
            <a:fillRect/>
          </a:stretch>
        </p:blipFill>
        <p:spPr>
          <a:xfrm>
            <a:off x="914400" y="3535002"/>
            <a:ext cx="3783980" cy="1711581"/>
          </a:xfrm>
          <a:prstGeom prst="rect">
            <a:avLst/>
          </a:prstGeom>
        </p:spPr>
      </p:pic>
      <p:pic>
        <p:nvPicPr>
          <p:cNvPr id="9" name="Picture 9" descr="Chart, bar chart&#10;&#10;Description automatically generated">
            <a:extLst>
              <a:ext uri="{FF2B5EF4-FFF2-40B4-BE49-F238E27FC236}">
                <a16:creationId xmlns:a16="http://schemas.microsoft.com/office/drawing/2014/main" id="{A2DF177C-A91B-4351-B22C-F2EAF077D582}"/>
              </a:ext>
            </a:extLst>
          </p:cNvPr>
          <p:cNvPicPr>
            <a:picLocks noGrp="1" noChangeAspect="1"/>
          </p:cNvPicPr>
          <p:nvPr>
            <p:ph type="pic" idx="1"/>
          </p:nvPr>
        </p:nvPicPr>
        <p:blipFill rotWithShape="1">
          <a:blip r:embed="rId4"/>
          <a:srcRect l="10335" r="10335"/>
          <a:stretch/>
        </p:blipFill>
        <p:spPr>
          <a:xfrm>
            <a:off x="5183188" y="1491101"/>
            <a:ext cx="6664712" cy="4172930"/>
          </a:xfrm>
        </p:spPr>
      </p:pic>
    </p:spTree>
    <p:extLst>
      <p:ext uri="{BB962C8B-B14F-4D97-AF65-F5344CB8AC3E}">
        <p14:creationId xmlns:p14="http://schemas.microsoft.com/office/powerpoint/2010/main" val="124432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13">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B64D8D-2F99-4717-B0EC-8BBBF23A2BF8}"/>
              </a:ext>
            </a:extLst>
          </p:cNvPr>
          <p:cNvSpPr>
            <a:spLocks noGrp="1"/>
          </p:cNvSpPr>
          <p:nvPr>
            <p:ph type="title"/>
          </p:nvPr>
        </p:nvSpPr>
        <p:spPr>
          <a:xfrm>
            <a:off x="841248" y="510047"/>
            <a:ext cx="3300984" cy="1645920"/>
          </a:xfrm>
        </p:spPr>
        <p:txBody>
          <a:bodyPr vert="horz" lIns="91440" tIns="45720" rIns="91440" bIns="45720" rtlCol="0" anchor="ctr">
            <a:normAutofit/>
          </a:bodyPr>
          <a:lstStyle/>
          <a:p>
            <a:r>
              <a:rPr lang="en-US" sz="2800">
                <a:latin typeface="Montserrat"/>
              </a:rPr>
              <a:t>PSR </a:t>
            </a:r>
            <a:r>
              <a:rPr lang="en-US" sz="2800">
                <a:latin typeface="Montserrat"/>
                <a:ea typeface="Verdana"/>
              </a:rPr>
              <a:t>2</a:t>
            </a:r>
            <a:r>
              <a:rPr lang="en-US" sz="2800">
                <a:latin typeface="Montserrat"/>
              </a:rPr>
              <a:t> Analysis</a:t>
            </a:r>
          </a:p>
        </p:txBody>
      </p:sp>
      <p:sp>
        <p:nvSpPr>
          <p:cNvPr id="11" name="Rectangle 15">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7">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98A02CD8-8702-44B3-AFA4-4F09635FFA77}"/>
              </a:ext>
            </a:extLst>
          </p:cNvPr>
          <p:cNvSpPr>
            <a:spLocks noGrp="1"/>
          </p:cNvSpPr>
          <p:nvPr>
            <p:ph type="body" sz="half" idx="2"/>
          </p:nvPr>
        </p:nvSpPr>
        <p:spPr>
          <a:xfrm>
            <a:off x="4581144" y="510047"/>
            <a:ext cx="6858000" cy="1645920"/>
          </a:xfrm>
        </p:spPr>
        <p:txBody>
          <a:bodyPr vert="horz" lIns="91440" tIns="45720" rIns="91440" bIns="45720" rtlCol="0" anchor="ctr">
            <a:normAutofit/>
          </a:bodyPr>
          <a:lstStyle/>
          <a:p>
            <a:pPr indent="-228600">
              <a:lnSpc>
                <a:spcPct val="100000"/>
              </a:lnSpc>
              <a:buFont typeface="Arial" panose="020B0604020202020204" pitchFamily="34" charset="0"/>
              <a:buChar char="•"/>
            </a:pPr>
            <a:r>
              <a:rPr lang="en-US" sz="1800">
                <a:latin typeface="Montserrat"/>
              </a:rPr>
              <a:t>Both parametric (unequal variance assumed) and non-parametric tests agreed:</a:t>
            </a:r>
            <a:endParaRPr lang="en-US"/>
          </a:p>
          <a:p>
            <a:pPr indent="-228600">
              <a:lnSpc>
                <a:spcPct val="100000"/>
              </a:lnSpc>
              <a:buFont typeface="Arial" panose="020B0604020202020204" pitchFamily="34" charset="0"/>
              <a:buChar char="•"/>
            </a:pPr>
            <a:r>
              <a:rPr lang="en-US" sz="1800">
                <a:latin typeface="Montserrat"/>
              </a:rPr>
              <a:t>Significant difference between senior and freshman groups at</a:t>
            </a:r>
            <a:r>
              <a:rPr lang="en-US" sz="1800" dirty="0"/>
              <a:t> </a:t>
            </a:r>
            <a:r>
              <a:rPr lang="en-US" sz="1800" i="1"/>
              <a:t>p </a:t>
            </a:r>
            <a:r>
              <a:rPr lang="en-US" sz="1800"/>
              <a:t>&lt; .05</a:t>
            </a:r>
            <a:endParaRPr lang="en-US" sz="1800">
              <a:cs typeface="Calibri" panose="020F0502020204030204"/>
            </a:endParaRPr>
          </a:p>
        </p:txBody>
      </p:sp>
      <p:pic>
        <p:nvPicPr>
          <p:cNvPr id="3" name="Picture 7" descr="Chart, histogram&#10;&#10;Description automatically generated">
            <a:extLst>
              <a:ext uri="{FF2B5EF4-FFF2-40B4-BE49-F238E27FC236}">
                <a16:creationId xmlns:a16="http://schemas.microsoft.com/office/drawing/2014/main" id="{CD21029F-0E0E-4548-9FCE-4EEBAFD9F5AA}"/>
              </a:ext>
            </a:extLst>
          </p:cNvPr>
          <p:cNvPicPr>
            <a:picLocks noChangeAspect="1"/>
          </p:cNvPicPr>
          <p:nvPr/>
        </p:nvPicPr>
        <p:blipFill>
          <a:blip r:embed="rId2"/>
          <a:stretch>
            <a:fillRect/>
          </a:stretch>
        </p:blipFill>
        <p:spPr>
          <a:xfrm>
            <a:off x="3717" y="2764974"/>
            <a:ext cx="4127809" cy="2573269"/>
          </a:xfrm>
          <a:prstGeom prst="rect">
            <a:avLst/>
          </a:prstGeom>
        </p:spPr>
      </p:pic>
      <p:pic>
        <p:nvPicPr>
          <p:cNvPr id="8" name="Picture 11" descr="Chart, box and whisker chart&#10;&#10;Description automatically generated">
            <a:extLst>
              <a:ext uri="{FF2B5EF4-FFF2-40B4-BE49-F238E27FC236}">
                <a16:creationId xmlns:a16="http://schemas.microsoft.com/office/drawing/2014/main" id="{C93CE904-2906-4DA2-9990-88271BF89D3C}"/>
              </a:ext>
            </a:extLst>
          </p:cNvPr>
          <p:cNvPicPr>
            <a:picLocks noChangeAspect="1"/>
          </p:cNvPicPr>
          <p:nvPr/>
        </p:nvPicPr>
        <p:blipFill>
          <a:blip r:embed="rId3"/>
          <a:stretch>
            <a:fillRect/>
          </a:stretch>
        </p:blipFill>
        <p:spPr>
          <a:xfrm>
            <a:off x="3256156" y="3424755"/>
            <a:ext cx="4861931" cy="3037903"/>
          </a:xfrm>
          <a:prstGeom prst="rect">
            <a:avLst/>
          </a:prstGeom>
        </p:spPr>
      </p:pic>
      <p:pic>
        <p:nvPicPr>
          <p:cNvPr id="12" name="Picture 13" descr="Chart, line chart&#10;&#10;Description automatically generated">
            <a:extLst>
              <a:ext uri="{FF2B5EF4-FFF2-40B4-BE49-F238E27FC236}">
                <a16:creationId xmlns:a16="http://schemas.microsoft.com/office/drawing/2014/main" id="{961C26F0-DCFB-4E1D-8ED7-4E36883B5F06}"/>
              </a:ext>
            </a:extLst>
          </p:cNvPr>
          <p:cNvPicPr>
            <a:picLocks noChangeAspect="1"/>
          </p:cNvPicPr>
          <p:nvPr/>
        </p:nvPicPr>
        <p:blipFill>
          <a:blip r:embed="rId4"/>
          <a:stretch>
            <a:fillRect/>
          </a:stretch>
        </p:blipFill>
        <p:spPr>
          <a:xfrm>
            <a:off x="7688765" y="3508390"/>
            <a:ext cx="4499517" cy="2805586"/>
          </a:xfrm>
          <a:prstGeom prst="rect">
            <a:avLst/>
          </a:prstGeom>
        </p:spPr>
      </p:pic>
    </p:spTree>
    <p:extLst>
      <p:ext uri="{BB962C8B-B14F-4D97-AF65-F5344CB8AC3E}">
        <p14:creationId xmlns:p14="http://schemas.microsoft.com/office/powerpoint/2010/main" val="26334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5783-A95C-4168-9420-71A88A3AF940}"/>
              </a:ext>
            </a:extLst>
          </p:cNvPr>
          <p:cNvSpPr>
            <a:spLocks noGrp="1"/>
          </p:cNvSpPr>
          <p:nvPr>
            <p:ph type="title"/>
          </p:nvPr>
        </p:nvSpPr>
        <p:spPr/>
        <p:txBody>
          <a:bodyPr/>
          <a:lstStyle/>
          <a:p>
            <a:r>
              <a:rPr lang="en-US">
                <a:latin typeface="Montserrat"/>
              </a:rPr>
              <a:t>PSR</a:t>
            </a:r>
            <a:r>
              <a:rPr lang="en-US" dirty="0">
                <a:latin typeface="Montserrat"/>
                <a:ea typeface="Verdana"/>
              </a:rPr>
              <a:t> </a:t>
            </a:r>
            <a:r>
              <a:rPr lang="en-US">
                <a:latin typeface="Montserrat"/>
                <a:ea typeface="Verdana"/>
              </a:rPr>
              <a:t>2</a:t>
            </a:r>
            <a:r>
              <a:rPr lang="en-US">
                <a:latin typeface="Montserrat"/>
              </a:rPr>
              <a:t> Analysis</a:t>
            </a:r>
            <a:endParaRPr lang="en-US">
              <a:ea typeface="+mj-lt"/>
              <a:cs typeface="+mj-lt"/>
            </a:endParaRPr>
          </a:p>
          <a:p>
            <a:endParaRPr lang="en-US" dirty="0">
              <a:cs typeface="Calibri Light"/>
            </a:endParaRPr>
          </a:p>
        </p:txBody>
      </p:sp>
      <p:sp>
        <p:nvSpPr>
          <p:cNvPr id="4" name="Text Placeholder 3">
            <a:extLst>
              <a:ext uri="{FF2B5EF4-FFF2-40B4-BE49-F238E27FC236}">
                <a16:creationId xmlns:a16="http://schemas.microsoft.com/office/drawing/2014/main" id="{F2D37A1A-95F1-4934-9308-9D4DEA76B953}"/>
              </a:ext>
            </a:extLst>
          </p:cNvPr>
          <p:cNvSpPr>
            <a:spLocks noGrp="1"/>
          </p:cNvSpPr>
          <p:nvPr>
            <p:ph type="body" sz="half" idx="2"/>
          </p:nvPr>
        </p:nvSpPr>
        <p:spPr/>
        <p:txBody>
          <a:bodyPr vert="horz" lIns="91440" tIns="45720" rIns="91440" bIns="45720" rtlCol="0" anchor="t">
            <a:normAutofit/>
          </a:bodyPr>
          <a:lstStyle/>
          <a:p>
            <a:pPr>
              <a:lnSpc>
                <a:spcPct val="100000"/>
              </a:lnSpc>
            </a:pPr>
            <a:r>
              <a:rPr lang="en-US">
                <a:latin typeface="Montserrat"/>
                <a:ea typeface="+mn-lt"/>
                <a:cs typeface="+mn-lt"/>
              </a:rPr>
              <a:t>Our assessment dashboard:</a:t>
            </a:r>
            <a:endParaRPr lang="en-US"/>
          </a:p>
          <a:p>
            <a:r>
              <a:rPr lang="en-US" sz="1800" dirty="0">
                <a:cs typeface="Calibri"/>
                <a:hlinkClick r:id="rId2"/>
              </a:rPr>
              <a:t>Gen Ed Assessment Dashboard</a:t>
            </a:r>
            <a:endParaRPr lang="en-US" sz="1800">
              <a:cs typeface="Calibri"/>
            </a:endParaRPr>
          </a:p>
          <a:p>
            <a:endParaRPr lang="en-US" dirty="0">
              <a:cs typeface="Calibri"/>
            </a:endParaRPr>
          </a:p>
        </p:txBody>
      </p:sp>
      <p:pic>
        <p:nvPicPr>
          <p:cNvPr id="5" name="Picture 5" descr="Table&#10;&#10;Description automatically generated">
            <a:extLst>
              <a:ext uri="{FF2B5EF4-FFF2-40B4-BE49-F238E27FC236}">
                <a16:creationId xmlns:a16="http://schemas.microsoft.com/office/drawing/2014/main" id="{31604E8A-A3C4-4022-9951-23A13B9685AE}"/>
              </a:ext>
            </a:extLst>
          </p:cNvPr>
          <p:cNvPicPr>
            <a:picLocks noChangeAspect="1"/>
          </p:cNvPicPr>
          <p:nvPr/>
        </p:nvPicPr>
        <p:blipFill>
          <a:blip r:embed="rId3"/>
          <a:stretch>
            <a:fillRect/>
          </a:stretch>
        </p:blipFill>
        <p:spPr>
          <a:xfrm>
            <a:off x="914400" y="3518932"/>
            <a:ext cx="3783980" cy="1780891"/>
          </a:xfrm>
          <a:prstGeom prst="rect">
            <a:avLst/>
          </a:prstGeom>
        </p:spPr>
      </p:pic>
      <p:pic>
        <p:nvPicPr>
          <p:cNvPr id="8" name="Picture 9" descr="Chart, bar chart&#10;&#10;Description automatically generated">
            <a:extLst>
              <a:ext uri="{FF2B5EF4-FFF2-40B4-BE49-F238E27FC236}">
                <a16:creationId xmlns:a16="http://schemas.microsoft.com/office/drawing/2014/main" id="{FCB0DB3D-372D-4549-9FDC-95F488B3D7DC}"/>
              </a:ext>
            </a:extLst>
          </p:cNvPr>
          <p:cNvPicPr>
            <a:picLocks noGrp="1" noChangeAspect="1"/>
          </p:cNvPicPr>
          <p:nvPr>
            <p:ph type="pic" idx="1"/>
          </p:nvPr>
        </p:nvPicPr>
        <p:blipFill rotWithShape="1">
          <a:blip r:embed="rId4"/>
          <a:srcRect l="10335" r="10335"/>
          <a:stretch/>
        </p:blipFill>
        <p:spPr>
          <a:xfrm>
            <a:off x="5183188" y="1491101"/>
            <a:ext cx="6794809" cy="4256564"/>
          </a:xfrm>
        </p:spPr>
      </p:pic>
    </p:spTree>
    <p:extLst>
      <p:ext uri="{BB962C8B-B14F-4D97-AF65-F5344CB8AC3E}">
        <p14:creationId xmlns:p14="http://schemas.microsoft.com/office/powerpoint/2010/main" val="2069361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13">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B64D8D-2F99-4717-B0EC-8BBBF23A2BF8}"/>
              </a:ext>
            </a:extLst>
          </p:cNvPr>
          <p:cNvSpPr>
            <a:spLocks noGrp="1"/>
          </p:cNvSpPr>
          <p:nvPr>
            <p:ph type="title"/>
          </p:nvPr>
        </p:nvSpPr>
        <p:spPr>
          <a:xfrm>
            <a:off x="841248" y="510047"/>
            <a:ext cx="3300984" cy="1645920"/>
          </a:xfrm>
        </p:spPr>
        <p:txBody>
          <a:bodyPr vert="horz" lIns="91440" tIns="45720" rIns="91440" bIns="45720" rtlCol="0" anchor="ctr">
            <a:normAutofit/>
          </a:bodyPr>
          <a:lstStyle/>
          <a:p>
            <a:r>
              <a:rPr lang="en-US" sz="2800">
                <a:latin typeface="Montserrat"/>
              </a:rPr>
              <a:t>IP </a:t>
            </a:r>
            <a:r>
              <a:rPr lang="en-US" sz="2800">
                <a:latin typeface="Verdana"/>
                <a:ea typeface="Verdana"/>
              </a:rPr>
              <a:t>1</a:t>
            </a:r>
            <a:r>
              <a:rPr lang="en-US" sz="2800">
                <a:latin typeface="Montserrat"/>
              </a:rPr>
              <a:t> Analysis</a:t>
            </a:r>
          </a:p>
        </p:txBody>
      </p:sp>
      <p:sp>
        <p:nvSpPr>
          <p:cNvPr id="11" name="Rectangle 15">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7">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98A02CD8-8702-44B3-AFA4-4F09635FFA77}"/>
              </a:ext>
            </a:extLst>
          </p:cNvPr>
          <p:cNvSpPr>
            <a:spLocks noGrp="1"/>
          </p:cNvSpPr>
          <p:nvPr>
            <p:ph type="body" sz="half" idx="2"/>
          </p:nvPr>
        </p:nvSpPr>
        <p:spPr>
          <a:xfrm>
            <a:off x="4581144" y="510047"/>
            <a:ext cx="6858000" cy="1645920"/>
          </a:xfrm>
        </p:spPr>
        <p:txBody>
          <a:bodyPr vert="horz" lIns="91440" tIns="45720" rIns="91440" bIns="45720" rtlCol="0" anchor="ctr">
            <a:normAutofit/>
          </a:bodyPr>
          <a:lstStyle/>
          <a:p>
            <a:pPr indent="-228600">
              <a:lnSpc>
                <a:spcPct val="100000"/>
              </a:lnSpc>
              <a:buFont typeface="Arial" panose="020B0604020202020204" pitchFamily="34" charset="0"/>
              <a:buChar char="•"/>
            </a:pPr>
            <a:r>
              <a:rPr lang="en-US" sz="1800">
                <a:latin typeface="Montserrat"/>
              </a:rPr>
              <a:t>Both parametric (equal variance assumed) and non-parametric tests agreed:</a:t>
            </a:r>
            <a:endParaRPr lang="en-US"/>
          </a:p>
          <a:p>
            <a:pPr indent="-228600">
              <a:lnSpc>
                <a:spcPct val="100000"/>
              </a:lnSpc>
              <a:buFont typeface="Arial" panose="020B0604020202020204" pitchFamily="34" charset="0"/>
              <a:buChar char="•"/>
            </a:pPr>
            <a:r>
              <a:rPr lang="en-US" sz="1800">
                <a:latin typeface="Montserrat"/>
              </a:rPr>
              <a:t>Significant difference between senior and freshman groups at</a:t>
            </a:r>
            <a:r>
              <a:rPr lang="en-US" sz="1800" dirty="0"/>
              <a:t> </a:t>
            </a:r>
            <a:r>
              <a:rPr lang="en-US" sz="1800" i="1"/>
              <a:t>p </a:t>
            </a:r>
            <a:r>
              <a:rPr lang="en-US" sz="1800"/>
              <a:t>&lt; .05</a:t>
            </a:r>
            <a:endParaRPr lang="en-US" sz="1800">
              <a:cs typeface="Calibri" panose="020F0502020204030204"/>
            </a:endParaRPr>
          </a:p>
        </p:txBody>
      </p:sp>
      <p:pic>
        <p:nvPicPr>
          <p:cNvPr id="3" name="Picture 7" descr="Chart, histogram&#10;&#10;Description automatically generated">
            <a:extLst>
              <a:ext uri="{FF2B5EF4-FFF2-40B4-BE49-F238E27FC236}">
                <a16:creationId xmlns:a16="http://schemas.microsoft.com/office/drawing/2014/main" id="{D9290E2D-C94A-401F-8ECB-A3E17040D025}"/>
              </a:ext>
            </a:extLst>
          </p:cNvPr>
          <p:cNvPicPr>
            <a:picLocks noChangeAspect="1"/>
          </p:cNvPicPr>
          <p:nvPr/>
        </p:nvPicPr>
        <p:blipFill>
          <a:blip r:embed="rId2"/>
          <a:stretch>
            <a:fillRect/>
          </a:stretch>
        </p:blipFill>
        <p:spPr>
          <a:xfrm>
            <a:off x="87351" y="2709218"/>
            <a:ext cx="3997712" cy="2498928"/>
          </a:xfrm>
          <a:prstGeom prst="rect">
            <a:avLst/>
          </a:prstGeom>
        </p:spPr>
      </p:pic>
      <p:pic>
        <p:nvPicPr>
          <p:cNvPr id="8" name="Picture 11" descr="Chart, box and whisker chart&#10;&#10;Description automatically generated">
            <a:extLst>
              <a:ext uri="{FF2B5EF4-FFF2-40B4-BE49-F238E27FC236}">
                <a16:creationId xmlns:a16="http://schemas.microsoft.com/office/drawing/2014/main" id="{246EAE71-5F36-43BE-B81D-5F5537270D28}"/>
              </a:ext>
            </a:extLst>
          </p:cNvPr>
          <p:cNvPicPr>
            <a:picLocks noChangeAspect="1"/>
          </p:cNvPicPr>
          <p:nvPr/>
        </p:nvPicPr>
        <p:blipFill>
          <a:blip r:embed="rId3"/>
          <a:stretch>
            <a:fillRect/>
          </a:stretch>
        </p:blipFill>
        <p:spPr>
          <a:xfrm>
            <a:off x="3051717" y="3489804"/>
            <a:ext cx="5019907" cy="3149415"/>
          </a:xfrm>
          <a:prstGeom prst="rect">
            <a:avLst/>
          </a:prstGeom>
        </p:spPr>
      </p:pic>
      <p:pic>
        <p:nvPicPr>
          <p:cNvPr id="12" name="Picture 13" descr="Chart&#10;&#10;Description automatically generated">
            <a:extLst>
              <a:ext uri="{FF2B5EF4-FFF2-40B4-BE49-F238E27FC236}">
                <a16:creationId xmlns:a16="http://schemas.microsoft.com/office/drawing/2014/main" id="{C1C7AE52-4FF5-4CDA-8265-D08659E00CFB}"/>
              </a:ext>
            </a:extLst>
          </p:cNvPr>
          <p:cNvPicPr>
            <a:picLocks noChangeAspect="1"/>
          </p:cNvPicPr>
          <p:nvPr/>
        </p:nvPicPr>
        <p:blipFill>
          <a:blip r:embed="rId4"/>
          <a:stretch>
            <a:fillRect/>
          </a:stretch>
        </p:blipFill>
        <p:spPr>
          <a:xfrm>
            <a:off x="7502913" y="3638487"/>
            <a:ext cx="4685370" cy="2907806"/>
          </a:xfrm>
          <a:prstGeom prst="rect">
            <a:avLst/>
          </a:prstGeom>
        </p:spPr>
      </p:pic>
    </p:spTree>
    <p:extLst>
      <p:ext uri="{BB962C8B-B14F-4D97-AF65-F5344CB8AC3E}">
        <p14:creationId xmlns:p14="http://schemas.microsoft.com/office/powerpoint/2010/main" val="1452168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5783-A95C-4168-9420-71A88A3AF940}"/>
              </a:ext>
            </a:extLst>
          </p:cNvPr>
          <p:cNvSpPr>
            <a:spLocks noGrp="1"/>
          </p:cNvSpPr>
          <p:nvPr>
            <p:ph type="title"/>
          </p:nvPr>
        </p:nvSpPr>
        <p:spPr/>
        <p:txBody>
          <a:bodyPr/>
          <a:lstStyle/>
          <a:p>
            <a:r>
              <a:rPr lang="en-US">
                <a:latin typeface="Montserrat"/>
              </a:rPr>
              <a:t>IP</a:t>
            </a:r>
            <a:r>
              <a:rPr lang="en-US" dirty="0">
                <a:latin typeface="Montserrat"/>
                <a:ea typeface="Verdana"/>
              </a:rPr>
              <a:t> </a:t>
            </a:r>
            <a:r>
              <a:rPr lang="en-US">
                <a:latin typeface="Verdana"/>
                <a:ea typeface="Verdana"/>
              </a:rPr>
              <a:t>1</a:t>
            </a:r>
            <a:r>
              <a:rPr lang="en-US">
                <a:latin typeface="Montserrat"/>
              </a:rPr>
              <a:t> Analysis</a:t>
            </a:r>
            <a:endParaRPr lang="en-US">
              <a:ea typeface="+mj-lt"/>
              <a:cs typeface="+mj-lt"/>
            </a:endParaRPr>
          </a:p>
          <a:p>
            <a:endParaRPr lang="en-US" dirty="0">
              <a:cs typeface="Calibri Light"/>
            </a:endParaRPr>
          </a:p>
        </p:txBody>
      </p:sp>
      <p:sp>
        <p:nvSpPr>
          <p:cNvPr id="4" name="Text Placeholder 3">
            <a:extLst>
              <a:ext uri="{FF2B5EF4-FFF2-40B4-BE49-F238E27FC236}">
                <a16:creationId xmlns:a16="http://schemas.microsoft.com/office/drawing/2014/main" id="{F2D37A1A-95F1-4934-9308-9D4DEA76B953}"/>
              </a:ext>
            </a:extLst>
          </p:cNvPr>
          <p:cNvSpPr>
            <a:spLocks noGrp="1"/>
          </p:cNvSpPr>
          <p:nvPr>
            <p:ph type="body" sz="half" idx="2"/>
          </p:nvPr>
        </p:nvSpPr>
        <p:spPr/>
        <p:txBody>
          <a:bodyPr vert="horz" lIns="91440" tIns="45720" rIns="91440" bIns="45720" rtlCol="0" anchor="t">
            <a:normAutofit/>
          </a:bodyPr>
          <a:lstStyle/>
          <a:p>
            <a:pPr>
              <a:lnSpc>
                <a:spcPct val="100000"/>
              </a:lnSpc>
            </a:pPr>
            <a:r>
              <a:rPr lang="en-US">
                <a:latin typeface="Montserrat"/>
                <a:ea typeface="+mn-lt"/>
                <a:cs typeface="+mn-lt"/>
              </a:rPr>
              <a:t>Our assessment dashboard:</a:t>
            </a:r>
            <a:endParaRPr lang="en-US"/>
          </a:p>
          <a:p>
            <a:r>
              <a:rPr lang="en-US" sz="1800" dirty="0">
                <a:cs typeface="Calibri"/>
                <a:hlinkClick r:id="rId2"/>
              </a:rPr>
              <a:t>Gen Ed Assessment Dashboard</a:t>
            </a:r>
            <a:endParaRPr lang="en-US" sz="1800">
              <a:cs typeface="Calibri"/>
            </a:endParaRPr>
          </a:p>
          <a:p>
            <a:endParaRPr lang="en-US" dirty="0">
              <a:cs typeface="Calibri"/>
            </a:endParaRPr>
          </a:p>
        </p:txBody>
      </p:sp>
      <p:pic>
        <p:nvPicPr>
          <p:cNvPr id="5" name="Picture 5" descr="Table&#10;&#10;Description automatically generated">
            <a:extLst>
              <a:ext uri="{FF2B5EF4-FFF2-40B4-BE49-F238E27FC236}">
                <a16:creationId xmlns:a16="http://schemas.microsoft.com/office/drawing/2014/main" id="{921194FB-D2C1-4C5A-9C68-73B6B1B0E964}"/>
              </a:ext>
            </a:extLst>
          </p:cNvPr>
          <p:cNvPicPr>
            <a:picLocks noChangeAspect="1"/>
          </p:cNvPicPr>
          <p:nvPr/>
        </p:nvPicPr>
        <p:blipFill>
          <a:blip r:embed="rId3"/>
          <a:stretch>
            <a:fillRect/>
          </a:stretch>
        </p:blipFill>
        <p:spPr>
          <a:xfrm>
            <a:off x="914400" y="3621640"/>
            <a:ext cx="3783980" cy="1789207"/>
          </a:xfrm>
          <a:prstGeom prst="rect">
            <a:avLst/>
          </a:prstGeom>
        </p:spPr>
      </p:pic>
      <p:pic>
        <p:nvPicPr>
          <p:cNvPr id="8" name="Picture 9" descr="Chart, bar chart&#10;&#10;Description automatically generated">
            <a:extLst>
              <a:ext uri="{FF2B5EF4-FFF2-40B4-BE49-F238E27FC236}">
                <a16:creationId xmlns:a16="http://schemas.microsoft.com/office/drawing/2014/main" id="{D8BACC7A-043A-4466-AB0C-3ACE961E0461}"/>
              </a:ext>
            </a:extLst>
          </p:cNvPr>
          <p:cNvPicPr>
            <a:picLocks noGrp="1" noChangeAspect="1"/>
          </p:cNvPicPr>
          <p:nvPr>
            <p:ph type="pic" idx="1"/>
          </p:nvPr>
        </p:nvPicPr>
        <p:blipFill rotWithShape="1">
          <a:blip r:embed="rId4"/>
          <a:srcRect l="10335" r="10335"/>
          <a:stretch/>
        </p:blipFill>
        <p:spPr>
          <a:xfrm>
            <a:off x="5183188" y="1491101"/>
            <a:ext cx="6766931" cy="4237979"/>
          </a:xfrm>
        </p:spPr>
      </p:pic>
    </p:spTree>
    <p:extLst>
      <p:ext uri="{BB962C8B-B14F-4D97-AF65-F5344CB8AC3E}">
        <p14:creationId xmlns:p14="http://schemas.microsoft.com/office/powerpoint/2010/main" val="285974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13">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B64D8D-2F99-4717-B0EC-8BBBF23A2BF8}"/>
              </a:ext>
            </a:extLst>
          </p:cNvPr>
          <p:cNvSpPr>
            <a:spLocks noGrp="1"/>
          </p:cNvSpPr>
          <p:nvPr>
            <p:ph type="title"/>
          </p:nvPr>
        </p:nvSpPr>
        <p:spPr>
          <a:xfrm>
            <a:off x="841248" y="510047"/>
            <a:ext cx="3300984" cy="1645920"/>
          </a:xfrm>
        </p:spPr>
        <p:txBody>
          <a:bodyPr vert="horz" lIns="91440" tIns="45720" rIns="91440" bIns="45720" rtlCol="0" anchor="ctr">
            <a:normAutofit/>
          </a:bodyPr>
          <a:lstStyle/>
          <a:p>
            <a:r>
              <a:rPr lang="en-US" sz="2800">
                <a:latin typeface="Montserrat"/>
              </a:rPr>
              <a:t>IP </a:t>
            </a:r>
            <a:r>
              <a:rPr lang="en-US" sz="2800">
                <a:latin typeface="Montserrat"/>
                <a:ea typeface="Verdana"/>
              </a:rPr>
              <a:t>2</a:t>
            </a:r>
            <a:r>
              <a:rPr lang="en-US" sz="2800">
                <a:latin typeface="Montserrat"/>
              </a:rPr>
              <a:t> Analysis</a:t>
            </a:r>
          </a:p>
        </p:txBody>
      </p:sp>
      <p:sp>
        <p:nvSpPr>
          <p:cNvPr id="11" name="Rectangle 15">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7">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98A02CD8-8702-44B3-AFA4-4F09635FFA77}"/>
              </a:ext>
            </a:extLst>
          </p:cNvPr>
          <p:cNvSpPr>
            <a:spLocks noGrp="1"/>
          </p:cNvSpPr>
          <p:nvPr>
            <p:ph type="body" sz="half" idx="2"/>
          </p:nvPr>
        </p:nvSpPr>
        <p:spPr>
          <a:xfrm>
            <a:off x="4581144" y="510047"/>
            <a:ext cx="6858000" cy="1645920"/>
          </a:xfrm>
        </p:spPr>
        <p:txBody>
          <a:bodyPr vert="horz" lIns="91440" tIns="45720" rIns="91440" bIns="45720" rtlCol="0" anchor="ctr">
            <a:normAutofit/>
          </a:bodyPr>
          <a:lstStyle/>
          <a:p>
            <a:pPr indent="-228600">
              <a:lnSpc>
                <a:spcPct val="100000"/>
              </a:lnSpc>
              <a:buFont typeface="Arial" panose="020B0604020202020204" pitchFamily="34" charset="0"/>
              <a:buChar char="•"/>
            </a:pPr>
            <a:r>
              <a:rPr lang="en-US" sz="1800">
                <a:latin typeface="Montserrat"/>
              </a:rPr>
              <a:t>Insufficient freshman sample size for comparison between senior and freshman </a:t>
            </a:r>
            <a:r>
              <a:rPr lang="en-US" sz="1800" dirty="0">
                <a:latin typeface="Montserrat"/>
              </a:rPr>
              <a:t>groups.</a:t>
            </a:r>
            <a:endParaRPr lang="en-US" sz="1800">
              <a:latin typeface="Montserrat"/>
            </a:endParaRPr>
          </a:p>
          <a:p>
            <a:pPr indent="-228600">
              <a:lnSpc>
                <a:spcPct val="100000"/>
              </a:lnSpc>
              <a:buFont typeface="Arial" panose="020B0604020202020204" pitchFamily="34" charset="0"/>
              <a:buChar char="•"/>
            </a:pPr>
            <a:r>
              <a:rPr lang="en-US" sz="1800">
                <a:latin typeface="Montserrat"/>
              </a:rPr>
              <a:t>Non-parametric test found significant difference between senior and sophomore groups at</a:t>
            </a:r>
            <a:r>
              <a:rPr lang="en-US" sz="1800"/>
              <a:t> </a:t>
            </a:r>
            <a:r>
              <a:rPr lang="en-US" sz="1800" i="1"/>
              <a:t>p </a:t>
            </a:r>
            <a:r>
              <a:rPr lang="en-US" sz="1800"/>
              <a:t>&lt; </a:t>
            </a:r>
            <a:r>
              <a:rPr lang="en-US" sz="1800" dirty="0"/>
              <a:t>.05</a:t>
            </a:r>
            <a:endParaRPr lang="en-US" sz="1800">
              <a:cs typeface="Calibri" panose="020F0502020204030204"/>
            </a:endParaRPr>
          </a:p>
        </p:txBody>
      </p:sp>
      <p:pic>
        <p:nvPicPr>
          <p:cNvPr id="5" name="Picture 5" descr="Chart, histogram&#10;&#10;Description automatically generated">
            <a:extLst>
              <a:ext uri="{FF2B5EF4-FFF2-40B4-BE49-F238E27FC236}">
                <a16:creationId xmlns:a16="http://schemas.microsoft.com/office/drawing/2014/main" id="{5B11E987-87C5-4407-AD27-CFBFEEEC5F94}"/>
              </a:ext>
            </a:extLst>
          </p:cNvPr>
          <p:cNvPicPr>
            <a:picLocks noChangeAspect="1"/>
          </p:cNvPicPr>
          <p:nvPr/>
        </p:nvPicPr>
        <p:blipFill>
          <a:blip r:embed="rId2"/>
          <a:stretch>
            <a:fillRect/>
          </a:stretch>
        </p:blipFill>
        <p:spPr>
          <a:xfrm>
            <a:off x="40888" y="2792852"/>
            <a:ext cx="3923370" cy="2452464"/>
          </a:xfrm>
          <a:prstGeom prst="rect">
            <a:avLst/>
          </a:prstGeom>
        </p:spPr>
      </p:pic>
      <p:pic>
        <p:nvPicPr>
          <p:cNvPr id="6" name="Picture 6" descr="Chart, box and whisker chart&#10;&#10;Description automatically generated">
            <a:extLst>
              <a:ext uri="{FF2B5EF4-FFF2-40B4-BE49-F238E27FC236}">
                <a16:creationId xmlns:a16="http://schemas.microsoft.com/office/drawing/2014/main" id="{2B701B3F-FA79-4AFA-98C3-93118A56F231}"/>
              </a:ext>
            </a:extLst>
          </p:cNvPr>
          <p:cNvPicPr>
            <a:picLocks noChangeAspect="1"/>
          </p:cNvPicPr>
          <p:nvPr/>
        </p:nvPicPr>
        <p:blipFill>
          <a:blip r:embed="rId3"/>
          <a:stretch>
            <a:fillRect/>
          </a:stretch>
        </p:blipFill>
        <p:spPr>
          <a:xfrm>
            <a:off x="2958790" y="3573438"/>
            <a:ext cx="5001321" cy="3121538"/>
          </a:xfrm>
          <a:prstGeom prst="rect">
            <a:avLst/>
          </a:prstGeom>
        </p:spPr>
      </p:pic>
      <p:pic>
        <p:nvPicPr>
          <p:cNvPr id="7" name="Picture 13" descr="Chart, line chart&#10;&#10;Description automatically generated">
            <a:extLst>
              <a:ext uri="{FF2B5EF4-FFF2-40B4-BE49-F238E27FC236}">
                <a16:creationId xmlns:a16="http://schemas.microsoft.com/office/drawing/2014/main" id="{506DFA5C-9364-4985-92E9-9A1942D04707}"/>
              </a:ext>
            </a:extLst>
          </p:cNvPr>
          <p:cNvPicPr>
            <a:picLocks noChangeAspect="1"/>
          </p:cNvPicPr>
          <p:nvPr/>
        </p:nvPicPr>
        <p:blipFill>
          <a:blip r:embed="rId4"/>
          <a:stretch>
            <a:fillRect/>
          </a:stretch>
        </p:blipFill>
        <p:spPr>
          <a:xfrm>
            <a:off x="7465742" y="3629195"/>
            <a:ext cx="4676077" cy="2898513"/>
          </a:xfrm>
          <a:prstGeom prst="rect">
            <a:avLst/>
          </a:prstGeom>
        </p:spPr>
      </p:pic>
    </p:spTree>
    <p:extLst>
      <p:ext uri="{BB962C8B-B14F-4D97-AF65-F5344CB8AC3E}">
        <p14:creationId xmlns:p14="http://schemas.microsoft.com/office/powerpoint/2010/main" val="210464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5783-A95C-4168-9420-71A88A3AF940}"/>
              </a:ext>
            </a:extLst>
          </p:cNvPr>
          <p:cNvSpPr>
            <a:spLocks noGrp="1"/>
          </p:cNvSpPr>
          <p:nvPr>
            <p:ph type="title"/>
          </p:nvPr>
        </p:nvSpPr>
        <p:spPr/>
        <p:txBody>
          <a:bodyPr/>
          <a:lstStyle/>
          <a:p>
            <a:r>
              <a:rPr lang="en-US">
                <a:latin typeface="Montserrat"/>
              </a:rPr>
              <a:t>IP</a:t>
            </a:r>
            <a:r>
              <a:rPr lang="en-US" dirty="0">
                <a:latin typeface="Montserrat"/>
                <a:ea typeface="Verdana"/>
              </a:rPr>
              <a:t> </a:t>
            </a:r>
            <a:r>
              <a:rPr lang="en-US">
                <a:latin typeface="Montserrat"/>
                <a:ea typeface="Verdana"/>
              </a:rPr>
              <a:t>2</a:t>
            </a:r>
            <a:r>
              <a:rPr lang="en-US">
                <a:latin typeface="Montserrat"/>
              </a:rPr>
              <a:t> Analysis</a:t>
            </a:r>
            <a:endParaRPr lang="en-US">
              <a:ea typeface="+mj-lt"/>
              <a:cs typeface="+mj-lt"/>
            </a:endParaRPr>
          </a:p>
          <a:p>
            <a:endParaRPr lang="en-US" dirty="0">
              <a:cs typeface="Calibri Light"/>
            </a:endParaRPr>
          </a:p>
        </p:txBody>
      </p:sp>
      <p:sp>
        <p:nvSpPr>
          <p:cNvPr id="4" name="Text Placeholder 3">
            <a:extLst>
              <a:ext uri="{FF2B5EF4-FFF2-40B4-BE49-F238E27FC236}">
                <a16:creationId xmlns:a16="http://schemas.microsoft.com/office/drawing/2014/main" id="{F2D37A1A-95F1-4934-9308-9D4DEA76B953}"/>
              </a:ext>
            </a:extLst>
          </p:cNvPr>
          <p:cNvSpPr>
            <a:spLocks noGrp="1"/>
          </p:cNvSpPr>
          <p:nvPr>
            <p:ph type="body" sz="half" idx="2"/>
          </p:nvPr>
        </p:nvSpPr>
        <p:spPr/>
        <p:txBody>
          <a:bodyPr vert="horz" lIns="91440" tIns="45720" rIns="91440" bIns="45720" rtlCol="0" anchor="t">
            <a:normAutofit/>
          </a:bodyPr>
          <a:lstStyle/>
          <a:p>
            <a:pPr>
              <a:lnSpc>
                <a:spcPct val="100000"/>
              </a:lnSpc>
            </a:pPr>
            <a:r>
              <a:rPr lang="en-US">
                <a:latin typeface="Montserrat"/>
                <a:ea typeface="+mn-lt"/>
                <a:cs typeface="+mn-lt"/>
              </a:rPr>
              <a:t>Our assessment dashboard:</a:t>
            </a:r>
            <a:endParaRPr lang="en-US"/>
          </a:p>
          <a:p>
            <a:r>
              <a:rPr lang="en-US" sz="1800" dirty="0">
                <a:cs typeface="Calibri"/>
                <a:hlinkClick r:id="rId2"/>
              </a:rPr>
              <a:t>Gen Ed Assessment Dashboard</a:t>
            </a:r>
            <a:endParaRPr lang="en-US" sz="1800">
              <a:cs typeface="Calibri"/>
            </a:endParaRPr>
          </a:p>
          <a:p>
            <a:endParaRPr lang="en-US" dirty="0">
              <a:cs typeface="Calibri"/>
            </a:endParaRPr>
          </a:p>
        </p:txBody>
      </p:sp>
      <p:pic>
        <p:nvPicPr>
          <p:cNvPr id="3" name="Picture 5" descr="Table&#10;&#10;Description automatically generated">
            <a:extLst>
              <a:ext uri="{FF2B5EF4-FFF2-40B4-BE49-F238E27FC236}">
                <a16:creationId xmlns:a16="http://schemas.microsoft.com/office/drawing/2014/main" id="{9DCC97FB-62FB-445C-A4C3-23316330C878}"/>
              </a:ext>
            </a:extLst>
          </p:cNvPr>
          <p:cNvPicPr>
            <a:picLocks noChangeAspect="1"/>
          </p:cNvPicPr>
          <p:nvPr/>
        </p:nvPicPr>
        <p:blipFill>
          <a:blip r:embed="rId3"/>
          <a:stretch>
            <a:fillRect/>
          </a:stretch>
        </p:blipFill>
        <p:spPr>
          <a:xfrm>
            <a:off x="914400" y="3677397"/>
            <a:ext cx="3783980" cy="1798500"/>
          </a:xfrm>
          <a:prstGeom prst="rect">
            <a:avLst/>
          </a:prstGeom>
        </p:spPr>
      </p:pic>
      <p:pic>
        <p:nvPicPr>
          <p:cNvPr id="9" name="Picture 9" descr="Chart, bar chart&#10;&#10;Description automatically generated">
            <a:extLst>
              <a:ext uri="{FF2B5EF4-FFF2-40B4-BE49-F238E27FC236}">
                <a16:creationId xmlns:a16="http://schemas.microsoft.com/office/drawing/2014/main" id="{7A4CA96A-215A-47BC-B4DE-E7A7F95F4EAF}"/>
              </a:ext>
            </a:extLst>
          </p:cNvPr>
          <p:cNvPicPr>
            <a:picLocks noGrp="1" noChangeAspect="1"/>
          </p:cNvPicPr>
          <p:nvPr>
            <p:ph type="pic" idx="1"/>
          </p:nvPr>
        </p:nvPicPr>
        <p:blipFill rotWithShape="1">
          <a:blip r:embed="rId4"/>
          <a:srcRect l="10335" r="10335"/>
          <a:stretch/>
        </p:blipFill>
        <p:spPr>
          <a:xfrm>
            <a:off x="5183188" y="1491101"/>
            <a:ext cx="6599663" cy="4135759"/>
          </a:xfrm>
        </p:spPr>
      </p:pic>
    </p:spTree>
    <p:extLst>
      <p:ext uri="{BB962C8B-B14F-4D97-AF65-F5344CB8AC3E}">
        <p14:creationId xmlns:p14="http://schemas.microsoft.com/office/powerpoint/2010/main" val="2987563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312B6B4-C4A8-407C-AFCD-81CB3159ACE0}"/>
              </a:ext>
            </a:extLst>
          </p:cNvPr>
          <p:cNvPicPr>
            <a:picLocks noGrp="1" noChangeAspect="1"/>
          </p:cNvPicPr>
          <p:nvPr>
            <p:ph idx="1"/>
          </p:nvPr>
        </p:nvPicPr>
        <p:blipFill>
          <a:blip r:embed="rId2"/>
          <a:stretch>
            <a:fillRect/>
          </a:stretch>
        </p:blipFill>
        <p:spPr>
          <a:xfrm>
            <a:off x="1962411" y="965886"/>
            <a:ext cx="8538575" cy="4786899"/>
          </a:xfrm>
        </p:spPr>
      </p:pic>
    </p:spTree>
    <p:extLst>
      <p:ext uri="{BB962C8B-B14F-4D97-AF65-F5344CB8AC3E}">
        <p14:creationId xmlns:p14="http://schemas.microsoft.com/office/powerpoint/2010/main" val="3214650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F71B-5031-4A33-A055-CD1A4BEA7BF9}"/>
              </a:ext>
            </a:extLst>
          </p:cNvPr>
          <p:cNvSpPr>
            <a:spLocks noGrp="1"/>
          </p:cNvSpPr>
          <p:nvPr>
            <p:ph type="title"/>
          </p:nvPr>
        </p:nvSpPr>
        <p:spPr/>
        <p:txBody>
          <a:bodyPr/>
          <a:lstStyle/>
          <a:p>
            <a:pPr algn="ctr"/>
            <a:r>
              <a:rPr lang="en-US">
                <a:latin typeface="Montserrat"/>
              </a:rPr>
              <a:t>IP2 Pilot Fall 2021</a:t>
            </a:r>
            <a:endParaRPr lang="en-US">
              <a:ea typeface="+mj-lt"/>
              <a:cs typeface="+mj-lt"/>
            </a:endParaRPr>
          </a:p>
        </p:txBody>
      </p:sp>
      <p:sp>
        <p:nvSpPr>
          <p:cNvPr id="3" name="Content Placeholder 2">
            <a:extLst>
              <a:ext uri="{FF2B5EF4-FFF2-40B4-BE49-F238E27FC236}">
                <a16:creationId xmlns:a16="http://schemas.microsoft.com/office/drawing/2014/main" id="{3639CB6F-04A4-4B8D-AB7F-8F5034BDB255}"/>
              </a:ext>
            </a:extLst>
          </p:cNvPr>
          <p:cNvSpPr>
            <a:spLocks noGrp="1"/>
          </p:cNvSpPr>
          <p:nvPr>
            <p:ph idx="1"/>
          </p:nvPr>
        </p:nvSpPr>
        <p:spPr>
          <a:xfrm>
            <a:off x="838200" y="1500382"/>
            <a:ext cx="10515600" cy="4676581"/>
          </a:xfrm>
        </p:spPr>
        <p:txBody>
          <a:bodyPr vert="horz" lIns="91440" tIns="45720" rIns="91440" bIns="45720" rtlCol="0" anchor="t">
            <a:normAutofit fontScale="85000" lnSpcReduction="20000"/>
          </a:bodyPr>
          <a:lstStyle/>
          <a:p>
            <a:pPr marL="0" indent="0">
              <a:buNone/>
            </a:pPr>
            <a:r>
              <a:rPr lang="en-US">
                <a:latin typeface="Montserrat Medium"/>
              </a:rPr>
              <a:t>Scoring</a:t>
            </a:r>
            <a:endParaRPr lang="en-US">
              <a:latin typeface="Montserrat Medium"/>
              <a:ea typeface="+mn-lt"/>
              <a:cs typeface="+mn-lt"/>
            </a:endParaRPr>
          </a:p>
          <a:p>
            <a:pPr marL="285750" indent="-285750">
              <a:buFont typeface="Arial,Sans-Serif" panose="020B0604020202020204" pitchFamily="34" charset="0"/>
            </a:pPr>
            <a:r>
              <a:rPr lang="en-US">
                <a:latin typeface="Montserrat"/>
              </a:rPr>
              <a:t>Raters individually determined an overall rubric score</a:t>
            </a:r>
            <a:endParaRPr lang="en-US">
              <a:ea typeface="+mn-lt"/>
              <a:cs typeface="+mn-lt"/>
            </a:endParaRPr>
          </a:p>
          <a:p>
            <a:pPr marL="708660" lvl="1" indent="-342900">
              <a:buFont typeface="Courier New" panose="020B0604020202020204" pitchFamily="34" charset="0"/>
              <a:buChar char="o"/>
            </a:pPr>
            <a:r>
              <a:rPr lang="en-US" dirty="0">
                <a:latin typeface="Montserrat"/>
              </a:rPr>
              <a:t> </a:t>
            </a:r>
            <a:r>
              <a:rPr lang="en-US">
                <a:latin typeface="Montserrat"/>
              </a:rPr>
              <a:t>current rubric is created for one specific assignment</a:t>
            </a:r>
            <a:endParaRPr lang="en-US">
              <a:latin typeface="Calibri" panose="020F0502020204030204"/>
              <a:cs typeface="Calibri" panose="020F0502020204030204"/>
            </a:endParaRPr>
          </a:p>
          <a:p>
            <a:pPr marL="0" indent="0">
              <a:buNone/>
            </a:pPr>
            <a:r>
              <a:rPr lang="en-US">
                <a:latin typeface="Montserrat Medium"/>
              </a:rPr>
              <a:t>Preparation</a:t>
            </a:r>
            <a:endParaRPr lang="en-US">
              <a:latin typeface="Montserrat Medium"/>
              <a:ea typeface="+mn-lt"/>
              <a:cs typeface="+mn-lt"/>
            </a:endParaRPr>
          </a:p>
          <a:p>
            <a:pPr marL="285750" indent="-285750">
              <a:buFont typeface="Arial,Sans-Serif" panose="020B0604020202020204" pitchFamily="34" charset="0"/>
            </a:pPr>
            <a:r>
              <a:rPr lang="en-US">
                <a:latin typeface="Montserrat"/>
              </a:rPr>
              <a:t>74 samples provided to raters</a:t>
            </a:r>
            <a:endParaRPr lang="en-US">
              <a:ea typeface="+mn-lt"/>
              <a:cs typeface="+mn-lt"/>
            </a:endParaRPr>
          </a:p>
          <a:p>
            <a:pPr marL="708660" lvl="1" indent="-342900">
              <a:buFont typeface="Courier New" panose="020B0604020202020204" pitchFamily="34" charset="0"/>
              <a:buChar char="o"/>
            </a:pPr>
            <a:r>
              <a:rPr lang="en-US">
                <a:latin typeface="Montserrat"/>
              </a:rPr>
              <a:t>73 rated by all 4 raters</a:t>
            </a:r>
            <a:endParaRPr lang="en-US">
              <a:ea typeface="+mn-lt"/>
              <a:cs typeface="+mn-lt"/>
            </a:endParaRPr>
          </a:p>
          <a:p>
            <a:pPr marL="708660" lvl="1" indent="-342900">
              <a:buFont typeface="Courier New" panose="020B0604020202020204" pitchFamily="34" charset="0"/>
              <a:buChar char="o"/>
            </a:pPr>
            <a:r>
              <a:rPr lang="en-US">
                <a:latin typeface="Montserrat"/>
              </a:rPr>
              <a:t>72 include student ID</a:t>
            </a:r>
            <a:endParaRPr lang="en-US">
              <a:ea typeface="+mn-lt"/>
              <a:cs typeface="+mn-lt"/>
            </a:endParaRPr>
          </a:p>
          <a:p>
            <a:pPr marL="285750" indent="-285750">
              <a:buFont typeface="Arial,Sans-Serif" panose="020B0604020202020204" pitchFamily="34" charset="0"/>
            </a:pPr>
            <a:r>
              <a:rPr lang="en-US">
                <a:latin typeface="Montserrat"/>
              </a:rPr>
              <a:t>Close scores count as agreement</a:t>
            </a:r>
            <a:endParaRPr lang="en-US">
              <a:ea typeface="+mn-lt"/>
              <a:cs typeface="+mn-lt"/>
            </a:endParaRPr>
          </a:p>
          <a:p>
            <a:pPr marL="708660" lvl="1" indent="-342900">
              <a:buFont typeface="Courier New" panose="020B0604020202020204" pitchFamily="34" charset="0"/>
              <a:buChar char="o"/>
            </a:pPr>
            <a:r>
              <a:rPr lang="en-US">
                <a:latin typeface="Montserrat"/>
              </a:rPr>
              <a:t>Fullest majority from all measures of central tendency</a:t>
            </a:r>
            <a:endParaRPr lang="en-US">
              <a:ea typeface="+mn-lt"/>
              <a:cs typeface="+mn-lt"/>
            </a:endParaRPr>
          </a:p>
          <a:p>
            <a:pPr marL="285750" indent="-285750">
              <a:buFont typeface="Arial,Sans-Serif" panose="020B0604020202020204" pitchFamily="34" charset="0"/>
            </a:pPr>
            <a:r>
              <a:rPr lang="en-US">
                <a:latin typeface="Montserrat"/>
              </a:rPr>
              <a:t>Outlier Rater?</a:t>
            </a:r>
            <a:endParaRPr lang="en-US">
              <a:ea typeface="+mn-lt"/>
              <a:cs typeface="+mn-lt"/>
            </a:endParaRPr>
          </a:p>
          <a:p>
            <a:pPr marL="708660" lvl="1" indent="-342900">
              <a:buFont typeface="Courier New" panose="020B0604020202020204" pitchFamily="34" charset="0"/>
              <a:buChar char="o"/>
            </a:pPr>
            <a:r>
              <a:rPr lang="en-US">
                <a:latin typeface="Montserrat"/>
              </a:rPr>
              <a:t>Number of unlike responses</a:t>
            </a:r>
            <a:endParaRPr lang="en-US">
              <a:ea typeface="+mn-lt"/>
              <a:cs typeface="+mn-lt"/>
            </a:endParaRPr>
          </a:p>
          <a:p>
            <a:pPr marL="742950" lvl="1" indent="-285750">
              <a:buFont typeface="Wingdings,Sans-Serif" panose="020B0604020202020204" pitchFamily="34" charset="0"/>
              <a:buChar char="§"/>
            </a:pPr>
            <a:r>
              <a:rPr lang="en-US">
                <a:latin typeface="Montserrat"/>
              </a:rPr>
              <a:t>Rater W = 7, X = 7, Y = 22, Z = 16</a:t>
            </a:r>
            <a:endParaRPr lang="en-US">
              <a:latin typeface="Calibri" panose="020F0502020204030204"/>
              <a:cs typeface="Calibri" panose="020F0502020204030204"/>
            </a:endParaRPr>
          </a:p>
          <a:p>
            <a:pPr marL="285750" indent="0">
              <a:buNone/>
            </a:pPr>
            <a:r>
              <a:rPr lang="en-US">
                <a:latin typeface="Montserrat Medium"/>
              </a:rPr>
              <a:t>Percent of Agreement = 81.85</a:t>
            </a:r>
            <a:endParaRPr lang="en-US">
              <a:latin typeface="Montserrat Medium"/>
              <a:ea typeface="+mn-lt"/>
              <a:cs typeface="+mn-lt"/>
            </a:endParaRPr>
          </a:p>
          <a:p>
            <a:pPr lvl="1"/>
            <a:r>
              <a:rPr lang="en-US">
                <a:latin typeface="Montserrat"/>
              </a:rPr>
              <a:t>(4 raters, 3 ranks)</a:t>
            </a:r>
            <a:endParaRPr lang="en-US">
              <a:ea typeface="+mn-lt"/>
              <a:cs typeface="+mn-lt"/>
            </a:endParaRPr>
          </a:p>
        </p:txBody>
      </p:sp>
    </p:spTree>
    <p:extLst>
      <p:ext uri="{BB962C8B-B14F-4D97-AF65-F5344CB8AC3E}">
        <p14:creationId xmlns:p14="http://schemas.microsoft.com/office/powerpoint/2010/main" val="189833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62E91-DEBE-4960-BD94-FABE36687DA2}"/>
              </a:ext>
            </a:extLst>
          </p:cNvPr>
          <p:cNvSpPr>
            <a:spLocks noGrp="1"/>
          </p:cNvSpPr>
          <p:nvPr>
            <p:ph type="title"/>
          </p:nvPr>
        </p:nvSpPr>
        <p:spPr/>
        <p:txBody>
          <a:bodyPr/>
          <a:lstStyle/>
          <a:p>
            <a:pPr algn="ctr"/>
            <a:r>
              <a:rPr lang="en-US">
                <a:latin typeface="Montserrat Medium"/>
              </a:rPr>
              <a:t>Agenda</a:t>
            </a:r>
            <a:endParaRPr lang="en-US">
              <a:latin typeface="Calibri Light"/>
              <a:cs typeface="Calibri Light"/>
            </a:endParaRPr>
          </a:p>
        </p:txBody>
      </p:sp>
      <p:sp>
        <p:nvSpPr>
          <p:cNvPr id="3" name="Text Placeholder 2">
            <a:extLst>
              <a:ext uri="{FF2B5EF4-FFF2-40B4-BE49-F238E27FC236}">
                <a16:creationId xmlns:a16="http://schemas.microsoft.com/office/drawing/2014/main" id="{B1AA4120-6CF5-47A1-ACA1-F520C935943D}"/>
              </a:ext>
            </a:extLst>
          </p:cNvPr>
          <p:cNvSpPr>
            <a:spLocks noGrp="1"/>
          </p:cNvSpPr>
          <p:nvPr>
            <p:ph type="body" idx="1"/>
          </p:nvPr>
        </p:nvSpPr>
        <p:spPr/>
        <p:txBody>
          <a:bodyPr>
            <a:normAutofit/>
          </a:bodyPr>
          <a:lstStyle/>
          <a:p>
            <a:r>
              <a:rPr lang="en-US">
                <a:latin typeface="Montserrat Medium"/>
              </a:rPr>
              <a:t>Assessment</a:t>
            </a:r>
          </a:p>
        </p:txBody>
      </p:sp>
      <p:sp>
        <p:nvSpPr>
          <p:cNvPr id="4" name="Content Placeholder 3">
            <a:extLst>
              <a:ext uri="{FF2B5EF4-FFF2-40B4-BE49-F238E27FC236}">
                <a16:creationId xmlns:a16="http://schemas.microsoft.com/office/drawing/2014/main" id="{929B50BF-64AA-40E4-AB19-554667DAB0CD}"/>
              </a:ext>
            </a:extLst>
          </p:cNvPr>
          <p:cNvSpPr>
            <a:spLocks noGrp="1"/>
          </p:cNvSpPr>
          <p:nvPr>
            <p:ph sz="half" idx="2"/>
          </p:nvPr>
        </p:nvSpPr>
        <p:spPr/>
        <p:txBody>
          <a:bodyPr vert="horz" lIns="91440" tIns="45720" rIns="91440" bIns="45720" rtlCol="0" anchor="t">
            <a:normAutofit/>
          </a:bodyPr>
          <a:lstStyle/>
          <a:p>
            <a:r>
              <a:rPr lang="en-US" i="1" dirty="0">
                <a:latin typeface="Montserrat"/>
              </a:rPr>
              <a:t>Fall 20</a:t>
            </a:r>
            <a:r>
              <a:rPr lang="en-US" dirty="0">
                <a:latin typeface="Montserrat"/>
              </a:rPr>
              <a:t>, </a:t>
            </a:r>
            <a:r>
              <a:rPr lang="en-US" i="1" dirty="0">
                <a:latin typeface="Montserrat"/>
              </a:rPr>
              <a:t>Spring</a:t>
            </a:r>
            <a:r>
              <a:rPr lang="en-US" dirty="0">
                <a:latin typeface="Montserrat"/>
              </a:rPr>
              <a:t> </a:t>
            </a:r>
            <a:r>
              <a:rPr lang="en-US" i="1" dirty="0">
                <a:latin typeface="Montserrat"/>
              </a:rPr>
              <a:t>2</a:t>
            </a:r>
            <a:r>
              <a:rPr lang="en-US" i="1" dirty="0">
                <a:latin typeface="Verdana"/>
                <a:ea typeface="Verdana"/>
              </a:rPr>
              <a:t>1</a:t>
            </a:r>
            <a:r>
              <a:rPr lang="en-US" i="1" dirty="0">
                <a:latin typeface="Montserrat"/>
              </a:rPr>
              <a:t>, Fall</a:t>
            </a:r>
            <a:r>
              <a:rPr lang="en-US" dirty="0">
                <a:latin typeface="Montserrat"/>
              </a:rPr>
              <a:t> </a:t>
            </a:r>
            <a:r>
              <a:rPr lang="en-US" i="1" dirty="0">
                <a:latin typeface="Montserrat"/>
              </a:rPr>
              <a:t>2</a:t>
            </a:r>
            <a:r>
              <a:rPr lang="en-US" i="1" dirty="0">
                <a:latin typeface="Verdana"/>
                <a:ea typeface="Verdana"/>
              </a:rPr>
              <a:t>1</a:t>
            </a:r>
            <a:r>
              <a:rPr lang="en-US" dirty="0">
                <a:latin typeface="Montserrat"/>
              </a:rPr>
              <a:t>  Cycle</a:t>
            </a:r>
            <a:endParaRPr lang="en-US" dirty="0">
              <a:latin typeface="Montserrat"/>
              <a:ea typeface="+mn-lt"/>
              <a:cs typeface="+mn-lt"/>
            </a:endParaRPr>
          </a:p>
          <a:p>
            <a:r>
              <a:rPr lang="en-US" dirty="0">
                <a:latin typeface="Montserrat"/>
              </a:rPr>
              <a:t>IP2 Pilot</a:t>
            </a:r>
            <a:endParaRPr lang="en-US" dirty="0">
              <a:latin typeface="Montserrat"/>
              <a:ea typeface="+mn-lt"/>
              <a:cs typeface="+mn-lt"/>
            </a:endParaRPr>
          </a:p>
        </p:txBody>
      </p:sp>
      <p:sp>
        <p:nvSpPr>
          <p:cNvPr id="5" name="Text Placeholder 4">
            <a:extLst>
              <a:ext uri="{FF2B5EF4-FFF2-40B4-BE49-F238E27FC236}">
                <a16:creationId xmlns:a16="http://schemas.microsoft.com/office/drawing/2014/main" id="{3B5A682E-DACC-4653-8A11-3E128AD55482}"/>
              </a:ext>
            </a:extLst>
          </p:cNvPr>
          <p:cNvSpPr>
            <a:spLocks noGrp="1"/>
          </p:cNvSpPr>
          <p:nvPr>
            <p:ph type="body" sz="quarter" idx="3"/>
          </p:nvPr>
        </p:nvSpPr>
        <p:spPr/>
        <p:txBody>
          <a:bodyPr>
            <a:normAutofit/>
          </a:bodyPr>
          <a:lstStyle/>
          <a:p>
            <a:r>
              <a:rPr lang="en-US">
                <a:latin typeface="Montserrat Medium" panose="00000600000000000000" pitchFamily="2" charset="0"/>
              </a:rPr>
              <a:t>Program Changes</a:t>
            </a:r>
            <a:endParaRPr lang="en-US" b="0">
              <a:ea typeface="+mn-lt"/>
              <a:cs typeface="+mn-lt"/>
            </a:endParaRPr>
          </a:p>
        </p:txBody>
      </p:sp>
      <p:sp>
        <p:nvSpPr>
          <p:cNvPr id="6" name="Content Placeholder 5">
            <a:extLst>
              <a:ext uri="{FF2B5EF4-FFF2-40B4-BE49-F238E27FC236}">
                <a16:creationId xmlns:a16="http://schemas.microsoft.com/office/drawing/2014/main" id="{224850B8-0A80-4AE6-99E2-5839A643DE73}"/>
              </a:ext>
            </a:extLst>
          </p:cNvPr>
          <p:cNvSpPr>
            <a:spLocks noGrp="1"/>
          </p:cNvSpPr>
          <p:nvPr>
            <p:ph sz="quarter" idx="4"/>
          </p:nvPr>
        </p:nvSpPr>
        <p:spPr/>
        <p:txBody>
          <a:bodyPr vert="horz" lIns="91440" tIns="45720" rIns="91440" bIns="45720" rtlCol="0" anchor="t">
            <a:normAutofit/>
          </a:bodyPr>
          <a:lstStyle/>
          <a:p>
            <a:r>
              <a:rPr lang="en-US">
                <a:latin typeface="Montserrat"/>
              </a:rPr>
              <a:t>New Competency Model Transition</a:t>
            </a:r>
            <a:endParaRPr lang="en-US">
              <a:latin typeface="Montserrat" panose="00000500000000000000" pitchFamily="2" charset="0"/>
            </a:endParaRPr>
          </a:p>
        </p:txBody>
      </p:sp>
      <p:pic>
        <p:nvPicPr>
          <p:cNvPr id="11" name="Picture 11" descr="A picture containing text, clipart&#10;&#10;Description automatically generated">
            <a:extLst>
              <a:ext uri="{FF2B5EF4-FFF2-40B4-BE49-F238E27FC236}">
                <a16:creationId xmlns:a16="http://schemas.microsoft.com/office/drawing/2014/main" id="{16BD6736-271C-4EE7-BF11-F0C0D98DF1A3}"/>
              </a:ext>
            </a:extLst>
          </p:cNvPr>
          <p:cNvPicPr>
            <a:picLocks noChangeAspect="1"/>
          </p:cNvPicPr>
          <p:nvPr/>
        </p:nvPicPr>
        <p:blipFill>
          <a:blip r:embed="rId2"/>
          <a:stretch>
            <a:fillRect/>
          </a:stretch>
        </p:blipFill>
        <p:spPr>
          <a:xfrm>
            <a:off x="3123625" y="1996862"/>
            <a:ext cx="5592293" cy="2921582"/>
          </a:xfrm>
          <a:prstGeom prst="rect">
            <a:avLst/>
          </a:prstGeom>
        </p:spPr>
      </p:pic>
      <p:grpSp>
        <p:nvGrpSpPr>
          <p:cNvPr id="7" name="Group 6">
            <a:extLst>
              <a:ext uri="{FF2B5EF4-FFF2-40B4-BE49-F238E27FC236}">
                <a16:creationId xmlns:a16="http://schemas.microsoft.com/office/drawing/2014/main" id="{6B9C449F-EE32-4373-8898-5DCED30BCDE7}"/>
              </a:ext>
              <a:ext uri="{C183D7F6-B498-43B3-948B-1728B52AA6E4}">
                <adec:decorative xmlns:adec="http://schemas.microsoft.com/office/drawing/2017/decorative" val="1"/>
              </a:ext>
            </a:extLst>
          </p:cNvPr>
          <p:cNvGrpSpPr/>
          <p:nvPr/>
        </p:nvGrpSpPr>
        <p:grpSpPr>
          <a:xfrm>
            <a:off x="0" y="5926452"/>
            <a:ext cx="12192000" cy="566423"/>
            <a:chOff x="0" y="5689600"/>
            <a:chExt cx="12192000" cy="566423"/>
          </a:xfrm>
        </p:grpSpPr>
        <p:sp>
          <p:nvSpPr>
            <p:cNvPr id="8" name="Rectangle 7">
              <a:extLst>
                <a:ext uri="{FF2B5EF4-FFF2-40B4-BE49-F238E27FC236}">
                  <a16:creationId xmlns:a16="http://schemas.microsoft.com/office/drawing/2014/main" id="{8358EFAD-486B-425A-A41C-0348F3D3E704}"/>
                </a:ext>
              </a:extLst>
            </p:cNvPr>
            <p:cNvSpPr/>
            <p:nvPr/>
          </p:nvSpPr>
          <p:spPr>
            <a:xfrm>
              <a:off x="0" y="5689600"/>
              <a:ext cx="12192000" cy="566423"/>
            </a:xfrm>
            <a:prstGeom prst="rect">
              <a:avLst/>
            </a:prstGeom>
            <a:solidFill>
              <a:srgbClr val="CE0E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3EBB7D-5EE3-45C9-B43A-759C07563F38}"/>
                </a:ext>
              </a:extLst>
            </p:cNvPr>
            <p:cNvSpPr txBox="1"/>
            <p:nvPr/>
          </p:nvSpPr>
          <p:spPr>
            <a:xfrm>
              <a:off x="6934200" y="5847675"/>
              <a:ext cx="4432300" cy="400110"/>
            </a:xfrm>
            <a:prstGeom prst="rect">
              <a:avLst/>
            </a:prstGeom>
            <a:solidFill>
              <a:srgbClr val="CE0E2D"/>
            </a:solidFill>
          </p:spPr>
          <p:txBody>
            <a:bodyPr wrap="square" rtlCol="0">
              <a:spAutoFit/>
            </a:bodyPr>
            <a:lstStyle/>
            <a:p>
              <a:r>
                <a:rPr lang="en-US" sz="2000">
                  <a:solidFill>
                    <a:schemeClr val="bg1">
                      <a:lumMod val="95000"/>
                    </a:schemeClr>
                  </a:solidFill>
                  <a:latin typeface="Montserrat Medium" panose="00000600000000000000" pitchFamily="2" charset="0"/>
                </a:rPr>
                <a:t>Be seen. Be heard. BE INSPIRED</a:t>
              </a:r>
              <a:r>
                <a:rPr lang="en-US" sz="2000">
                  <a:solidFill>
                    <a:schemeClr val="bg1">
                      <a:lumMod val="95000"/>
                    </a:schemeClr>
                  </a:solidFill>
                </a:rPr>
                <a:t>.</a:t>
              </a:r>
            </a:p>
          </p:txBody>
        </p:sp>
        <p:pic>
          <p:nvPicPr>
            <p:cNvPr id="10" name="Picture 9">
              <a:extLst>
                <a:ext uri="{FF2B5EF4-FFF2-40B4-BE49-F238E27FC236}">
                  <a16:creationId xmlns:a16="http://schemas.microsoft.com/office/drawing/2014/main" id="{35FC65A1-C8FB-4FD5-AB02-92A5E2D87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 y="5822417"/>
              <a:ext cx="1548593" cy="433606"/>
            </a:xfrm>
            <a:prstGeom prst="rect">
              <a:avLst/>
            </a:prstGeom>
          </p:spPr>
        </p:pic>
      </p:grpSp>
    </p:spTree>
    <p:extLst>
      <p:ext uri="{BB962C8B-B14F-4D97-AF65-F5344CB8AC3E}">
        <p14:creationId xmlns:p14="http://schemas.microsoft.com/office/powerpoint/2010/main" val="111404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allAtOnce"/>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B96A-A631-4C0F-BEFA-E058E80DDDBA}"/>
              </a:ext>
            </a:extLst>
          </p:cNvPr>
          <p:cNvSpPr>
            <a:spLocks noGrp="1"/>
          </p:cNvSpPr>
          <p:nvPr>
            <p:ph type="title"/>
          </p:nvPr>
        </p:nvSpPr>
        <p:spPr/>
        <p:txBody>
          <a:bodyPr/>
          <a:lstStyle/>
          <a:p>
            <a:r>
              <a:rPr lang="en-US" dirty="0">
                <a:latin typeface="Montserrat"/>
              </a:rPr>
              <a:t>IP2 Pilot Analysis Fall 2021</a:t>
            </a:r>
            <a:endParaRPr lang="en-US" dirty="0">
              <a:ea typeface="+mj-lt"/>
              <a:cs typeface="+mj-lt"/>
            </a:endParaRPr>
          </a:p>
        </p:txBody>
      </p:sp>
      <p:sp>
        <p:nvSpPr>
          <p:cNvPr id="3" name="Text Placeholder 2">
            <a:extLst>
              <a:ext uri="{FF2B5EF4-FFF2-40B4-BE49-F238E27FC236}">
                <a16:creationId xmlns:a16="http://schemas.microsoft.com/office/drawing/2014/main" id="{2207EFAA-F0F1-42F6-AAE6-A6683D6FF16D}"/>
              </a:ext>
            </a:extLst>
          </p:cNvPr>
          <p:cNvSpPr>
            <a:spLocks noGrp="1"/>
          </p:cNvSpPr>
          <p:nvPr>
            <p:ph type="body" idx="1"/>
          </p:nvPr>
        </p:nvSpPr>
        <p:spPr/>
        <p:txBody>
          <a:bodyPr/>
          <a:lstStyle/>
          <a:p>
            <a:pPr algn="ctr"/>
            <a:r>
              <a:rPr lang="en-US" dirty="0">
                <a:ea typeface="+mn-lt"/>
                <a:cs typeface="+mn-lt"/>
              </a:rPr>
              <a:t>Krippendorff's Alpha – 4 Raters</a:t>
            </a:r>
            <a:endParaRPr lang="en-US" b="0" dirty="0">
              <a:ea typeface="+mn-lt"/>
              <a:cs typeface="+mn-lt"/>
            </a:endParaRPr>
          </a:p>
        </p:txBody>
      </p:sp>
      <p:pic>
        <p:nvPicPr>
          <p:cNvPr id="8" name="Picture 8" descr="Table&#10;&#10;Description automatically generated">
            <a:extLst>
              <a:ext uri="{FF2B5EF4-FFF2-40B4-BE49-F238E27FC236}">
                <a16:creationId xmlns:a16="http://schemas.microsoft.com/office/drawing/2014/main" id="{85632AC7-0848-46EE-894B-C19C100FE9A8}"/>
              </a:ext>
            </a:extLst>
          </p:cNvPr>
          <p:cNvPicPr>
            <a:picLocks noGrp="1" noChangeAspect="1"/>
          </p:cNvPicPr>
          <p:nvPr>
            <p:ph sz="half" idx="2"/>
          </p:nvPr>
        </p:nvPicPr>
        <p:blipFill>
          <a:blip r:embed="rId2"/>
          <a:stretch>
            <a:fillRect/>
          </a:stretch>
        </p:blipFill>
        <p:spPr>
          <a:xfrm>
            <a:off x="1570771" y="2505075"/>
            <a:ext cx="4067750" cy="4056516"/>
          </a:xfrm>
        </p:spPr>
      </p:pic>
      <p:sp>
        <p:nvSpPr>
          <p:cNvPr id="5" name="Text Placeholder 4">
            <a:extLst>
              <a:ext uri="{FF2B5EF4-FFF2-40B4-BE49-F238E27FC236}">
                <a16:creationId xmlns:a16="http://schemas.microsoft.com/office/drawing/2014/main" id="{E3CDCA70-02CA-4C63-9D46-7684A73F7B05}"/>
              </a:ext>
            </a:extLst>
          </p:cNvPr>
          <p:cNvSpPr>
            <a:spLocks noGrp="1"/>
          </p:cNvSpPr>
          <p:nvPr>
            <p:ph type="body" sz="quarter" idx="3"/>
          </p:nvPr>
        </p:nvSpPr>
        <p:spPr/>
        <p:txBody>
          <a:bodyPr/>
          <a:lstStyle/>
          <a:p>
            <a:pPr algn="ctr"/>
            <a:r>
              <a:rPr lang="en-US" dirty="0">
                <a:cs typeface="Calibri"/>
              </a:rPr>
              <a:t>Krippendorff's Alpha – 3 Raters</a:t>
            </a:r>
          </a:p>
        </p:txBody>
      </p:sp>
      <p:pic>
        <p:nvPicPr>
          <p:cNvPr id="7" name="Picture 7">
            <a:extLst>
              <a:ext uri="{FF2B5EF4-FFF2-40B4-BE49-F238E27FC236}">
                <a16:creationId xmlns:a16="http://schemas.microsoft.com/office/drawing/2014/main" id="{02D8DBE8-FA93-496C-BFAE-36741CCE0786}"/>
              </a:ext>
            </a:extLst>
          </p:cNvPr>
          <p:cNvPicPr>
            <a:picLocks noGrp="1" noChangeAspect="1"/>
          </p:cNvPicPr>
          <p:nvPr>
            <p:ph sz="quarter" idx="4"/>
          </p:nvPr>
        </p:nvPicPr>
        <p:blipFill>
          <a:blip r:embed="rId3"/>
          <a:stretch>
            <a:fillRect/>
          </a:stretch>
        </p:blipFill>
        <p:spPr>
          <a:xfrm>
            <a:off x="6964015" y="2505075"/>
            <a:ext cx="4016843" cy="4110945"/>
          </a:xfrm>
        </p:spPr>
      </p:pic>
    </p:spTree>
    <p:extLst>
      <p:ext uri="{BB962C8B-B14F-4D97-AF65-F5344CB8AC3E}">
        <p14:creationId xmlns:p14="http://schemas.microsoft.com/office/powerpoint/2010/main" val="1608903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1BCDBC5F-0DA1-4EBD-A36B-9649C906C7E5}"/>
              </a:ext>
            </a:extLst>
          </p:cNvPr>
          <p:cNvGraphicFramePr>
            <a:graphicFrameLocks noGrp="1"/>
          </p:cNvGraphicFramePr>
          <p:nvPr>
            <p:ph idx="1"/>
            <p:extLst>
              <p:ext uri="{D42A27DB-BD31-4B8C-83A1-F6EECF244321}">
                <p14:modId xmlns:p14="http://schemas.microsoft.com/office/powerpoint/2010/main" val="1677977187"/>
              </p:ext>
            </p:extLst>
          </p:nvPr>
        </p:nvGraphicFramePr>
        <p:xfrm>
          <a:off x="2666198" y="690281"/>
          <a:ext cx="6766929" cy="5477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13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F9D35C7A-FBA7-44DA-AD94-37A4A167F4B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CE20F635-AEBF-4786-8A83-35A8AB3A0AF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24221567-E3A8-44DF-99EB-D862E32BA9C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184802AB-87A3-4F3E-8F67-387BD3D0D21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7E67C7D3-8702-42A4-8FBD-EDAF62D38EF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dgm id="{FD87EED2-4E41-4252-B09D-B7B4A4A8588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graphicEl>
                                              <a:dgm id="{48038B42-3B14-4C01-BB36-82CFB2F1F7B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dgm id="{C1E51F91-92DA-486D-A811-C8F460C70B3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graphicEl>
                                              <a:dgm id="{8159DA29-6035-40B7-9F93-B963C06BC84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graphicEl>
                                              <a:dgm id="{94CC5024-7678-4398-B4BD-3FF4F34CB65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13613-16F7-41B6-B9DC-C8964B05FEF0}"/>
              </a:ext>
            </a:extLst>
          </p:cNvPr>
          <p:cNvSpPr>
            <a:spLocks noGrp="1"/>
          </p:cNvSpPr>
          <p:nvPr>
            <p:ph type="title"/>
          </p:nvPr>
        </p:nvSpPr>
        <p:spPr>
          <a:xfrm>
            <a:off x="839788" y="457200"/>
            <a:ext cx="3932237" cy="1409701"/>
          </a:xfrm>
        </p:spPr>
        <p:txBody>
          <a:bodyPr/>
          <a:lstStyle/>
          <a:p>
            <a:r>
              <a:rPr lang="en-US" sz="4000">
                <a:latin typeface="Montserrat"/>
              </a:rPr>
              <a:t>IP2 Pilot </a:t>
            </a:r>
            <a:br>
              <a:rPr lang="en-US" sz="4000" dirty="0">
                <a:latin typeface="Montserrat"/>
              </a:rPr>
            </a:br>
            <a:r>
              <a:rPr lang="en-US" sz="4000">
                <a:latin typeface="Montserrat"/>
              </a:rPr>
              <a:t>Examples</a:t>
            </a:r>
          </a:p>
        </p:txBody>
      </p:sp>
      <p:sp>
        <p:nvSpPr>
          <p:cNvPr id="3" name="Content Placeholder 2">
            <a:extLst>
              <a:ext uri="{FF2B5EF4-FFF2-40B4-BE49-F238E27FC236}">
                <a16:creationId xmlns:a16="http://schemas.microsoft.com/office/drawing/2014/main" id="{EBC5A996-068F-49F7-8C5B-DAE08496151F}"/>
              </a:ext>
            </a:extLst>
          </p:cNvPr>
          <p:cNvSpPr>
            <a:spLocks noGrp="1"/>
          </p:cNvSpPr>
          <p:nvPr>
            <p:ph idx="1"/>
          </p:nvPr>
        </p:nvSpPr>
        <p:spPr>
          <a:xfrm>
            <a:off x="5183188" y="2057854"/>
            <a:ext cx="6172200" cy="3812267"/>
          </a:xfrm>
        </p:spPr>
        <p:txBody>
          <a:bodyPr vert="horz" lIns="91440" tIns="45720" rIns="91440" bIns="45720" rtlCol="0" anchor="t">
            <a:normAutofit/>
          </a:bodyPr>
          <a:lstStyle/>
          <a:p>
            <a:pPr>
              <a:buNone/>
            </a:pPr>
            <a:r>
              <a:rPr lang="en-US">
                <a:latin typeface="Montserrat"/>
                <a:cs typeface="Calibri" panose="020F0502020204030204"/>
              </a:rPr>
              <a:t>Response:</a:t>
            </a:r>
            <a:endParaRPr lang="en-US">
              <a:ea typeface="+mn-lt"/>
              <a:cs typeface="+mn-lt"/>
            </a:endParaRPr>
          </a:p>
          <a:p>
            <a:pPr marL="0" indent="0">
              <a:lnSpc>
                <a:spcPct val="100000"/>
              </a:lnSpc>
              <a:buNone/>
            </a:pPr>
            <a:r>
              <a:rPr lang="en-US" sz="1600">
                <a:latin typeface="Montserrat"/>
                <a:ea typeface="+mn-lt"/>
                <a:cs typeface="+mn-lt"/>
              </a:rPr>
              <a:t>"Each person in the scenarios are ready to fight. If I were in a situation with one of these individuals, I would ask them what I can to [</a:t>
            </a:r>
            <a:r>
              <a:rPr lang="en-US" sz="1600" i="1">
                <a:latin typeface="Montserrat"/>
                <a:ea typeface="+mn-lt"/>
                <a:cs typeface="+mn-lt"/>
              </a:rPr>
              <a:t>sic</a:t>
            </a:r>
            <a:r>
              <a:rPr lang="en-US" sz="1600">
                <a:latin typeface="Montserrat"/>
                <a:ea typeface="+mn-lt"/>
                <a:cs typeface="+mn-lt"/>
              </a:rPr>
              <a:t>] in order to help them feel better. </a:t>
            </a:r>
            <a:r>
              <a:rPr lang="en-US" sz="1600" dirty="0">
                <a:latin typeface="Montserrat"/>
                <a:ea typeface="+mn-lt"/>
                <a:cs typeface="+mn-lt"/>
              </a:rPr>
              <a:t>However, my initial reaction would be nervous. It might </a:t>
            </a:r>
            <a:r>
              <a:rPr lang="en-US" sz="1600">
                <a:latin typeface="Montserrat"/>
                <a:ea typeface="+mn-lt"/>
                <a:cs typeface="+mn-lt"/>
              </a:rPr>
              <a:t>take me a couple seconds to think and to step into action." </a:t>
            </a:r>
            <a:endParaRPr lang="en-US">
              <a:latin typeface="Montserrat"/>
              <a:ea typeface="Verdana"/>
              <a:cs typeface="Calibri" panose="020F0502020204030204"/>
            </a:endParaRPr>
          </a:p>
        </p:txBody>
      </p:sp>
      <p:sp>
        <p:nvSpPr>
          <p:cNvPr id="4" name="Text Placeholder 3">
            <a:extLst>
              <a:ext uri="{FF2B5EF4-FFF2-40B4-BE49-F238E27FC236}">
                <a16:creationId xmlns:a16="http://schemas.microsoft.com/office/drawing/2014/main" id="{08FCB204-CCAF-4B52-8299-BCE907097DF6}"/>
              </a:ext>
            </a:extLst>
          </p:cNvPr>
          <p:cNvSpPr>
            <a:spLocks noGrp="1"/>
          </p:cNvSpPr>
          <p:nvPr>
            <p:ph type="body" sz="half" idx="2"/>
          </p:nvPr>
        </p:nvSpPr>
        <p:spPr/>
        <p:txBody>
          <a:bodyPr vert="horz" lIns="91440" tIns="45720" rIns="91440" bIns="45720" rtlCol="0" anchor="t">
            <a:normAutofit/>
          </a:bodyPr>
          <a:lstStyle/>
          <a:p>
            <a:r>
              <a:rPr lang="en-US" sz="2000">
                <a:latin typeface="Montserrat"/>
              </a:rPr>
              <a:t>Prompt: </a:t>
            </a:r>
            <a:endParaRPr lang="en-US" sz="2000">
              <a:ea typeface="+mn-lt"/>
              <a:cs typeface="+mn-lt"/>
            </a:endParaRPr>
          </a:p>
          <a:p>
            <a:pPr>
              <a:lnSpc>
                <a:spcPct val="100000"/>
              </a:lnSpc>
            </a:pPr>
            <a:r>
              <a:rPr lang="en-US">
                <a:latin typeface="Montserrat"/>
                <a:ea typeface="+mn-lt"/>
                <a:cs typeface="+mn-lt"/>
              </a:rPr>
              <a:t>A four-year-old throws a temper tantrum. A 20-year-old starts a fistfight. A 75-year-old with Alzheimer’s disease becomes combative. </a:t>
            </a:r>
            <a:endParaRPr lang="en-US">
              <a:ea typeface="+mn-lt"/>
              <a:cs typeface="+mn-lt"/>
            </a:endParaRPr>
          </a:p>
          <a:p>
            <a:pPr>
              <a:lnSpc>
                <a:spcPct val="100000"/>
              </a:lnSpc>
            </a:pPr>
            <a:r>
              <a:rPr lang="en-US">
                <a:latin typeface="Verdana"/>
                <a:ea typeface="Verdana"/>
                <a:cs typeface="+mn-lt"/>
              </a:rPr>
              <a:t>1</a:t>
            </a:r>
            <a:r>
              <a:rPr lang="en-US">
                <a:latin typeface="Montserrat"/>
                <a:ea typeface="+mn-lt"/>
                <a:cs typeface="+mn-lt"/>
              </a:rPr>
              <a:t>. What might these reactions have in common? </a:t>
            </a:r>
            <a:endParaRPr lang="en-US">
              <a:ea typeface="+mn-lt"/>
              <a:cs typeface="+mn-lt"/>
            </a:endParaRPr>
          </a:p>
          <a:p>
            <a:pPr>
              <a:lnSpc>
                <a:spcPct val="100000"/>
              </a:lnSpc>
            </a:pPr>
            <a:r>
              <a:rPr lang="en-US">
                <a:latin typeface="Montserrat"/>
                <a:ea typeface="+mn-lt"/>
                <a:cs typeface="+mn-lt"/>
              </a:rPr>
              <a:t>2. How would you react in a situation with one of the three individuals above?</a:t>
            </a:r>
            <a:endParaRPr lang="en-US">
              <a:ea typeface="+mn-lt"/>
              <a:cs typeface="+mn-lt"/>
            </a:endParaRPr>
          </a:p>
          <a:p>
            <a:pPr>
              <a:lnSpc>
                <a:spcPct val="100000"/>
              </a:lnSpc>
            </a:pPr>
            <a:endParaRPr lang="en-US" dirty="0">
              <a:latin typeface="Montserrat"/>
              <a:cs typeface="Calibri"/>
            </a:endParaRPr>
          </a:p>
        </p:txBody>
      </p:sp>
    </p:spTree>
    <p:extLst>
      <p:ext uri="{BB962C8B-B14F-4D97-AF65-F5344CB8AC3E}">
        <p14:creationId xmlns:p14="http://schemas.microsoft.com/office/powerpoint/2010/main" val="1455439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6248-4459-4F02-9405-C132DDEFC990}"/>
              </a:ext>
            </a:extLst>
          </p:cNvPr>
          <p:cNvSpPr>
            <a:spLocks noGrp="1"/>
          </p:cNvSpPr>
          <p:nvPr>
            <p:ph type="title"/>
          </p:nvPr>
        </p:nvSpPr>
        <p:spPr/>
        <p:txBody>
          <a:bodyPr vert="horz" lIns="91440" tIns="45720" rIns="91440" bIns="45720" rtlCol="0" anchor="b">
            <a:noAutofit/>
          </a:bodyPr>
          <a:lstStyle/>
          <a:p>
            <a:r>
              <a:rPr lang="en-US" sz="4000" dirty="0">
                <a:latin typeface="Montserrat"/>
              </a:rPr>
              <a:t>IP2 </a:t>
            </a:r>
            <a:r>
              <a:rPr lang="en-US" sz="4000">
                <a:latin typeface="Montserrat"/>
              </a:rPr>
              <a:t>Pilot </a:t>
            </a:r>
            <a:br>
              <a:rPr lang="en-US" sz="4000" dirty="0">
                <a:latin typeface="Montserrat"/>
              </a:rPr>
            </a:br>
            <a:r>
              <a:rPr lang="en-US" sz="4000">
                <a:latin typeface="Montserrat"/>
              </a:rPr>
              <a:t>Examples</a:t>
            </a:r>
            <a:br>
              <a:rPr lang="en-US" sz="4000" dirty="0">
                <a:latin typeface="Montserrat"/>
              </a:rPr>
            </a:br>
            <a:endParaRPr lang="en-US">
              <a:ea typeface="+mj-lt"/>
              <a:cs typeface="+mj-lt"/>
            </a:endParaRPr>
          </a:p>
        </p:txBody>
      </p:sp>
      <p:sp>
        <p:nvSpPr>
          <p:cNvPr id="3" name="Content Placeholder 2">
            <a:extLst>
              <a:ext uri="{FF2B5EF4-FFF2-40B4-BE49-F238E27FC236}">
                <a16:creationId xmlns:a16="http://schemas.microsoft.com/office/drawing/2014/main" id="{C11048FA-7F4D-43D0-ADAA-6A424F087EE5}"/>
              </a:ext>
            </a:extLst>
          </p:cNvPr>
          <p:cNvSpPr>
            <a:spLocks noGrp="1"/>
          </p:cNvSpPr>
          <p:nvPr>
            <p:ph idx="1"/>
          </p:nvPr>
        </p:nvSpPr>
        <p:spPr>
          <a:xfrm>
            <a:off x="5183188" y="379640"/>
            <a:ext cx="6172200" cy="6397623"/>
          </a:xfrm>
        </p:spPr>
        <p:txBody>
          <a:bodyPr vert="horz" lIns="91440" tIns="45720" rIns="91440" bIns="45720" rtlCol="0" anchor="t">
            <a:normAutofit/>
          </a:bodyPr>
          <a:lstStyle/>
          <a:p>
            <a:pPr marL="0" indent="0">
              <a:lnSpc>
                <a:spcPct val="120000"/>
              </a:lnSpc>
              <a:buNone/>
            </a:pPr>
            <a:r>
              <a:rPr lang="en-US" sz="3800">
                <a:latin typeface="Montserrat"/>
                <a:cs typeface="Calibri"/>
              </a:rPr>
              <a:t>Response:</a:t>
            </a:r>
            <a:endParaRPr lang="en-US" sz="3800">
              <a:latin typeface="Montserrat"/>
            </a:endParaRPr>
          </a:p>
          <a:p>
            <a:pPr marL="0" indent="0">
              <a:lnSpc>
                <a:spcPct val="120000"/>
              </a:lnSpc>
              <a:buNone/>
            </a:pPr>
            <a:r>
              <a:rPr lang="en-US" sz="1800">
                <a:latin typeface="Verdana"/>
                <a:ea typeface="Verdana"/>
                <a:cs typeface="Calibri"/>
              </a:rPr>
              <a:t>1</a:t>
            </a:r>
            <a:r>
              <a:rPr lang="en-US" sz="1800">
                <a:latin typeface="Montserrat"/>
                <a:cs typeface="Calibri"/>
              </a:rPr>
              <a:t>. </a:t>
            </a:r>
            <a:r>
              <a:rPr lang="en-US" sz="1800">
                <a:latin typeface="Montserrat"/>
                <a:ea typeface="+mn-lt"/>
                <a:cs typeface="+mn-lt"/>
              </a:rPr>
              <a:t>"</a:t>
            </a:r>
            <a:r>
              <a:rPr lang="en-US" sz="1600">
                <a:latin typeface="Montserrat"/>
                <a:ea typeface="+mn-lt"/>
                <a:cs typeface="+mn-lt"/>
              </a:rPr>
              <a:t>These reactions all involve mental impulsivity due to brain immaturity or decline. A four-year old’s brain isn’t developed enough to appropriately process his/her feelings or the stimulation, especially if overwhelming, in his/her environment. A 20-year-old’s brain’s prefrontal cortex isn’t developed for another 5 years. Therefore, executive decision-making and impulse control are difficult. A 75-year-old’s brain’s function is naturally declining due to the aging process. Like the others, impulses and higher-function thinking capability are harder to control and complete." </a:t>
            </a:r>
          </a:p>
          <a:p>
            <a:pPr marL="0" indent="0">
              <a:lnSpc>
                <a:spcPct val="120000"/>
              </a:lnSpc>
              <a:buNone/>
            </a:pPr>
            <a:r>
              <a:rPr lang="en-US" sz="1400">
                <a:latin typeface="Montserrat"/>
                <a:cs typeface="Calibri"/>
              </a:rPr>
              <a:t>2.</a:t>
            </a:r>
            <a:r>
              <a:rPr lang="en-US" sz="1600">
                <a:latin typeface="Montserrat"/>
                <a:cs typeface="Calibri"/>
              </a:rPr>
              <a:t> "</a:t>
            </a:r>
            <a:r>
              <a:rPr lang="en-US" sz="1600">
                <a:latin typeface="Montserrat"/>
                <a:ea typeface="+mn-lt"/>
                <a:cs typeface="+mn-lt"/>
              </a:rPr>
              <a:t>I would get on the individual’s level and meet them where they’re at. I would listen to their thoughts and feelings and attempt to de-escalate the situation by expressing empathy. Then I would offer a distraction or another activity suggestion in order to move on from the trigger/situation that started the response in the first place." </a:t>
            </a:r>
          </a:p>
          <a:p>
            <a:endParaRPr lang="en-US" sz="2000" dirty="0">
              <a:latin typeface="Montserrat"/>
              <a:cs typeface="Calibri"/>
            </a:endParaRPr>
          </a:p>
        </p:txBody>
      </p:sp>
      <p:sp>
        <p:nvSpPr>
          <p:cNvPr id="4" name="Text Placeholder 3">
            <a:extLst>
              <a:ext uri="{FF2B5EF4-FFF2-40B4-BE49-F238E27FC236}">
                <a16:creationId xmlns:a16="http://schemas.microsoft.com/office/drawing/2014/main" id="{5A8E7EF9-A0B3-4BBA-95C3-537CBA2807F9}"/>
              </a:ext>
            </a:extLst>
          </p:cNvPr>
          <p:cNvSpPr>
            <a:spLocks noGrp="1"/>
          </p:cNvSpPr>
          <p:nvPr>
            <p:ph type="body" sz="half" idx="2"/>
          </p:nvPr>
        </p:nvSpPr>
        <p:spPr/>
        <p:txBody>
          <a:bodyPr vert="horz" lIns="91440" tIns="45720" rIns="91440" bIns="45720" rtlCol="0" anchor="t">
            <a:normAutofit/>
          </a:bodyPr>
          <a:lstStyle/>
          <a:p>
            <a:r>
              <a:rPr lang="en-US" sz="2000">
                <a:latin typeface="Montserrat"/>
              </a:rPr>
              <a:t>Prompt: </a:t>
            </a:r>
            <a:endParaRPr lang="en-US" sz="2000">
              <a:latin typeface="Montserrat"/>
              <a:cs typeface="Calibri" panose="020F0502020204030204"/>
            </a:endParaRPr>
          </a:p>
          <a:p>
            <a:pPr>
              <a:lnSpc>
                <a:spcPct val="100000"/>
              </a:lnSpc>
            </a:pPr>
            <a:r>
              <a:rPr lang="en-US">
                <a:latin typeface="Montserrat"/>
                <a:cs typeface="Calibri Light"/>
              </a:rPr>
              <a:t>A four-year-old throws a temper tantrum. A 20-year-old starts a fistfight. A 75-year-old with Alzheimer’s disease becomes combative. </a:t>
            </a:r>
            <a:endParaRPr lang="en-US">
              <a:latin typeface="Montserrat"/>
              <a:cs typeface="Calibri" panose="020F0502020204030204"/>
            </a:endParaRPr>
          </a:p>
          <a:p>
            <a:pPr>
              <a:lnSpc>
                <a:spcPct val="100000"/>
              </a:lnSpc>
            </a:pPr>
            <a:r>
              <a:rPr lang="en-US">
                <a:latin typeface="Verdana"/>
                <a:ea typeface="Verdana"/>
                <a:cs typeface="Calibri Light"/>
              </a:rPr>
              <a:t>1</a:t>
            </a:r>
            <a:r>
              <a:rPr lang="en-US">
                <a:latin typeface="Montserrat"/>
                <a:cs typeface="Calibri Light"/>
              </a:rPr>
              <a:t>. What might these reactions have in common? </a:t>
            </a:r>
            <a:endParaRPr lang="en-US">
              <a:latin typeface="Montserrat"/>
              <a:cs typeface="Calibri" panose="020F0502020204030204"/>
            </a:endParaRPr>
          </a:p>
          <a:p>
            <a:pPr>
              <a:lnSpc>
                <a:spcPct val="100000"/>
              </a:lnSpc>
            </a:pPr>
            <a:r>
              <a:rPr lang="en-US">
                <a:latin typeface="Montserrat"/>
                <a:cs typeface="Calibri Light"/>
              </a:rPr>
              <a:t>2. How would you react </a:t>
            </a:r>
            <a:r>
              <a:rPr lang="en-US">
                <a:latin typeface="Montserrat"/>
                <a:cs typeface="Calibri"/>
              </a:rPr>
              <a:t>in a situation with one of the three individuals above?</a:t>
            </a:r>
            <a:endParaRPr lang="en-US">
              <a:latin typeface="Montserrat"/>
              <a:ea typeface="+mn-lt"/>
              <a:cs typeface="+mn-lt"/>
            </a:endParaRPr>
          </a:p>
          <a:p>
            <a:endParaRPr lang="en-US" dirty="0">
              <a:cs typeface="Calibri"/>
            </a:endParaRPr>
          </a:p>
        </p:txBody>
      </p:sp>
    </p:spTree>
    <p:extLst>
      <p:ext uri="{BB962C8B-B14F-4D97-AF65-F5344CB8AC3E}">
        <p14:creationId xmlns:p14="http://schemas.microsoft.com/office/powerpoint/2010/main" val="2497953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ABC6-E171-439F-B5B8-C31BBE7A7EF1}"/>
              </a:ext>
            </a:extLst>
          </p:cNvPr>
          <p:cNvSpPr>
            <a:spLocks noGrp="1"/>
          </p:cNvSpPr>
          <p:nvPr>
            <p:ph type="title"/>
          </p:nvPr>
        </p:nvSpPr>
        <p:spPr>
          <a:xfrm>
            <a:off x="838200" y="365126"/>
            <a:ext cx="10515600" cy="859825"/>
          </a:xfrm>
        </p:spPr>
        <p:txBody>
          <a:bodyPr>
            <a:normAutofit/>
          </a:bodyPr>
          <a:lstStyle/>
          <a:p>
            <a:r>
              <a:rPr lang="en-US" sz="3600">
                <a:latin typeface="Montserrat Medium"/>
              </a:rPr>
              <a:t>Transition to Critical Competency Gen Ed</a:t>
            </a:r>
            <a:endParaRPr lang="en-US" sz="3600">
              <a:latin typeface="Montserrat Medium" panose="00000600000000000000" pitchFamily="2" charset="0"/>
            </a:endParaRPr>
          </a:p>
        </p:txBody>
      </p:sp>
      <p:sp>
        <p:nvSpPr>
          <p:cNvPr id="3" name="Content Placeholder 2">
            <a:extLst>
              <a:ext uri="{FF2B5EF4-FFF2-40B4-BE49-F238E27FC236}">
                <a16:creationId xmlns:a16="http://schemas.microsoft.com/office/drawing/2014/main" id="{5C49CE66-F291-411F-BF6D-C916B47B5397}"/>
              </a:ext>
            </a:extLst>
          </p:cNvPr>
          <p:cNvSpPr>
            <a:spLocks noGrp="1"/>
          </p:cNvSpPr>
          <p:nvPr>
            <p:ph idx="1"/>
          </p:nvPr>
        </p:nvSpPr>
        <p:spPr>
          <a:xfrm>
            <a:off x="838200" y="1138688"/>
            <a:ext cx="10515600" cy="5037825"/>
          </a:xfrm>
        </p:spPr>
        <p:txBody>
          <a:bodyPr vert="horz" lIns="91440" tIns="45720" rIns="91440" bIns="45720" rtlCol="0" anchor="t">
            <a:normAutofit/>
          </a:bodyPr>
          <a:lstStyle/>
          <a:p>
            <a:r>
              <a:rPr lang="en-US">
                <a:solidFill>
                  <a:srgbClr val="000000"/>
                </a:solidFill>
                <a:latin typeface="Montserrat"/>
              </a:rPr>
              <a:t>I</a:t>
            </a:r>
            <a:r>
              <a:rPr lang="en-US" b="0" i="0">
                <a:solidFill>
                  <a:srgbClr val="000000"/>
                </a:solidFill>
                <a:effectLst/>
                <a:latin typeface="Montserrat"/>
              </a:rPr>
              <a:t>mplementing this model is tied to the establishment of a recertification process.</a:t>
            </a:r>
            <a:r>
              <a:rPr lang="en-US" sz="2400" b="0" i="0">
                <a:solidFill>
                  <a:srgbClr val="000000"/>
                </a:solidFill>
                <a:effectLst/>
                <a:latin typeface="Montserrat"/>
              </a:rPr>
              <a:t> </a:t>
            </a:r>
            <a:r>
              <a:rPr lang="en-US" sz="2400">
                <a:solidFill>
                  <a:srgbClr val="000000"/>
                </a:solidFill>
                <a:latin typeface="Montserrat"/>
              </a:rPr>
              <a:t> </a:t>
            </a:r>
            <a:endParaRPr lang="en-US" sz="2400" b="0" i="0">
              <a:solidFill>
                <a:srgbClr val="000000"/>
              </a:solidFill>
              <a:effectLst/>
              <a:latin typeface="Montserrat" panose="00000500000000000000" pitchFamily="2" charset="0"/>
            </a:endParaRPr>
          </a:p>
          <a:p>
            <a:pPr>
              <a:lnSpc>
                <a:spcPct val="150000"/>
              </a:lnSpc>
            </a:pPr>
            <a:r>
              <a:rPr lang="en-US" sz="2400">
                <a:latin typeface="Montserrat"/>
              </a:rPr>
              <a:t>Relevant faculty will reapply their courses for these competencies:</a:t>
            </a:r>
            <a:endParaRPr lang="en-US" sz="2200">
              <a:latin typeface="Montserrat"/>
            </a:endParaRPr>
          </a:p>
          <a:p>
            <a:pPr lvl="1"/>
            <a:r>
              <a:rPr lang="en-US" sz="2000">
                <a:latin typeface="Montserrat"/>
              </a:rPr>
              <a:t>PSR </a:t>
            </a:r>
            <a:r>
              <a:rPr lang="en-US" sz="2000">
                <a:latin typeface="Verdana" panose="020B0604030504040204" pitchFamily="34" charset="0"/>
                <a:ea typeface="Verdana" panose="020B0604030504040204" pitchFamily="34" charset="0"/>
              </a:rPr>
              <a:t>1</a:t>
            </a:r>
            <a:r>
              <a:rPr lang="en-US" sz="2000">
                <a:latin typeface="Montserrat"/>
              </a:rPr>
              <a:t>/IP </a:t>
            </a:r>
            <a:r>
              <a:rPr lang="en-US" sz="2000">
                <a:latin typeface="Verdana" panose="020B0604030504040204" pitchFamily="34" charset="0"/>
                <a:ea typeface="Verdana" panose="020B0604030504040204" pitchFamily="34" charset="0"/>
              </a:rPr>
              <a:t>1</a:t>
            </a:r>
            <a:r>
              <a:rPr lang="en-US" sz="2000">
                <a:latin typeface="Montserrat"/>
              </a:rPr>
              <a:t> </a:t>
            </a:r>
            <a:r>
              <a:rPr lang="en-US" sz="2000">
                <a:latin typeface="Montserrat"/>
                <a:sym typeface="Wingdings" panose="05000000000000000000" pitchFamily="2" charset="2"/>
              </a:rPr>
              <a:t></a:t>
            </a:r>
            <a:r>
              <a:rPr lang="en-US" sz="2000">
                <a:latin typeface="Montserrat"/>
              </a:rPr>
              <a:t>  CC 7    (Reapply Fall 2022)</a:t>
            </a:r>
          </a:p>
          <a:p>
            <a:pPr lvl="1"/>
            <a:r>
              <a:rPr lang="en-US" sz="2000">
                <a:latin typeface="Montserrat"/>
              </a:rPr>
              <a:t>PSR 2/IP 2  </a:t>
            </a:r>
            <a:r>
              <a:rPr lang="en-US" sz="2000">
                <a:latin typeface="Montserrat"/>
                <a:sym typeface="Wingdings" panose="05000000000000000000" pitchFamily="2" charset="2"/>
              </a:rPr>
              <a:t></a:t>
            </a:r>
            <a:r>
              <a:rPr lang="en-US" sz="2000">
                <a:latin typeface="Montserrat"/>
              </a:rPr>
              <a:t> CC 8    (Reapply Spring 2023)</a:t>
            </a:r>
          </a:p>
          <a:p>
            <a:r>
              <a:rPr lang="en-US" sz="2600" b="0" i="0">
                <a:solidFill>
                  <a:srgbClr val="000000"/>
                </a:solidFill>
                <a:effectLst/>
                <a:latin typeface="Montserrat"/>
              </a:rPr>
              <a:t>CC 7 and CC 8 courses will </a:t>
            </a:r>
            <a:r>
              <a:rPr lang="en-US" sz="2600">
                <a:solidFill>
                  <a:srgbClr val="000000"/>
                </a:solidFill>
                <a:latin typeface="Montserrat"/>
              </a:rPr>
              <a:t>be available </a:t>
            </a:r>
            <a:r>
              <a:rPr lang="en-US" sz="2600" b="0" i="0">
                <a:solidFill>
                  <a:srgbClr val="000000"/>
                </a:solidFill>
                <a:effectLst/>
                <a:latin typeface="Montserrat"/>
              </a:rPr>
              <a:t>Fall </a:t>
            </a:r>
            <a:r>
              <a:rPr lang="en-US" sz="2600">
                <a:solidFill>
                  <a:srgbClr val="000000"/>
                </a:solidFill>
                <a:latin typeface="Montserrat"/>
              </a:rPr>
              <a:t>2023</a:t>
            </a:r>
            <a:endParaRPr lang="en-US" sz="2600">
              <a:latin typeface="Montserrat"/>
              <a:ea typeface="+mn-lt"/>
              <a:cs typeface="+mn-lt"/>
            </a:endParaRPr>
          </a:p>
          <a:p>
            <a:pPr>
              <a:lnSpc>
                <a:spcPct val="150000"/>
              </a:lnSpc>
            </a:pPr>
            <a:r>
              <a:rPr lang="en-US" sz="2600" b="0" i="0">
                <a:solidFill>
                  <a:srgbClr val="000000"/>
                </a:solidFill>
                <a:effectLst/>
                <a:latin typeface="Montserrat"/>
              </a:rPr>
              <a:t>Remaining courses will </a:t>
            </a:r>
            <a:r>
              <a:rPr lang="en-US" sz="2600">
                <a:solidFill>
                  <a:srgbClr val="000000"/>
                </a:solidFill>
                <a:latin typeface="Montserrat"/>
              </a:rPr>
              <a:t>be available </a:t>
            </a:r>
            <a:r>
              <a:rPr lang="en-US" sz="2600" b="0" i="0">
                <a:solidFill>
                  <a:srgbClr val="000000"/>
                </a:solidFill>
                <a:effectLst/>
                <a:latin typeface="Montserrat"/>
              </a:rPr>
              <a:t>Fall </a:t>
            </a:r>
            <a:r>
              <a:rPr lang="en-US" sz="2600">
                <a:solidFill>
                  <a:srgbClr val="000000"/>
                </a:solidFill>
                <a:latin typeface="Montserrat"/>
              </a:rPr>
              <a:t>2023</a:t>
            </a:r>
            <a:endParaRPr lang="en-US" sz="2600" b="0" i="0">
              <a:solidFill>
                <a:srgbClr val="000000"/>
              </a:solidFill>
              <a:effectLst/>
              <a:latin typeface="Montserrat" panose="00000500000000000000" pitchFamily="2" charset="0"/>
            </a:endParaRPr>
          </a:p>
          <a:p>
            <a:pPr lvl="1"/>
            <a:r>
              <a:rPr lang="en-US" sz="2000">
                <a:solidFill>
                  <a:srgbClr val="000000"/>
                </a:solidFill>
                <a:latin typeface="Montserrat"/>
              </a:rPr>
              <a:t>CCS </a:t>
            </a:r>
            <a:r>
              <a:rPr lang="en-US" sz="2000">
                <a:solidFill>
                  <a:srgbClr val="000000"/>
                </a:solidFill>
                <a:latin typeface="Verdana"/>
                <a:ea typeface="Verdana"/>
              </a:rPr>
              <a:t>1</a:t>
            </a:r>
            <a:r>
              <a:rPr lang="en-US" sz="2000">
                <a:solidFill>
                  <a:srgbClr val="000000"/>
                </a:solidFill>
                <a:latin typeface="Montserrat"/>
              </a:rPr>
              <a:t> </a:t>
            </a:r>
            <a:r>
              <a:rPr lang="en-US" sz="2000">
                <a:solidFill>
                  <a:srgbClr val="000000"/>
                </a:solidFill>
                <a:latin typeface="Montserrat"/>
                <a:sym typeface="Wingdings" panose="05000000000000000000" pitchFamily="2" charset="2"/>
              </a:rPr>
              <a:t> CC </a:t>
            </a:r>
            <a:r>
              <a:rPr lang="en-US" sz="2000">
                <a:solidFill>
                  <a:srgbClr val="000000"/>
                </a:solidFill>
                <a:latin typeface="Verdana"/>
                <a:ea typeface="Verdana"/>
                <a:sym typeface="Wingdings" panose="05000000000000000000" pitchFamily="2" charset="2"/>
              </a:rPr>
              <a:t>1</a:t>
            </a:r>
            <a:r>
              <a:rPr lang="en-US" sz="2000">
                <a:solidFill>
                  <a:srgbClr val="000000"/>
                </a:solidFill>
                <a:latin typeface="Montserrat"/>
                <a:sym typeface="Wingdings" panose="05000000000000000000" pitchFamily="2" charset="2"/>
              </a:rPr>
              <a:t>		CCS 2  CC  2	</a:t>
            </a:r>
            <a:endParaRPr lang="en-US" sz="2000">
              <a:solidFill>
                <a:srgbClr val="000000"/>
              </a:solidFill>
              <a:latin typeface="Montserrat"/>
            </a:endParaRPr>
          </a:p>
          <a:p>
            <a:pPr lvl="1"/>
            <a:r>
              <a:rPr lang="en-US" sz="2000" b="0" i="0">
                <a:solidFill>
                  <a:srgbClr val="000000"/>
                </a:solidFill>
                <a:effectLst/>
                <a:latin typeface="Montserrat"/>
                <a:sym typeface="Wingdings" panose="05000000000000000000" pitchFamily="2" charset="2"/>
              </a:rPr>
              <a:t>CCS 3  CC 3		CCS 4  CC 4</a:t>
            </a:r>
            <a:endParaRPr lang="en-US" sz="2000" b="0" i="0">
              <a:solidFill>
                <a:srgbClr val="000000"/>
              </a:solidFill>
              <a:effectLst/>
              <a:latin typeface="Montserrat"/>
            </a:endParaRPr>
          </a:p>
          <a:p>
            <a:pPr lvl="1"/>
            <a:r>
              <a:rPr lang="en-US" sz="2000">
                <a:solidFill>
                  <a:srgbClr val="000000"/>
                </a:solidFill>
                <a:latin typeface="Montserrat"/>
                <a:sym typeface="Wingdings" panose="05000000000000000000" pitchFamily="2" charset="2"/>
              </a:rPr>
              <a:t>CCS 5  CC 5		CCS 6  CC 6</a:t>
            </a:r>
            <a:endParaRPr lang="en-US" sz="2000">
              <a:solidFill>
                <a:srgbClr val="000000"/>
              </a:solidFill>
              <a:latin typeface="Montserrat"/>
            </a:endParaRPr>
          </a:p>
          <a:p>
            <a:pPr lvl="1"/>
            <a:r>
              <a:rPr lang="en-US" sz="2000">
                <a:solidFill>
                  <a:srgbClr val="000000"/>
                </a:solidFill>
                <a:latin typeface="Montserrat"/>
                <a:sym typeface="Wingdings" panose="05000000000000000000" pitchFamily="2" charset="2"/>
              </a:rPr>
              <a:t>PSR 3  CC 9</a:t>
            </a:r>
          </a:p>
        </p:txBody>
      </p:sp>
      <p:grpSp>
        <p:nvGrpSpPr>
          <p:cNvPr id="4" name="Group 3">
            <a:extLst>
              <a:ext uri="{FF2B5EF4-FFF2-40B4-BE49-F238E27FC236}">
                <a16:creationId xmlns:a16="http://schemas.microsoft.com/office/drawing/2014/main" id="{5BE24C77-7DAC-469A-8768-22F78763BC96}"/>
              </a:ext>
              <a:ext uri="{C183D7F6-B498-43B3-948B-1728B52AA6E4}">
                <adec:decorative xmlns:adec="http://schemas.microsoft.com/office/drawing/2017/decorative" val="1"/>
              </a:ext>
            </a:extLst>
          </p:cNvPr>
          <p:cNvGrpSpPr/>
          <p:nvPr/>
        </p:nvGrpSpPr>
        <p:grpSpPr>
          <a:xfrm>
            <a:off x="0" y="6003925"/>
            <a:ext cx="12192000" cy="566423"/>
            <a:chOff x="0" y="5689600"/>
            <a:chExt cx="12192000" cy="566423"/>
          </a:xfrm>
        </p:grpSpPr>
        <p:sp>
          <p:nvSpPr>
            <p:cNvPr id="5" name="Rectangle 4">
              <a:extLst>
                <a:ext uri="{FF2B5EF4-FFF2-40B4-BE49-F238E27FC236}">
                  <a16:creationId xmlns:a16="http://schemas.microsoft.com/office/drawing/2014/main" id="{CF7515F6-B644-4257-8BE1-5F5770092E0D}"/>
                </a:ext>
              </a:extLst>
            </p:cNvPr>
            <p:cNvSpPr/>
            <p:nvPr/>
          </p:nvSpPr>
          <p:spPr>
            <a:xfrm>
              <a:off x="0" y="5689600"/>
              <a:ext cx="12192000" cy="566423"/>
            </a:xfrm>
            <a:prstGeom prst="rect">
              <a:avLst/>
            </a:prstGeom>
            <a:solidFill>
              <a:srgbClr val="CE0E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939FCDB-4712-40D3-9F29-FDC462B797CA}"/>
                </a:ext>
              </a:extLst>
            </p:cNvPr>
            <p:cNvSpPr txBox="1"/>
            <p:nvPr/>
          </p:nvSpPr>
          <p:spPr>
            <a:xfrm>
              <a:off x="6934200" y="5847675"/>
              <a:ext cx="4432300" cy="400110"/>
            </a:xfrm>
            <a:prstGeom prst="rect">
              <a:avLst/>
            </a:prstGeom>
            <a:solidFill>
              <a:srgbClr val="CE0E2D"/>
            </a:solidFill>
          </p:spPr>
          <p:txBody>
            <a:bodyPr wrap="square" rtlCol="0">
              <a:spAutoFit/>
            </a:bodyPr>
            <a:lstStyle/>
            <a:p>
              <a:r>
                <a:rPr lang="en-US" sz="2000">
                  <a:solidFill>
                    <a:schemeClr val="bg1">
                      <a:lumMod val="95000"/>
                    </a:schemeClr>
                  </a:solidFill>
                  <a:latin typeface="Montserrat Medium" panose="00000600000000000000" pitchFamily="2" charset="0"/>
                </a:rPr>
                <a:t>Be seen. Be heard. BE INSPIRED</a:t>
              </a:r>
              <a:r>
                <a:rPr lang="en-US" sz="2000">
                  <a:solidFill>
                    <a:schemeClr val="bg1">
                      <a:lumMod val="95000"/>
                    </a:schemeClr>
                  </a:solidFill>
                </a:rPr>
                <a:t>.</a:t>
              </a:r>
            </a:p>
          </p:txBody>
        </p:sp>
        <p:pic>
          <p:nvPicPr>
            <p:cNvPr id="7" name="Picture 6">
              <a:extLst>
                <a:ext uri="{FF2B5EF4-FFF2-40B4-BE49-F238E27FC236}">
                  <a16:creationId xmlns:a16="http://schemas.microsoft.com/office/drawing/2014/main" id="{7AA3E179-DCD1-4F03-BA3E-BC2ECC4006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 y="5822417"/>
              <a:ext cx="1548593" cy="433606"/>
            </a:xfrm>
            <a:prstGeom prst="rect">
              <a:avLst/>
            </a:prstGeom>
          </p:spPr>
        </p:pic>
      </p:grpSp>
    </p:spTree>
    <p:extLst>
      <p:ext uri="{BB962C8B-B14F-4D97-AF65-F5344CB8AC3E}">
        <p14:creationId xmlns:p14="http://schemas.microsoft.com/office/powerpoint/2010/main" val="1465211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F04A8-D5D9-4766-AAAB-661E9D29BBC0}"/>
              </a:ext>
            </a:extLst>
          </p:cNvPr>
          <p:cNvSpPr>
            <a:spLocks noGrp="1"/>
          </p:cNvSpPr>
          <p:nvPr>
            <p:ph type="title"/>
          </p:nvPr>
        </p:nvSpPr>
        <p:spPr>
          <a:xfrm>
            <a:off x="838200" y="365126"/>
            <a:ext cx="10515600" cy="782188"/>
          </a:xfrm>
        </p:spPr>
        <p:txBody>
          <a:bodyPr>
            <a:normAutofit/>
          </a:bodyPr>
          <a:lstStyle/>
          <a:p>
            <a:r>
              <a:rPr lang="en-US" sz="3400">
                <a:latin typeface="Montserrat Medium" panose="00000600000000000000" pitchFamily="2" charset="0"/>
              </a:rPr>
              <a:t>Transition to Critical Competency Continued</a:t>
            </a:r>
            <a:endParaRPr lang="en-US" sz="3400"/>
          </a:p>
        </p:txBody>
      </p:sp>
      <p:sp>
        <p:nvSpPr>
          <p:cNvPr id="3" name="Content Placeholder 2">
            <a:extLst>
              <a:ext uri="{FF2B5EF4-FFF2-40B4-BE49-F238E27FC236}">
                <a16:creationId xmlns:a16="http://schemas.microsoft.com/office/drawing/2014/main" id="{AE6F1C15-40AF-401D-BD80-A163554C6663}"/>
              </a:ext>
            </a:extLst>
          </p:cNvPr>
          <p:cNvSpPr>
            <a:spLocks noGrp="1"/>
          </p:cNvSpPr>
          <p:nvPr>
            <p:ph idx="1"/>
          </p:nvPr>
        </p:nvSpPr>
        <p:spPr>
          <a:xfrm>
            <a:off x="838200" y="1242204"/>
            <a:ext cx="10515600" cy="4934759"/>
          </a:xfrm>
        </p:spPr>
        <p:txBody>
          <a:bodyPr vert="horz" lIns="91440" tIns="45720" rIns="91440" bIns="45720" rtlCol="0" anchor="t">
            <a:normAutofit/>
          </a:bodyPr>
          <a:lstStyle/>
          <a:p>
            <a:r>
              <a:rPr lang="en-US" sz="2400">
                <a:latin typeface="Montserrat"/>
              </a:rPr>
              <a:t>General Education Committee will continue course review</a:t>
            </a:r>
          </a:p>
          <a:p>
            <a:pPr lvl="1"/>
            <a:r>
              <a:rPr lang="en-US">
                <a:latin typeface="Montserrat"/>
              </a:rPr>
              <a:t>Two competencies per semester</a:t>
            </a:r>
            <a:endParaRPr lang="en-US">
              <a:ea typeface="+mn-lt"/>
              <a:cs typeface="+mn-lt"/>
            </a:endParaRPr>
          </a:p>
          <a:p>
            <a:pPr lvl="1"/>
            <a:r>
              <a:rPr lang="en-US">
                <a:latin typeface="Montserrat"/>
              </a:rPr>
              <a:t>Relevant faculty reapply their courses for those competencies. </a:t>
            </a:r>
            <a:endParaRPr lang="en-US">
              <a:ea typeface="+mn-lt"/>
              <a:cs typeface="+mn-lt"/>
            </a:endParaRPr>
          </a:p>
          <a:p>
            <a:pPr lvl="2"/>
            <a:r>
              <a:rPr lang="en-US">
                <a:latin typeface="Montserrat"/>
              </a:rPr>
              <a:t>Over two years, each competency will have its courses recertified. </a:t>
            </a:r>
            <a:endParaRPr lang="en-US">
              <a:ea typeface="+mn-lt"/>
              <a:cs typeface="+mn-lt"/>
            </a:endParaRPr>
          </a:p>
          <a:p>
            <a:pPr lvl="2"/>
            <a:r>
              <a:rPr lang="en-US">
                <a:latin typeface="Montserrat"/>
              </a:rPr>
              <a:t>Subsequently, each competency will have its courses recertified every five years.</a:t>
            </a:r>
            <a:endParaRPr lang="en-US">
              <a:ea typeface="+mn-lt"/>
              <a:cs typeface="+mn-lt"/>
            </a:endParaRPr>
          </a:p>
          <a:p>
            <a:r>
              <a:rPr lang="en-US" sz="2600">
                <a:latin typeface="Montserrat"/>
              </a:rPr>
              <a:t>Campus Connection can handle concurrent GE programs</a:t>
            </a:r>
          </a:p>
          <a:p>
            <a:pPr lvl="1"/>
            <a:r>
              <a:rPr lang="en-US">
                <a:latin typeface="Montserrat"/>
              </a:rPr>
              <a:t>Students follow requirement report of their catalog year</a:t>
            </a:r>
          </a:p>
        </p:txBody>
      </p:sp>
      <p:grpSp>
        <p:nvGrpSpPr>
          <p:cNvPr id="4" name="Group 3">
            <a:extLst>
              <a:ext uri="{FF2B5EF4-FFF2-40B4-BE49-F238E27FC236}">
                <a16:creationId xmlns:a16="http://schemas.microsoft.com/office/drawing/2014/main" id="{3378F8E1-DCE3-4E9D-B118-34646F165E13}"/>
              </a:ext>
              <a:ext uri="{C183D7F6-B498-43B3-948B-1728B52AA6E4}">
                <adec:decorative xmlns:adec="http://schemas.microsoft.com/office/drawing/2017/decorative" val="1"/>
              </a:ext>
            </a:extLst>
          </p:cNvPr>
          <p:cNvGrpSpPr/>
          <p:nvPr/>
        </p:nvGrpSpPr>
        <p:grpSpPr>
          <a:xfrm>
            <a:off x="0" y="5689600"/>
            <a:ext cx="12192000" cy="566423"/>
            <a:chOff x="0" y="5689600"/>
            <a:chExt cx="12192000" cy="566423"/>
          </a:xfrm>
        </p:grpSpPr>
        <p:sp>
          <p:nvSpPr>
            <p:cNvPr id="5" name="Rectangle 4">
              <a:extLst>
                <a:ext uri="{FF2B5EF4-FFF2-40B4-BE49-F238E27FC236}">
                  <a16:creationId xmlns:a16="http://schemas.microsoft.com/office/drawing/2014/main" id="{4EB51883-68ED-4809-9FBA-17B4D9F1AEAE}"/>
                </a:ext>
              </a:extLst>
            </p:cNvPr>
            <p:cNvSpPr/>
            <p:nvPr/>
          </p:nvSpPr>
          <p:spPr>
            <a:xfrm>
              <a:off x="0" y="5689600"/>
              <a:ext cx="12192000" cy="566423"/>
            </a:xfrm>
            <a:prstGeom prst="rect">
              <a:avLst/>
            </a:prstGeom>
            <a:solidFill>
              <a:srgbClr val="CE0E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984AFE7-CA22-43A7-BE24-C4E5E5D3555F}"/>
                </a:ext>
              </a:extLst>
            </p:cNvPr>
            <p:cNvSpPr txBox="1"/>
            <p:nvPr/>
          </p:nvSpPr>
          <p:spPr>
            <a:xfrm>
              <a:off x="6934200" y="5847675"/>
              <a:ext cx="4432300" cy="400110"/>
            </a:xfrm>
            <a:prstGeom prst="rect">
              <a:avLst/>
            </a:prstGeom>
            <a:solidFill>
              <a:srgbClr val="CE0E2D"/>
            </a:solidFill>
          </p:spPr>
          <p:txBody>
            <a:bodyPr wrap="square" rtlCol="0">
              <a:spAutoFit/>
            </a:bodyPr>
            <a:lstStyle/>
            <a:p>
              <a:r>
                <a:rPr lang="en-US" sz="2000">
                  <a:solidFill>
                    <a:schemeClr val="bg1">
                      <a:lumMod val="95000"/>
                    </a:schemeClr>
                  </a:solidFill>
                  <a:latin typeface="Montserrat Medium" panose="00000600000000000000" pitchFamily="2" charset="0"/>
                </a:rPr>
                <a:t>Be seen. Be heard. BE INSPIRED</a:t>
              </a:r>
              <a:r>
                <a:rPr lang="en-US" sz="2000">
                  <a:solidFill>
                    <a:schemeClr val="bg1">
                      <a:lumMod val="95000"/>
                    </a:schemeClr>
                  </a:solidFill>
                </a:rPr>
                <a:t>.</a:t>
              </a:r>
            </a:p>
          </p:txBody>
        </p:sp>
        <p:pic>
          <p:nvPicPr>
            <p:cNvPr id="7" name="Picture 6">
              <a:extLst>
                <a:ext uri="{FF2B5EF4-FFF2-40B4-BE49-F238E27FC236}">
                  <a16:creationId xmlns:a16="http://schemas.microsoft.com/office/drawing/2014/main" id="{D8AF6A78-170D-48DC-BE5B-FBE11999C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 y="5822417"/>
              <a:ext cx="1548593" cy="433606"/>
            </a:xfrm>
            <a:prstGeom prst="rect">
              <a:avLst/>
            </a:prstGeom>
          </p:spPr>
        </p:pic>
      </p:grpSp>
    </p:spTree>
    <p:extLst>
      <p:ext uri="{BB962C8B-B14F-4D97-AF65-F5344CB8AC3E}">
        <p14:creationId xmlns:p14="http://schemas.microsoft.com/office/powerpoint/2010/main" val="760862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B23EAC-333F-4FE3-A4F9-0F9F70FB490A}"/>
              </a:ext>
              <a:ext uri="{C183D7F6-B498-43B3-948B-1728B52AA6E4}">
                <adec:decorative xmlns:adec="http://schemas.microsoft.com/office/drawing/2017/decorative" val="1"/>
              </a:ext>
            </a:extLst>
          </p:cNvPr>
          <p:cNvGrpSpPr/>
          <p:nvPr/>
        </p:nvGrpSpPr>
        <p:grpSpPr>
          <a:xfrm>
            <a:off x="0" y="5689600"/>
            <a:ext cx="12192000" cy="566423"/>
            <a:chOff x="0" y="5689600"/>
            <a:chExt cx="12192000" cy="566423"/>
          </a:xfrm>
        </p:grpSpPr>
        <p:sp>
          <p:nvSpPr>
            <p:cNvPr id="3" name="Rectangle 2"/>
            <p:cNvSpPr/>
            <p:nvPr/>
          </p:nvSpPr>
          <p:spPr>
            <a:xfrm>
              <a:off x="0" y="5689600"/>
              <a:ext cx="12192000" cy="566423"/>
            </a:xfrm>
            <a:prstGeom prst="rect">
              <a:avLst/>
            </a:prstGeom>
            <a:solidFill>
              <a:srgbClr val="CE0E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34200" y="5847675"/>
              <a:ext cx="4432300" cy="400110"/>
            </a:xfrm>
            <a:prstGeom prst="rect">
              <a:avLst/>
            </a:prstGeom>
            <a:solidFill>
              <a:srgbClr val="CE0E2D"/>
            </a:solidFill>
          </p:spPr>
          <p:txBody>
            <a:bodyPr wrap="square" rtlCol="0">
              <a:spAutoFit/>
            </a:bodyPr>
            <a:lstStyle/>
            <a:p>
              <a:r>
                <a:rPr lang="en-US" sz="2000">
                  <a:solidFill>
                    <a:schemeClr val="bg1">
                      <a:lumMod val="95000"/>
                    </a:schemeClr>
                  </a:solidFill>
                  <a:latin typeface="Montserrat Medium" panose="00000600000000000000" pitchFamily="2" charset="0"/>
                </a:rPr>
                <a:t>Be seen. Be heard. BE INSPIRED</a:t>
              </a:r>
              <a:r>
                <a:rPr lang="en-US" sz="2000">
                  <a:solidFill>
                    <a:schemeClr val="bg1">
                      <a:lumMod val="95000"/>
                    </a:schemeClr>
                  </a:solidFill>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 y="5822417"/>
              <a:ext cx="1548593" cy="433606"/>
            </a:xfrm>
            <a:prstGeom prst="rect">
              <a:avLst/>
            </a:prstGeom>
          </p:spPr>
        </p:pic>
      </p:grpSp>
      <p:sp>
        <p:nvSpPr>
          <p:cNvPr id="4" name="Title 3">
            <a:extLst>
              <a:ext uri="{FF2B5EF4-FFF2-40B4-BE49-F238E27FC236}">
                <a16:creationId xmlns:a16="http://schemas.microsoft.com/office/drawing/2014/main" id="{6C2410B8-E31E-4117-ABA1-2D7A2D3C1298}"/>
              </a:ext>
            </a:extLst>
          </p:cNvPr>
          <p:cNvSpPr>
            <a:spLocks noGrp="1"/>
          </p:cNvSpPr>
          <p:nvPr>
            <p:ph type="title"/>
          </p:nvPr>
        </p:nvSpPr>
        <p:spPr>
          <a:xfrm>
            <a:off x="839788" y="457200"/>
            <a:ext cx="3705451" cy="602343"/>
          </a:xfrm>
        </p:spPr>
        <p:txBody>
          <a:bodyPr>
            <a:normAutofit/>
          </a:bodyPr>
          <a:lstStyle/>
          <a:p>
            <a:r>
              <a:rPr lang="en-US" sz="3600">
                <a:latin typeface="Montserrat"/>
                <a:cs typeface="Calibri Light"/>
              </a:rPr>
              <a:t>New Processes</a:t>
            </a:r>
            <a:endParaRPr lang="en-US" sz="3600">
              <a:latin typeface="Montserrat"/>
            </a:endParaRPr>
          </a:p>
        </p:txBody>
      </p:sp>
      <p:pic>
        <p:nvPicPr>
          <p:cNvPr id="11" name="Picture 11">
            <a:extLst>
              <a:ext uri="{FF2B5EF4-FFF2-40B4-BE49-F238E27FC236}">
                <a16:creationId xmlns:a16="http://schemas.microsoft.com/office/drawing/2014/main" id="{9DB01AA1-D970-4B11-B750-D63A06CD88C4}"/>
              </a:ext>
            </a:extLst>
          </p:cNvPr>
          <p:cNvPicPr>
            <a:picLocks noGrp="1" noChangeAspect="1"/>
          </p:cNvPicPr>
          <p:nvPr>
            <p:ph type="pic" idx="1"/>
          </p:nvPr>
        </p:nvPicPr>
        <p:blipFill rotWithShape="1">
          <a:blip r:embed="rId4"/>
          <a:srcRect l="6788" t="7564" r="7119" b="11282"/>
          <a:stretch/>
        </p:blipFill>
        <p:spPr>
          <a:xfrm>
            <a:off x="7251474" y="325208"/>
            <a:ext cx="4330202" cy="5272719"/>
          </a:xfrm>
        </p:spPr>
      </p:pic>
      <p:sp>
        <p:nvSpPr>
          <p:cNvPr id="5" name="Content Placeholder 4">
            <a:extLst>
              <a:ext uri="{FF2B5EF4-FFF2-40B4-BE49-F238E27FC236}">
                <a16:creationId xmlns:a16="http://schemas.microsoft.com/office/drawing/2014/main" id="{C8943B17-10DA-4AE7-899B-C6DA87285D9D}"/>
              </a:ext>
            </a:extLst>
          </p:cNvPr>
          <p:cNvSpPr>
            <a:spLocks noGrp="1"/>
          </p:cNvSpPr>
          <p:nvPr>
            <p:ph type="body" sz="half" idx="2"/>
          </p:nvPr>
        </p:nvSpPr>
        <p:spPr>
          <a:xfrm>
            <a:off x="531360" y="1168400"/>
            <a:ext cx="11207519" cy="4473801"/>
          </a:xfrm>
        </p:spPr>
        <p:txBody>
          <a:bodyPr vert="horz" lIns="91440" tIns="45720" rIns="91440" bIns="45720" rtlCol="0" anchor="t">
            <a:normAutofit lnSpcReduction="10000"/>
          </a:bodyPr>
          <a:lstStyle/>
          <a:p>
            <a:pPr marL="285750" indent="-285750">
              <a:buChar char="•"/>
            </a:pPr>
            <a:r>
              <a:rPr lang="en-US" sz="1800">
                <a:latin typeface="Montserrat"/>
              </a:rPr>
              <a:t>Approving courses for Critical Competency Model only</a:t>
            </a:r>
            <a:endParaRPr lang="en-US" sz="1800">
              <a:cs typeface="Calibri"/>
            </a:endParaRPr>
          </a:p>
          <a:p>
            <a:pPr marL="742950" lvl="1" indent="-285750">
              <a:buChar char="•"/>
            </a:pPr>
            <a:r>
              <a:rPr lang="en-US" sz="1600">
                <a:latin typeface="Montserrat"/>
              </a:rPr>
              <a:t>since Fall 2022</a:t>
            </a:r>
            <a:r>
              <a:rPr lang="en-US">
                <a:latin typeface="Montserrat"/>
              </a:rPr>
              <a:t> </a:t>
            </a:r>
            <a:endParaRPr lang="en-US">
              <a:latin typeface="Montserrat" panose="00000500000000000000" pitchFamily="2" charset="0"/>
            </a:endParaRPr>
          </a:p>
          <a:p>
            <a:pPr marL="285750" indent="-285750">
              <a:buChar char="•"/>
            </a:pPr>
            <a:r>
              <a:rPr lang="en-US" sz="2000">
                <a:latin typeface="Montserrat"/>
              </a:rPr>
              <a:t>Now available - Updated Application Forms</a:t>
            </a:r>
          </a:p>
          <a:p>
            <a:pPr lvl="1"/>
            <a:r>
              <a:rPr lang="en-US" sz="2400">
                <a:cs typeface="Calibri"/>
                <a:hlinkClick r:id="rId5"/>
              </a:rPr>
              <a:t>CC 1</a:t>
            </a:r>
            <a:endParaRPr lang="en-US" sz="2400">
              <a:cs typeface="Calibri"/>
            </a:endParaRPr>
          </a:p>
          <a:p>
            <a:pPr lvl="1"/>
            <a:r>
              <a:rPr lang="en-US" sz="2400">
                <a:cs typeface="Calibri"/>
                <a:hlinkClick r:id="rId6"/>
              </a:rPr>
              <a:t>CC 2</a:t>
            </a:r>
            <a:endParaRPr lang="en-US" sz="2400">
              <a:cs typeface="Calibri"/>
            </a:endParaRPr>
          </a:p>
          <a:p>
            <a:pPr lvl="1"/>
            <a:r>
              <a:rPr lang="en-US" sz="2400">
                <a:cs typeface="Calibri"/>
                <a:hlinkClick r:id="rId7"/>
              </a:rPr>
              <a:t>CC 3</a:t>
            </a:r>
            <a:endParaRPr lang="en-US" sz="2400">
              <a:cs typeface="Calibri"/>
            </a:endParaRPr>
          </a:p>
          <a:p>
            <a:pPr lvl="1"/>
            <a:r>
              <a:rPr lang="en-US" sz="2400">
                <a:cs typeface="Calibri"/>
                <a:hlinkClick r:id="rId8"/>
              </a:rPr>
              <a:t>CC 4</a:t>
            </a:r>
            <a:endParaRPr lang="en-US" sz="2400">
              <a:cs typeface="Calibri"/>
            </a:endParaRPr>
          </a:p>
          <a:p>
            <a:pPr lvl="1"/>
            <a:r>
              <a:rPr lang="en-US" sz="2400">
                <a:cs typeface="Calibri"/>
                <a:hlinkClick r:id="rId9"/>
              </a:rPr>
              <a:t>CC 5</a:t>
            </a:r>
            <a:endParaRPr lang="en-US" sz="2400">
              <a:cs typeface="Calibri"/>
            </a:endParaRPr>
          </a:p>
          <a:p>
            <a:pPr lvl="1"/>
            <a:r>
              <a:rPr lang="en-US" sz="2400">
                <a:cs typeface="Calibri"/>
                <a:hlinkClick r:id="rId10"/>
              </a:rPr>
              <a:t>CC 6</a:t>
            </a:r>
            <a:endParaRPr lang="en-US" sz="2400">
              <a:cs typeface="Calibri"/>
            </a:endParaRPr>
          </a:p>
          <a:p>
            <a:pPr lvl="1"/>
            <a:r>
              <a:rPr lang="en-US" sz="2400">
                <a:cs typeface="Calibri"/>
                <a:hlinkClick r:id="rId11"/>
              </a:rPr>
              <a:t>CC 7</a:t>
            </a:r>
            <a:endParaRPr lang="en-US" sz="2400">
              <a:cs typeface="Calibri"/>
            </a:endParaRPr>
          </a:p>
          <a:p>
            <a:pPr lvl="1"/>
            <a:r>
              <a:rPr lang="en-US" sz="2400">
                <a:cs typeface="Calibri"/>
                <a:hlinkClick r:id="rId12"/>
              </a:rPr>
              <a:t>CC 8</a:t>
            </a:r>
            <a:endParaRPr lang="en-US" sz="2400">
              <a:cs typeface="Calibri"/>
            </a:endParaRPr>
          </a:p>
          <a:p>
            <a:pPr lvl="1"/>
            <a:r>
              <a:rPr lang="en-US" sz="2400">
                <a:cs typeface="Calibri"/>
                <a:hlinkClick r:id="rId13"/>
              </a:rPr>
              <a:t>CC 9</a:t>
            </a:r>
            <a:endParaRPr lang="en-US" sz="2400">
              <a:cs typeface="Calibri"/>
            </a:endParaRPr>
          </a:p>
        </p:txBody>
      </p:sp>
      <p:pic>
        <p:nvPicPr>
          <p:cNvPr id="12" name="Picture 12" descr="Logo, company name&#10;&#10;Description automatically generated">
            <a:extLst>
              <a:ext uri="{FF2B5EF4-FFF2-40B4-BE49-F238E27FC236}">
                <a16:creationId xmlns:a16="http://schemas.microsoft.com/office/drawing/2014/main" id="{A311406B-ADEA-415A-9CEF-6FFE0E6225DE}"/>
              </a:ext>
            </a:extLst>
          </p:cNvPr>
          <p:cNvPicPr>
            <a:picLocks noChangeAspect="1"/>
          </p:cNvPicPr>
          <p:nvPr/>
        </p:nvPicPr>
        <p:blipFill rotWithShape="1">
          <a:blip r:embed="rId14"/>
          <a:srcRect l="28452" t="165" r="27521" b="34813"/>
          <a:stretch/>
        </p:blipFill>
        <p:spPr>
          <a:xfrm rot="21360000">
            <a:off x="4965803" y="2996196"/>
            <a:ext cx="1059979" cy="1167255"/>
          </a:xfrm>
          <a:prstGeom prst="rect">
            <a:avLst/>
          </a:prstGeom>
        </p:spPr>
      </p:pic>
      <p:pic>
        <p:nvPicPr>
          <p:cNvPr id="18" name="Picture 18">
            <a:extLst>
              <a:ext uri="{FF2B5EF4-FFF2-40B4-BE49-F238E27FC236}">
                <a16:creationId xmlns:a16="http://schemas.microsoft.com/office/drawing/2014/main" id="{70D4BD67-6360-4D43-9E46-F510F88451CD}"/>
              </a:ext>
            </a:extLst>
          </p:cNvPr>
          <p:cNvPicPr>
            <a:picLocks noChangeAspect="1"/>
          </p:cNvPicPr>
          <p:nvPr/>
        </p:nvPicPr>
        <p:blipFill>
          <a:blip r:embed="rId15"/>
          <a:stretch>
            <a:fillRect/>
          </a:stretch>
        </p:blipFill>
        <p:spPr>
          <a:xfrm>
            <a:off x="6094186" y="1946672"/>
            <a:ext cx="2743200" cy="1821656"/>
          </a:xfrm>
          <a:prstGeom prst="rect">
            <a:avLst/>
          </a:prstGeom>
        </p:spPr>
      </p:pic>
      <p:pic>
        <p:nvPicPr>
          <p:cNvPr id="19" name="Picture 19">
            <a:extLst>
              <a:ext uri="{FF2B5EF4-FFF2-40B4-BE49-F238E27FC236}">
                <a16:creationId xmlns:a16="http://schemas.microsoft.com/office/drawing/2014/main" id="{6553066A-E9A8-4D03-A9F4-FBCF2D5BB5BB}"/>
              </a:ext>
            </a:extLst>
          </p:cNvPr>
          <p:cNvPicPr>
            <a:picLocks noChangeAspect="1"/>
          </p:cNvPicPr>
          <p:nvPr/>
        </p:nvPicPr>
        <p:blipFill>
          <a:blip r:embed="rId16"/>
          <a:stretch>
            <a:fillRect/>
          </a:stretch>
        </p:blipFill>
        <p:spPr>
          <a:xfrm>
            <a:off x="6756400" y="3804172"/>
            <a:ext cx="2743200" cy="1825943"/>
          </a:xfrm>
          <a:prstGeom prst="rect">
            <a:avLst/>
          </a:prstGeom>
        </p:spPr>
      </p:pic>
      <p:pic>
        <p:nvPicPr>
          <p:cNvPr id="21" name="Picture 21">
            <a:extLst>
              <a:ext uri="{FF2B5EF4-FFF2-40B4-BE49-F238E27FC236}">
                <a16:creationId xmlns:a16="http://schemas.microsoft.com/office/drawing/2014/main" id="{27D415B1-FAD4-4AAA-8773-696CD88E5D7B}"/>
              </a:ext>
            </a:extLst>
          </p:cNvPr>
          <p:cNvPicPr>
            <a:picLocks noChangeAspect="1"/>
          </p:cNvPicPr>
          <p:nvPr/>
        </p:nvPicPr>
        <p:blipFill>
          <a:blip r:embed="rId17"/>
          <a:stretch>
            <a:fillRect/>
          </a:stretch>
        </p:blipFill>
        <p:spPr>
          <a:xfrm>
            <a:off x="3989614" y="4303100"/>
            <a:ext cx="2743200" cy="1825943"/>
          </a:xfrm>
          <a:prstGeom prst="rect">
            <a:avLst/>
          </a:prstGeom>
        </p:spPr>
      </p:pic>
      <p:pic>
        <p:nvPicPr>
          <p:cNvPr id="20" name="Picture 20" descr="A picture containing mammal, big cat, brown, looking&#10;&#10;Description automatically generated">
            <a:extLst>
              <a:ext uri="{FF2B5EF4-FFF2-40B4-BE49-F238E27FC236}">
                <a16:creationId xmlns:a16="http://schemas.microsoft.com/office/drawing/2014/main" id="{73BD7AF1-A075-4C15-BA55-47BFD7B783FB}"/>
              </a:ext>
            </a:extLst>
          </p:cNvPr>
          <p:cNvPicPr>
            <a:picLocks noChangeAspect="1"/>
          </p:cNvPicPr>
          <p:nvPr/>
        </p:nvPicPr>
        <p:blipFill>
          <a:blip r:embed="rId18"/>
          <a:stretch>
            <a:fillRect/>
          </a:stretch>
        </p:blipFill>
        <p:spPr>
          <a:xfrm>
            <a:off x="2030186" y="1710464"/>
            <a:ext cx="2743200" cy="1731645"/>
          </a:xfrm>
          <a:prstGeom prst="rect">
            <a:avLst/>
          </a:prstGeom>
        </p:spPr>
      </p:pic>
      <p:pic>
        <p:nvPicPr>
          <p:cNvPr id="15" name="Picture 15">
            <a:extLst>
              <a:ext uri="{FF2B5EF4-FFF2-40B4-BE49-F238E27FC236}">
                <a16:creationId xmlns:a16="http://schemas.microsoft.com/office/drawing/2014/main" id="{06C91E3C-3EEA-4E21-A1E5-66FC33EC5B10}"/>
              </a:ext>
            </a:extLst>
          </p:cNvPr>
          <p:cNvPicPr>
            <a:picLocks noChangeAspect="1"/>
          </p:cNvPicPr>
          <p:nvPr/>
        </p:nvPicPr>
        <p:blipFill>
          <a:blip r:embed="rId19"/>
          <a:stretch>
            <a:fillRect/>
          </a:stretch>
        </p:blipFill>
        <p:spPr>
          <a:xfrm>
            <a:off x="1875971" y="3479800"/>
            <a:ext cx="2743200" cy="2057400"/>
          </a:xfrm>
          <a:prstGeom prst="rect">
            <a:avLst/>
          </a:prstGeom>
        </p:spPr>
      </p:pic>
      <p:pic>
        <p:nvPicPr>
          <p:cNvPr id="8" name="Picture 8" descr="Text&#10;&#10;Description automatically generated">
            <a:extLst>
              <a:ext uri="{FF2B5EF4-FFF2-40B4-BE49-F238E27FC236}">
                <a16:creationId xmlns:a16="http://schemas.microsoft.com/office/drawing/2014/main" id="{0E49BB3C-8C5E-44F6-A9BA-B12842638313}"/>
              </a:ext>
            </a:extLst>
          </p:cNvPr>
          <p:cNvPicPr>
            <a:picLocks noChangeAspect="1"/>
          </p:cNvPicPr>
          <p:nvPr/>
        </p:nvPicPr>
        <p:blipFill>
          <a:blip r:embed="rId20"/>
          <a:stretch>
            <a:fillRect/>
          </a:stretch>
        </p:blipFill>
        <p:spPr>
          <a:xfrm>
            <a:off x="4615543" y="539104"/>
            <a:ext cx="2734129" cy="1761149"/>
          </a:xfrm>
          <a:prstGeom prst="rect">
            <a:avLst/>
          </a:prstGeom>
        </p:spPr>
      </p:pic>
    </p:spTree>
    <p:extLst>
      <p:ext uri="{BB962C8B-B14F-4D97-AF65-F5344CB8AC3E}">
        <p14:creationId xmlns:p14="http://schemas.microsoft.com/office/powerpoint/2010/main" val="224470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7533E-420A-44C6-B4F0-959362967DBF}"/>
              </a:ext>
            </a:extLst>
          </p:cNvPr>
          <p:cNvSpPr>
            <a:spLocks noGrp="1"/>
          </p:cNvSpPr>
          <p:nvPr>
            <p:ph type="title"/>
          </p:nvPr>
        </p:nvSpPr>
        <p:spPr/>
        <p:txBody>
          <a:bodyPr/>
          <a:lstStyle/>
          <a:p>
            <a:r>
              <a:rPr lang="en-US" i="1" dirty="0">
                <a:latin typeface="Montserrat"/>
                <a:ea typeface="+mj-lt"/>
                <a:cs typeface="+mj-lt"/>
              </a:rPr>
              <a:t>Significant Learning </a:t>
            </a:r>
            <a:r>
              <a:rPr lang="en-US" sz="4000" dirty="0">
                <a:latin typeface="Montserrat"/>
                <a:ea typeface="+mj-lt"/>
                <a:cs typeface="+mj-lt"/>
              </a:rPr>
              <a:t>(Fink, 2013)</a:t>
            </a:r>
          </a:p>
        </p:txBody>
      </p:sp>
      <p:sp>
        <p:nvSpPr>
          <p:cNvPr id="3" name="TextBox 2">
            <a:extLst>
              <a:ext uri="{FF2B5EF4-FFF2-40B4-BE49-F238E27FC236}">
                <a16:creationId xmlns:a16="http://schemas.microsoft.com/office/drawing/2014/main" id="{8DF559F7-E7C3-4B38-93BB-C78BF11C72FF}"/>
              </a:ext>
            </a:extLst>
          </p:cNvPr>
          <p:cNvSpPr txBox="1"/>
          <p:nvPr/>
        </p:nvSpPr>
        <p:spPr>
          <a:xfrm>
            <a:off x="770682" y="1812099"/>
            <a:ext cx="1024239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Montserrat"/>
                <a:cs typeface="Arial"/>
              </a:rPr>
              <a:t>"Learning that makes a difference in how people live—and the kind of life they are capable of living" (p. 7).​</a:t>
            </a:r>
            <a:endParaRPr lang="en-US" sz="2400">
              <a:cs typeface="Calibri"/>
            </a:endParaRPr>
          </a:p>
        </p:txBody>
      </p:sp>
      <p:sp>
        <p:nvSpPr>
          <p:cNvPr id="4" name="TextBox 3">
            <a:extLst>
              <a:ext uri="{FF2B5EF4-FFF2-40B4-BE49-F238E27FC236}">
                <a16:creationId xmlns:a16="http://schemas.microsoft.com/office/drawing/2014/main" id="{E5980772-FEE0-4552-B70A-D5552C8CFA63}"/>
              </a:ext>
            </a:extLst>
          </p:cNvPr>
          <p:cNvSpPr txBox="1"/>
          <p:nvPr/>
        </p:nvSpPr>
        <p:spPr>
          <a:xfrm>
            <a:off x="1371600" y="3200400"/>
            <a:ext cx="964184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Montserrat"/>
              </a:rPr>
              <a:t>Task: Course-Design Activity</a:t>
            </a:r>
          </a:p>
          <a:p>
            <a:endParaRPr lang="en-US" dirty="0">
              <a:latin typeface="Montserrat"/>
            </a:endParaRPr>
          </a:p>
          <a:p>
            <a:r>
              <a:rPr lang="en-US" dirty="0">
                <a:latin typeface="Montserrat"/>
              </a:rPr>
              <a:t>Purpose: Identify significant learning, learning beyond our courses. Identify applicable general education learning outcomes in courses. Align assessment with learning activities and learning intentions.</a:t>
            </a:r>
            <a:endParaRPr lang="en-US" dirty="0">
              <a:ea typeface="+mn-lt"/>
              <a:cs typeface="+mn-lt"/>
            </a:endParaRPr>
          </a:p>
          <a:p>
            <a:endParaRPr lang="en-US" dirty="0">
              <a:latin typeface="Montserrat"/>
            </a:endParaRPr>
          </a:p>
          <a:p>
            <a:r>
              <a:rPr lang="en-US" dirty="0">
                <a:latin typeface="Montserrat"/>
              </a:rPr>
              <a:t>Skills: Collaborate to build upon and clarify important learning in courses. Align assessment with learning activities and learning intentions.</a:t>
            </a:r>
            <a:endParaRPr lang="en-US" dirty="0">
              <a:ea typeface="+mn-lt"/>
              <a:cs typeface="+mn-lt"/>
            </a:endParaRPr>
          </a:p>
          <a:p>
            <a:endParaRPr lang="en-US" dirty="0">
              <a:latin typeface="Montserrat"/>
            </a:endParaRPr>
          </a:p>
          <a:p>
            <a:r>
              <a:rPr lang="en-US" dirty="0">
                <a:latin typeface="Montserrat"/>
              </a:rPr>
              <a:t>Success Criteria: I can align assessment with learning activities and learning intentions.</a:t>
            </a:r>
          </a:p>
        </p:txBody>
      </p:sp>
    </p:spTree>
    <p:extLst>
      <p:ext uri="{BB962C8B-B14F-4D97-AF65-F5344CB8AC3E}">
        <p14:creationId xmlns:p14="http://schemas.microsoft.com/office/powerpoint/2010/main" val="1966033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FA40-529C-44C3-BF88-714571323318}"/>
              </a:ext>
            </a:extLst>
          </p:cNvPr>
          <p:cNvSpPr>
            <a:spLocks noGrp="1"/>
          </p:cNvSpPr>
          <p:nvPr>
            <p:ph type="title"/>
          </p:nvPr>
        </p:nvSpPr>
        <p:spPr>
          <a:xfrm>
            <a:off x="728663" y="3552824"/>
            <a:ext cx="3290887" cy="985837"/>
          </a:xfrm>
        </p:spPr>
        <p:txBody>
          <a:bodyPr vert="horz" lIns="91440" tIns="45720" rIns="91440" bIns="45720" rtlCol="0" anchor="ctr">
            <a:normAutofit/>
          </a:bodyPr>
          <a:lstStyle/>
          <a:p>
            <a:r>
              <a:rPr lang="en-US"/>
              <a:t>Dreaming Exercise </a:t>
            </a:r>
            <a:br>
              <a:rPr lang="en-US" dirty="0"/>
            </a:br>
            <a:r>
              <a:rPr lang="en-US"/>
              <a:t>(Fink, 2013)</a:t>
            </a:r>
          </a:p>
        </p:txBody>
      </p:sp>
      <p:pic>
        <p:nvPicPr>
          <p:cNvPr id="5" name="Picture 5" descr="A picture containing sky, outdoor, line, several&#10;&#10;Description automatically generated">
            <a:extLst>
              <a:ext uri="{FF2B5EF4-FFF2-40B4-BE49-F238E27FC236}">
                <a16:creationId xmlns:a16="http://schemas.microsoft.com/office/drawing/2014/main" id="{AF6F9641-3C2B-41F2-A07E-48947777524F}"/>
              </a:ext>
            </a:extLst>
          </p:cNvPr>
          <p:cNvPicPr>
            <a:picLocks noChangeAspect="1"/>
          </p:cNvPicPr>
          <p:nvPr/>
        </p:nvPicPr>
        <p:blipFill rotWithShape="1">
          <a:blip r:embed="rId3"/>
          <a:srcRect t="25055" b="2917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8" name="Content Placeholder 17">
            <a:extLst>
              <a:ext uri="{FF2B5EF4-FFF2-40B4-BE49-F238E27FC236}">
                <a16:creationId xmlns:a16="http://schemas.microsoft.com/office/drawing/2014/main" id="{D260E662-1CFE-4BE6-99D4-76413278FF6B}"/>
              </a:ext>
            </a:extLst>
          </p:cNvPr>
          <p:cNvSpPr>
            <a:spLocks noGrp="1"/>
          </p:cNvSpPr>
          <p:nvPr>
            <p:ph idx="1"/>
          </p:nvPr>
        </p:nvSpPr>
        <p:spPr>
          <a:xfrm>
            <a:off x="4223982" y="3752850"/>
            <a:ext cx="7485413" cy="2750052"/>
          </a:xfrm>
        </p:spPr>
        <p:txBody>
          <a:bodyPr vert="horz" lIns="91440" tIns="45720" rIns="91440" bIns="45720" rtlCol="0" anchor="ctr">
            <a:normAutofit/>
          </a:bodyPr>
          <a:lstStyle/>
          <a:p>
            <a:pPr marL="0" indent="0">
              <a:buNone/>
            </a:pPr>
            <a:r>
              <a:rPr lang="en-US" sz="1800">
                <a:latin typeface="Montserrat"/>
              </a:rPr>
              <a:t>"</a:t>
            </a:r>
            <a:r>
              <a:rPr lang="en-US" sz="1800" i="1">
                <a:latin typeface="Montserrat"/>
              </a:rPr>
              <a:t>Question:</a:t>
            </a:r>
            <a:r>
              <a:rPr lang="en-US" sz="1800">
                <a:latin typeface="Montserrat"/>
              </a:rPr>
              <a:t> In your deepest, fondest dreams, what kind of impact would you most like to have on your students? That is, when the course is over and it is now one or two years later, what would you like to be true about students who have participated in your courses that is not true of others? What is the distinctive educational impact you would like for your teaching and your courses to have on your students?" (p. 10).</a:t>
            </a:r>
          </a:p>
          <a:p>
            <a:pPr marL="0" indent="0">
              <a:buNone/>
            </a:pPr>
            <a:r>
              <a:rPr lang="en-US" sz="1800">
                <a:latin typeface="Montserrat"/>
                <a:hlinkClick r:id="rId4"/>
              </a:rPr>
              <a:t>Response Whiteboard</a:t>
            </a:r>
            <a:endParaRPr lang="en-US" sz="1800">
              <a:latin typeface="Montserrat"/>
            </a:endParaRPr>
          </a:p>
        </p:txBody>
      </p:sp>
      <p:pic>
        <p:nvPicPr>
          <p:cNvPr id="3" name="Picture 3" descr="Scatter chart, qr code&#10;&#10;Description automatically generated">
            <a:extLst>
              <a:ext uri="{FF2B5EF4-FFF2-40B4-BE49-F238E27FC236}">
                <a16:creationId xmlns:a16="http://schemas.microsoft.com/office/drawing/2014/main" id="{2165FC64-F3E6-4A02-8BD9-B88B64733B56}"/>
              </a:ext>
            </a:extLst>
          </p:cNvPr>
          <p:cNvPicPr>
            <a:picLocks noChangeAspect="1"/>
          </p:cNvPicPr>
          <p:nvPr/>
        </p:nvPicPr>
        <p:blipFill>
          <a:blip r:embed="rId5"/>
          <a:stretch>
            <a:fillRect/>
          </a:stretch>
        </p:blipFill>
        <p:spPr>
          <a:xfrm>
            <a:off x="1543050" y="4533900"/>
            <a:ext cx="2152650" cy="2152650"/>
          </a:xfrm>
          <a:prstGeom prst="rect">
            <a:avLst/>
          </a:prstGeom>
        </p:spPr>
      </p:pic>
    </p:spTree>
    <p:extLst>
      <p:ext uri="{BB962C8B-B14F-4D97-AF65-F5344CB8AC3E}">
        <p14:creationId xmlns:p14="http://schemas.microsoft.com/office/powerpoint/2010/main" val="1152158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4E685-D0B0-4362-809A-2AB65B235992}"/>
              </a:ext>
            </a:extLst>
          </p:cNvPr>
          <p:cNvSpPr>
            <a:spLocks noGrp="1"/>
          </p:cNvSpPr>
          <p:nvPr>
            <p:ph type="title"/>
          </p:nvPr>
        </p:nvSpPr>
        <p:spPr/>
        <p:txBody>
          <a:bodyPr/>
          <a:lstStyle/>
          <a:p>
            <a:r>
              <a:rPr lang="en-US">
                <a:latin typeface="Montserrat Medium"/>
              </a:rPr>
              <a:t>Live Your Dreams</a:t>
            </a:r>
            <a:endParaRPr lang="en-US"/>
          </a:p>
        </p:txBody>
      </p:sp>
      <p:sp>
        <p:nvSpPr>
          <p:cNvPr id="3" name="Content Placeholder 2">
            <a:extLst>
              <a:ext uri="{FF2B5EF4-FFF2-40B4-BE49-F238E27FC236}">
                <a16:creationId xmlns:a16="http://schemas.microsoft.com/office/drawing/2014/main" id="{4FA2F97D-99B6-4EDF-843D-61447CB31D59}"/>
              </a:ext>
            </a:extLst>
          </p:cNvPr>
          <p:cNvSpPr>
            <a:spLocks noGrp="1"/>
          </p:cNvSpPr>
          <p:nvPr>
            <p:ph idx="1"/>
          </p:nvPr>
        </p:nvSpPr>
        <p:spPr>
          <a:xfrm>
            <a:off x="838200" y="2425700"/>
            <a:ext cx="10515600" cy="3751263"/>
          </a:xfrm>
        </p:spPr>
        <p:txBody>
          <a:bodyPr vert="horz" lIns="91440" tIns="45720" rIns="91440" bIns="45720" rtlCol="0" anchor="t">
            <a:normAutofit fontScale="92500" lnSpcReduction="10000"/>
          </a:bodyPr>
          <a:lstStyle/>
          <a:p>
            <a:r>
              <a:rPr lang="en-US" i="1" dirty="0">
                <a:latin typeface="Montserrat Medium"/>
                <a:cs typeface="Calibri"/>
              </a:rPr>
              <a:t>Assessment Question:</a:t>
            </a:r>
            <a:r>
              <a:rPr lang="en-US" dirty="0">
                <a:latin typeface="Montserrat"/>
                <a:cs typeface="Calibri"/>
              </a:rPr>
              <a:t> What thinking, or actions, would students need to make visible to convince you and themselves that they have successfully met criteria of the educational impact you wish to make? </a:t>
            </a:r>
            <a:endParaRPr lang="en-US" dirty="0">
              <a:latin typeface="Calibri" panose="020F0502020204030204"/>
              <a:cs typeface="Calibri"/>
            </a:endParaRPr>
          </a:p>
          <a:p>
            <a:r>
              <a:rPr lang="en-US" dirty="0">
                <a:cs typeface="Calibri"/>
                <a:hlinkClick r:id="rId2"/>
              </a:rPr>
              <a:t>Assessment Whiteboard</a:t>
            </a:r>
          </a:p>
          <a:p>
            <a:r>
              <a:rPr lang="en-US" i="1" dirty="0">
                <a:latin typeface="Montserrat Medium"/>
                <a:cs typeface="Calibri"/>
              </a:rPr>
              <a:t>Activity Question:</a:t>
            </a:r>
            <a:r>
              <a:rPr lang="en-US" dirty="0">
                <a:latin typeface="Montserrat"/>
                <a:cs typeface="Calibri"/>
              </a:rPr>
              <a:t> During the course, what activities would provide students opportunities to learn your success criteria?</a:t>
            </a:r>
          </a:p>
          <a:p>
            <a:r>
              <a:rPr lang="en-US" dirty="0">
                <a:latin typeface="Montserrat"/>
                <a:cs typeface="Calibri"/>
              </a:rPr>
              <a:t>You can include applicable general education learning outcomes.</a:t>
            </a:r>
          </a:p>
        </p:txBody>
      </p:sp>
      <p:pic>
        <p:nvPicPr>
          <p:cNvPr id="4" name="Picture 4" descr="Qr code&#10;&#10;Description automatically generated">
            <a:extLst>
              <a:ext uri="{FF2B5EF4-FFF2-40B4-BE49-F238E27FC236}">
                <a16:creationId xmlns:a16="http://schemas.microsoft.com/office/drawing/2014/main" id="{2DA78044-BCD5-40D5-B920-17EF8B777AAE}"/>
              </a:ext>
            </a:extLst>
          </p:cNvPr>
          <p:cNvPicPr>
            <a:picLocks noChangeAspect="1"/>
          </p:cNvPicPr>
          <p:nvPr/>
        </p:nvPicPr>
        <p:blipFill>
          <a:blip r:embed="rId3"/>
          <a:stretch>
            <a:fillRect/>
          </a:stretch>
        </p:blipFill>
        <p:spPr>
          <a:xfrm>
            <a:off x="6896100" y="209550"/>
            <a:ext cx="2228850" cy="2219325"/>
          </a:xfrm>
          <a:prstGeom prst="rect">
            <a:avLst/>
          </a:prstGeom>
        </p:spPr>
      </p:pic>
    </p:spTree>
    <p:extLst>
      <p:ext uri="{BB962C8B-B14F-4D97-AF65-F5344CB8AC3E}">
        <p14:creationId xmlns:p14="http://schemas.microsoft.com/office/powerpoint/2010/main" val="1757418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13">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B64D8D-2F99-4717-B0EC-8BBBF23A2BF8}"/>
              </a:ext>
            </a:extLst>
          </p:cNvPr>
          <p:cNvSpPr>
            <a:spLocks noGrp="1"/>
          </p:cNvSpPr>
          <p:nvPr>
            <p:ph type="title"/>
          </p:nvPr>
        </p:nvSpPr>
        <p:spPr>
          <a:xfrm>
            <a:off x="841248" y="510047"/>
            <a:ext cx="3300984" cy="1645920"/>
          </a:xfrm>
        </p:spPr>
        <p:txBody>
          <a:bodyPr vert="horz" lIns="91440" tIns="45720" rIns="91440" bIns="45720" rtlCol="0" anchor="ctr">
            <a:normAutofit/>
          </a:bodyPr>
          <a:lstStyle/>
          <a:p>
            <a:r>
              <a:rPr lang="en-US" sz="2800">
                <a:latin typeface="Montserrat"/>
              </a:rPr>
              <a:t>CCS </a:t>
            </a:r>
            <a:r>
              <a:rPr lang="en-US" sz="2800">
                <a:latin typeface="Verdana"/>
                <a:ea typeface="Verdana"/>
              </a:rPr>
              <a:t>1</a:t>
            </a:r>
            <a:r>
              <a:rPr lang="en-US" sz="2800">
                <a:latin typeface="Montserrat"/>
              </a:rPr>
              <a:t> Analysis</a:t>
            </a:r>
          </a:p>
        </p:txBody>
      </p:sp>
      <p:sp>
        <p:nvSpPr>
          <p:cNvPr id="11" name="Rectangle 15">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7">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98A02CD8-8702-44B3-AFA4-4F09635FFA77}"/>
              </a:ext>
            </a:extLst>
          </p:cNvPr>
          <p:cNvSpPr>
            <a:spLocks noGrp="1"/>
          </p:cNvSpPr>
          <p:nvPr>
            <p:ph type="body" sz="half" idx="2"/>
          </p:nvPr>
        </p:nvSpPr>
        <p:spPr>
          <a:xfrm>
            <a:off x="4581144" y="510047"/>
            <a:ext cx="6858000" cy="1645920"/>
          </a:xfrm>
        </p:spPr>
        <p:txBody>
          <a:bodyPr vert="horz" lIns="91440" tIns="45720" rIns="91440" bIns="45720" rtlCol="0" anchor="ctr">
            <a:normAutofit/>
          </a:bodyPr>
          <a:lstStyle/>
          <a:p>
            <a:pPr indent="-228600">
              <a:lnSpc>
                <a:spcPct val="100000"/>
              </a:lnSpc>
              <a:buFont typeface="Arial" panose="020B0604020202020204" pitchFamily="34" charset="0"/>
              <a:buChar char="•"/>
            </a:pPr>
            <a:r>
              <a:rPr lang="en-US" sz="1800">
                <a:latin typeface="Montserrat"/>
              </a:rPr>
              <a:t>Both parametric (unequal variance assumed) and non-parametric tests agreed:</a:t>
            </a:r>
            <a:endParaRPr lang="en-US"/>
          </a:p>
          <a:p>
            <a:pPr indent="-228600">
              <a:lnSpc>
                <a:spcPct val="100000"/>
              </a:lnSpc>
              <a:buFont typeface="Arial" panose="020B0604020202020204" pitchFamily="34" charset="0"/>
              <a:buChar char="•"/>
            </a:pPr>
            <a:r>
              <a:rPr lang="en-US" sz="1800">
                <a:latin typeface="Montserrat"/>
              </a:rPr>
              <a:t>Significant difference between senior and freshman groups at</a:t>
            </a:r>
            <a:r>
              <a:rPr lang="en-US" sz="1800" dirty="0"/>
              <a:t> </a:t>
            </a:r>
            <a:r>
              <a:rPr lang="en-US" sz="1800" i="1"/>
              <a:t>p </a:t>
            </a:r>
            <a:r>
              <a:rPr lang="en-US" sz="1800"/>
              <a:t>&lt; .05</a:t>
            </a:r>
            <a:endParaRPr lang="en-US" sz="1800">
              <a:cs typeface="Calibri" panose="020F0502020204030204"/>
            </a:endParaRPr>
          </a:p>
        </p:txBody>
      </p:sp>
      <p:pic>
        <p:nvPicPr>
          <p:cNvPr id="6" name="Picture 6" descr="Chart, box and whisker chart&#10;&#10;Description automatically generated">
            <a:extLst>
              <a:ext uri="{FF2B5EF4-FFF2-40B4-BE49-F238E27FC236}">
                <a16:creationId xmlns:a16="http://schemas.microsoft.com/office/drawing/2014/main" id="{D33DE2FF-701D-4F91-AFB5-0438C766300F}"/>
              </a:ext>
            </a:extLst>
          </p:cNvPr>
          <p:cNvPicPr>
            <a:picLocks noChangeAspect="1"/>
          </p:cNvPicPr>
          <p:nvPr/>
        </p:nvPicPr>
        <p:blipFill>
          <a:blip r:embed="rId2"/>
          <a:stretch>
            <a:fillRect/>
          </a:stretch>
        </p:blipFill>
        <p:spPr>
          <a:xfrm>
            <a:off x="3745174" y="3273620"/>
            <a:ext cx="4857545" cy="3076288"/>
          </a:xfrm>
          <a:prstGeom prst="rect">
            <a:avLst/>
          </a:prstGeom>
        </p:spPr>
      </p:pic>
      <p:pic>
        <p:nvPicPr>
          <p:cNvPr id="5" name="Picture 5" descr="Chart, histogram&#10;&#10;Description automatically generated">
            <a:extLst>
              <a:ext uri="{FF2B5EF4-FFF2-40B4-BE49-F238E27FC236}">
                <a16:creationId xmlns:a16="http://schemas.microsoft.com/office/drawing/2014/main" id="{D70B0899-F51D-4936-B5FF-5F75ED667EE8}"/>
              </a:ext>
            </a:extLst>
          </p:cNvPr>
          <p:cNvPicPr>
            <a:picLocks noGrp="1" noChangeAspect="1"/>
          </p:cNvPicPr>
          <p:nvPr>
            <p:ph type="pic" idx="1"/>
          </p:nvPr>
        </p:nvPicPr>
        <p:blipFill rotWithShape="1">
          <a:blip r:embed="rId3"/>
          <a:srcRect l="10335" r="10335"/>
          <a:stretch/>
        </p:blipFill>
        <p:spPr>
          <a:xfrm>
            <a:off x="63673" y="3185030"/>
            <a:ext cx="3761009" cy="2974687"/>
          </a:xfrm>
          <a:prstGeom prst="rect">
            <a:avLst/>
          </a:prstGeom>
        </p:spPr>
      </p:pic>
      <p:pic>
        <p:nvPicPr>
          <p:cNvPr id="7" name="Picture 7" descr="Chart&#10;&#10;Description automatically generated">
            <a:extLst>
              <a:ext uri="{FF2B5EF4-FFF2-40B4-BE49-F238E27FC236}">
                <a16:creationId xmlns:a16="http://schemas.microsoft.com/office/drawing/2014/main" id="{208F118E-AF69-427D-B967-2DC360F94053}"/>
              </a:ext>
            </a:extLst>
          </p:cNvPr>
          <p:cNvPicPr>
            <a:picLocks noChangeAspect="1"/>
          </p:cNvPicPr>
          <p:nvPr/>
        </p:nvPicPr>
        <p:blipFill>
          <a:blip r:embed="rId4"/>
          <a:stretch>
            <a:fillRect/>
          </a:stretch>
        </p:blipFill>
        <p:spPr>
          <a:xfrm>
            <a:off x="8267513" y="3524522"/>
            <a:ext cx="3816765" cy="2397923"/>
          </a:xfrm>
          <a:prstGeom prst="rect">
            <a:avLst/>
          </a:prstGeom>
        </p:spPr>
      </p:pic>
    </p:spTree>
    <p:extLst>
      <p:ext uri="{BB962C8B-B14F-4D97-AF65-F5344CB8AC3E}">
        <p14:creationId xmlns:p14="http://schemas.microsoft.com/office/powerpoint/2010/main" val="2482470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024AE-EAC3-4AFB-ACE0-E13418D71BAF}"/>
              </a:ext>
            </a:extLst>
          </p:cNvPr>
          <p:cNvSpPr>
            <a:spLocks noGrp="1"/>
          </p:cNvSpPr>
          <p:nvPr>
            <p:ph type="title"/>
          </p:nvPr>
        </p:nvSpPr>
        <p:spPr>
          <a:xfrm>
            <a:off x="768350" y="775380"/>
            <a:ext cx="10515600" cy="666524"/>
          </a:xfrm>
        </p:spPr>
        <p:txBody>
          <a:bodyPr>
            <a:normAutofit/>
          </a:bodyPr>
          <a:lstStyle/>
          <a:p>
            <a:pPr algn="ctr"/>
            <a:r>
              <a:rPr lang="en-US" sz="4000">
                <a:latin typeface="Montserrat"/>
              </a:rPr>
              <a:t>References</a:t>
            </a:r>
            <a:endParaRPr lang="en-US" sz="4000">
              <a:cs typeface="Calibri Light" panose="020F0302020204030204"/>
            </a:endParaRPr>
          </a:p>
        </p:txBody>
      </p:sp>
      <p:sp>
        <p:nvSpPr>
          <p:cNvPr id="3" name="Text Placeholder 2">
            <a:extLst>
              <a:ext uri="{FF2B5EF4-FFF2-40B4-BE49-F238E27FC236}">
                <a16:creationId xmlns:a16="http://schemas.microsoft.com/office/drawing/2014/main" id="{FE14E6D8-059B-4013-A41C-1EE24C931E0C}"/>
              </a:ext>
            </a:extLst>
          </p:cNvPr>
          <p:cNvSpPr>
            <a:spLocks noGrp="1"/>
          </p:cNvSpPr>
          <p:nvPr>
            <p:ph type="body" idx="1"/>
          </p:nvPr>
        </p:nvSpPr>
        <p:spPr>
          <a:xfrm>
            <a:off x="831850" y="1659392"/>
            <a:ext cx="10515600" cy="3967616"/>
          </a:xfrm>
        </p:spPr>
        <p:txBody>
          <a:bodyPr vert="horz" lIns="91440" tIns="45720" rIns="91440" bIns="45720" rtlCol="0" anchor="t">
            <a:normAutofit fontScale="92500" lnSpcReduction="20000"/>
          </a:bodyPr>
          <a:lstStyle/>
          <a:p>
            <a:pPr marL="457200" indent="-457200"/>
            <a:r>
              <a:rPr lang="en-US">
                <a:cs typeface="Calibri"/>
              </a:rPr>
              <a:t>Fink, L. D. (2013). </a:t>
            </a:r>
            <a:r>
              <a:rPr lang="en-US" i="1">
                <a:cs typeface="Calibri"/>
              </a:rPr>
              <a:t>Creating significant learning experiences: An integrated approach to designing college courses</a:t>
            </a:r>
            <a:r>
              <a:rPr lang="en-US">
                <a:cs typeface="Calibri"/>
              </a:rPr>
              <a:t>. Jossey-Bass.</a:t>
            </a:r>
          </a:p>
          <a:p>
            <a:pPr marL="457200" indent="-457200"/>
            <a:r>
              <a:rPr lang="en-US">
                <a:cs typeface="Calibri"/>
              </a:rPr>
              <a:t>Finley, A. P. (2011). How reliable are the VALUE rubrics? [PDF]. </a:t>
            </a:r>
            <a:r>
              <a:rPr lang="en-US" i="1">
                <a:ea typeface="+mn-lt"/>
                <a:cs typeface="+mn-lt"/>
              </a:rPr>
              <a:t>Peer Review, 13</a:t>
            </a:r>
            <a:r>
              <a:rPr lang="en-US">
                <a:ea typeface="+mn-lt"/>
                <a:cs typeface="+mn-lt"/>
              </a:rPr>
              <a:t>(4), 31-33.</a:t>
            </a:r>
            <a:endParaRPr lang="en-US"/>
          </a:p>
          <a:p>
            <a:pPr marL="457200" indent="-457200"/>
            <a:r>
              <a:rPr lang="en-US">
                <a:ea typeface="+mn-lt"/>
                <a:cs typeface="+mn-lt"/>
              </a:rPr>
              <a:t>Krippendorff, K. (2004). Reliability in content analysis: Some common misconceptions and recommendations. </a:t>
            </a:r>
            <a:r>
              <a:rPr lang="en-US" i="1">
                <a:ea typeface="+mn-lt"/>
                <a:cs typeface="+mn-lt"/>
              </a:rPr>
              <a:t>Human Communication Research</a:t>
            </a:r>
            <a:r>
              <a:rPr lang="en-US">
                <a:ea typeface="+mn-lt"/>
                <a:cs typeface="+mn-lt"/>
              </a:rPr>
              <a:t>, </a:t>
            </a:r>
            <a:r>
              <a:rPr lang="en-US" i="1">
                <a:ea typeface="+mn-lt"/>
                <a:cs typeface="+mn-lt"/>
              </a:rPr>
              <a:t>30</a:t>
            </a:r>
            <a:r>
              <a:rPr lang="en-US">
                <a:ea typeface="+mn-lt"/>
                <a:cs typeface="+mn-lt"/>
              </a:rPr>
              <a:t>(3), 411-433. </a:t>
            </a:r>
            <a:r>
              <a:rPr lang="en-US" dirty="0">
                <a:ea typeface="+mn-lt"/>
                <a:cs typeface="+mn-lt"/>
                <a:hlinkClick r:id="rId2"/>
              </a:rPr>
              <a:t>https://doi.org/10.1111/j.1468-2958.2004.tb00738.x</a:t>
            </a:r>
          </a:p>
          <a:p>
            <a:pPr marL="457200" indent="-457200"/>
            <a:r>
              <a:rPr lang="en-US">
                <a:ea typeface="+mn-lt"/>
                <a:cs typeface="+mn-lt"/>
              </a:rPr>
              <a:t>Krippendorff, K. (2011). Computing Krippendorff's alpha-reliability [PDF]. </a:t>
            </a:r>
            <a:r>
              <a:rPr lang="en-US" i="1">
                <a:ea typeface="+mn-lt"/>
                <a:cs typeface="+mn-lt"/>
              </a:rPr>
              <a:t>Scholarly Commons</a:t>
            </a:r>
            <a:r>
              <a:rPr lang="en-US">
                <a:ea typeface="+mn-lt"/>
                <a:cs typeface="+mn-lt"/>
              </a:rPr>
              <a:t>. </a:t>
            </a:r>
            <a:r>
              <a:rPr lang="en-US" dirty="0">
                <a:ea typeface="+mn-lt"/>
                <a:cs typeface="+mn-lt"/>
                <a:hlinkClick r:id="rId3"/>
              </a:rPr>
              <a:t>https://repository.upenn.edu/asc_papers/43</a:t>
            </a:r>
            <a:endParaRPr lang="en-US" dirty="0">
              <a:cs typeface="Calibri"/>
              <a:hlinkClick r:id="rId3"/>
            </a:endParaRPr>
          </a:p>
          <a:p>
            <a:pPr marL="457200" indent="-457200"/>
            <a:r>
              <a:rPr lang="en-US">
                <a:cs typeface="Calibri"/>
              </a:rPr>
              <a:t>Krippendorff, K. (2016). Misunderstanding reliability [PDF]. </a:t>
            </a:r>
            <a:r>
              <a:rPr lang="en-US" i="1">
                <a:cs typeface="Calibri"/>
              </a:rPr>
              <a:t>Methodology, (European Journal of Research Methods for the Behavioral and Social Sciences) 12</a:t>
            </a:r>
            <a:r>
              <a:rPr lang="en-US">
                <a:cs typeface="Calibri"/>
              </a:rPr>
              <a:t>(4), 139-144. </a:t>
            </a:r>
            <a:r>
              <a:rPr lang="en-US" dirty="0">
                <a:cs typeface="Calibri"/>
                <a:hlinkClick r:id="rId4"/>
              </a:rPr>
              <a:t>https://doi.org/10.1027/1614-2241/a000119</a:t>
            </a:r>
          </a:p>
          <a:p>
            <a:pPr marL="457200" indent="-457200"/>
            <a:r>
              <a:rPr lang="en-US">
                <a:cs typeface="Calibri"/>
              </a:rPr>
              <a:t>Siefert, L. (2011). Assessing general education learning outcomes [PDF]. </a:t>
            </a:r>
            <a:r>
              <a:rPr lang="en-US" i="1">
                <a:cs typeface="Calibri"/>
              </a:rPr>
              <a:t>Peer Review, 13</a:t>
            </a:r>
            <a:r>
              <a:rPr lang="en-US">
                <a:cs typeface="Calibri" panose="020F0502020204030204"/>
              </a:rPr>
              <a:t>(4), 9-11. </a:t>
            </a:r>
            <a:endParaRPr lang="en-US"/>
          </a:p>
        </p:txBody>
      </p:sp>
    </p:spTree>
    <p:extLst>
      <p:ext uri="{BB962C8B-B14F-4D97-AF65-F5344CB8AC3E}">
        <p14:creationId xmlns:p14="http://schemas.microsoft.com/office/powerpoint/2010/main" val="1662521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954" y="1730828"/>
            <a:ext cx="4493944" cy="4261757"/>
          </a:xfrm>
          <a:prstGeom prst="rect">
            <a:avLst/>
          </a:prstGeom>
        </p:spPr>
      </p:pic>
      <p:sp>
        <p:nvSpPr>
          <p:cNvPr id="6" name="TextBox 5"/>
          <p:cNvSpPr txBox="1"/>
          <p:nvPr/>
        </p:nvSpPr>
        <p:spPr>
          <a:xfrm>
            <a:off x="6819900" y="1819729"/>
            <a:ext cx="4660900" cy="5601533"/>
          </a:xfrm>
          <a:prstGeom prst="rect">
            <a:avLst/>
          </a:prstGeom>
          <a:noFill/>
        </p:spPr>
        <p:txBody>
          <a:bodyPr wrap="square" lIns="91440" tIns="45720" rIns="91440" bIns="45720" rtlCol="0" anchor="t">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sz="2800">
                <a:solidFill>
                  <a:schemeClr val="bg1"/>
                </a:solidFill>
                <a:latin typeface="Montserrat Medium"/>
              </a:rPr>
              <a:t>Enjoy your day! </a:t>
            </a:r>
          </a:p>
          <a:p>
            <a:endParaRPr lang="en-US" sz="2400" dirty="0">
              <a:solidFill>
                <a:schemeClr val="bg1"/>
              </a:solidFill>
              <a:latin typeface="Montserrat Medium" panose="00000600000000000000" pitchFamily="2" charset="0"/>
            </a:endParaRPr>
          </a:p>
          <a:p>
            <a:endParaRPr lang="en-US" sz="2400" dirty="0">
              <a:solidFill>
                <a:schemeClr val="bg1"/>
              </a:solidFill>
              <a:latin typeface="Montserrat Medium" panose="00000600000000000000" pitchFamily="2" charset="0"/>
            </a:endParaRPr>
          </a:p>
          <a:p>
            <a:endParaRPr lang="en-US" sz="2400" dirty="0">
              <a:solidFill>
                <a:schemeClr val="bg1"/>
              </a:solidFill>
              <a:latin typeface="Montserrat Medium" panose="00000600000000000000" pitchFamily="2" charset="0"/>
            </a:endParaRPr>
          </a:p>
          <a:p>
            <a:endParaRPr lang="en-US" sz="2400" dirty="0">
              <a:solidFill>
                <a:schemeClr val="bg1"/>
              </a:solidFill>
              <a:latin typeface="Montserrat Medium" panose="00000600000000000000" pitchFamily="2" charset="0"/>
            </a:endParaRPr>
          </a:p>
        </p:txBody>
      </p:sp>
      <p:pic>
        <p:nvPicPr>
          <p:cNvPr id="2" name="Picture 2" descr="A picture containing text, sign, close&#10;&#10;Description automatically generated">
            <a:extLst>
              <a:ext uri="{FF2B5EF4-FFF2-40B4-BE49-F238E27FC236}">
                <a16:creationId xmlns:a16="http://schemas.microsoft.com/office/drawing/2014/main" id="{AD0EEB51-90B2-4601-B404-42E32A0E12CC}"/>
              </a:ext>
            </a:extLst>
          </p:cNvPr>
          <p:cNvPicPr>
            <a:picLocks noChangeAspect="1"/>
          </p:cNvPicPr>
          <p:nvPr/>
        </p:nvPicPr>
        <p:blipFill>
          <a:blip r:embed="rId3"/>
          <a:stretch>
            <a:fillRect/>
          </a:stretch>
        </p:blipFill>
        <p:spPr>
          <a:xfrm>
            <a:off x="6815683" y="2947639"/>
            <a:ext cx="3476463" cy="2319453"/>
          </a:xfrm>
          <a:prstGeom prst="rect">
            <a:avLst/>
          </a:prstGeom>
        </p:spPr>
      </p:pic>
    </p:spTree>
    <p:extLst>
      <p:ext uri="{BB962C8B-B14F-4D97-AF65-F5344CB8AC3E}">
        <p14:creationId xmlns:p14="http://schemas.microsoft.com/office/powerpoint/2010/main" val="1707376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312B6B4-C4A8-407C-AFCD-81CB3159ACE0}"/>
              </a:ext>
            </a:extLst>
          </p:cNvPr>
          <p:cNvPicPr>
            <a:picLocks noGrp="1" noChangeAspect="1"/>
          </p:cNvPicPr>
          <p:nvPr>
            <p:ph idx="1"/>
          </p:nvPr>
        </p:nvPicPr>
        <p:blipFill>
          <a:blip r:embed="rId2"/>
          <a:stretch>
            <a:fillRect/>
          </a:stretch>
        </p:blipFill>
        <p:spPr>
          <a:xfrm>
            <a:off x="1962411" y="965886"/>
            <a:ext cx="8538575" cy="4786899"/>
          </a:xfrm>
        </p:spPr>
      </p:pic>
    </p:spTree>
    <p:extLst>
      <p:ext uri="{BB962C8B-B14F-4D97-AF65-F5344CB8AC3E}">
        <p14:creationId xmlns:p14="http://schemas.microsoft.com/office/powerpoint/2010/main" val="1004656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5783-A95C-4168-9420-71A88A3AF940}"/>
              </a:ext>
            </a:extLst>
          </p:cNvPr>
          <p:cNvSpPr>
            <a:spLocks noGrp="1"/>
          </p:cNvSpPr>
          <p:nvPr>
            <p:ph type="title"/>
          </p:nvPr>
        </p:nvSpPr>
        <p:spPr/>
        <p:txBody>
          <a:bodyPr/>
          <a:lstStyle/>
          <a:p>
            <a:r>
              <a:rPr lang="en-US">
                <a:latin typeface="Montserrat"/>
              </a:rPr>
              <a:t>CCS </a:t>
            </a:r>
            <a:r>
              <a:rPr lang="en-US">
                <a:latin typeface="Verdana"/>
                <a:ea typeface="Verdana"/>
              </a:rPr>
              <a:t>1</a:t>
            </a:r>
            <a:r>
              <a:rPr lang="en-US">
                <a:latin typeface="Montserrat"/>
              </a:rPr>
              <a:t> Analysis</a:t>
            </a:r>
            <a:endParaRPr lang="en-US">
              <a:ea typeface="+mj-lt"/>
              <a:cs typeface="+mj-lt"/>
            </a:endParaRPr>
          </a:p>
          <a:p>
            <a:endParaRPr lang="en-US" dirty="0">
              <a:cs typeface="Calibri Light"/>
            </a:endParaRPr>
          </a:p>
        </p:txBody>
      </p:sp>
      <p:pic>
        <p:nvPicPr>
          <p:cNvPr id="6" name="Picture 6" descr="Chart, bar chart&#10;&#10;Description automatically generated">
            <a:extLst>
              <a:ext uri="{FF2B5EF4-FFF2-40B4-BE49-F238E27FC236}">
                <a16:creationId xmlns:a16="http://schemas.microsoft.com/office/drawing/2014/main" id="{BAEC367F-2ACC-4ADC-8513-463139A8E974}"/>
              </a:ext>
            </a:extLst>
          </p:cNvPr>
          <p:cNvPicPr>
            <a:picLocks noGrp="1" noChangeAspect="1"/>
          </p:cNvPicPr>
          <p:nvPr>
            <p:ph type="pic" idx="1"/>
          </p:nvPr>
        </p:nvPicPr>
        <p:blipFill rotWithShape="1">
          <a:blip r:embed="rId2"/>
          <a:srcRect l="10335" r="10335"/>
          <a:stretch/>
        </p:blipFill>
        <p:spPr>
          <a:xfrm>
            <a:off x="5015920" y="1639784"/>
            <a:ext cx="6701882" cy="4200808"/>
          </a:xfrm>
        </p:spPr>
      </p:pic>
      <p:sp>
        <p:nvSpPr>
          <p:cNvPr id="4" name="Text Placeholder 3">
            <a:extLst>
              <a:ext uri="{FF2B5EF4-FFF2-40B4-BE49-F238E27FC236}">
                <a16:creationId xmlns:a16="http://schemas.microsoft.com/office/drawing/2014/main" id="{F2D37A1A-95F1-4934-9308-9D4DEA76B953}"/>
              </a:ext>
            </a:extLst>
          </p:cNvPr>
          <p:cNvSpPr>
            <a:spLocks noGrp="1"/>
          </p:cNvSpPr>
          <p:nvPr>
            <p:ph type="body" sz="half" idx="2"/>
          </p:nvPr>
        </p:nvSpPr>
        <p:spPr/>
        <p:txBody>
          <a:bodyPr vert="horz" lIns="91440" tIns="45720" rIns="91440" bIns="45720" rtlCol="0" anchor="t">
            <a:normAutofit/>
          </a:bodyPr>
          <a:lstStyle/>
          <a:p>
            <a:pPr>
              <a:lnSpc>
                <a:spcPct val="100000"/>
              </a:lnSpc>
            </a:pPr>
            <a:r>
              <a:rPr lang="en-US">
                <a:latin typeface="Montserrat"/>
                <a:ea typeface="+mn-lt"/>
                <a:cs typeface="+mn-lt"/>
              </a:rPr>
              <a:t>Nathan created an assessment dashboard:</a:t>
            </a:r>
            <a:endParaRPr lang="en-US"/>
          </a:p>
          <a:p>
            <a:r>
              <a:rPr lang="en-US" sz="1800" dirty="0">
                <a:cs typeface="Calibri"/>
                <a:hlinkClick r:id="rId3"/>
              </a:rPr>
              <a:t>Gen Ed Assessment Dashboard</a:t>
            </a:r>
            <a:endParaRPr lang="en-US" sz="1800"/>
          </a:p>
          <a:p>
            <a:endParaRPr lang="en-US" dirty="0">
              <a:cs typeface="Calibri"/>
            </a:endParaRPr>
          </a:p>
        </p:txBody>
      </p:sp>
      <p:pic>
        <p:nvPicPr>
          <p:cNvPr id="7" name="Picture 7" descr="Table&#10;&#10;Description automatically generated">
            <a:extLst>
              <a:ext uri="{FF2B5EF4-FFF2-40B4-BE49-F238E27FC236}">
                <a16:creationId xmlns:a16="http://schemas.microsoft.com/office/drawing/2014/main" id="{F86C707C-BD1D-471B-8B63-E0D73348EA57}"/>
              </a:ext>
            </a:extLst>
          </p:cNvPr>
          <p:cNvPicPr>
            <a:picLocks noChangeAspect="1"/>
          </p:cNvPicPr>
          <p:nvPr/>
        </p:nvPicPr>
        <p:blipFill>
          <a:blip r:embed="rId4"/>
          <a:stretch>
            <a:fillRect/>
          </a:stretch>
        </p:blipFill>
        <p:spPr>
          <a:xfrm>
            <a:off x="895815" y="3212938"/>
            <a:ext cx="3728224" cy="1519368"/>
          </a:xfrm>
          <a:prstGeom prst="rect">
            <a:avLst/>
          </a:prstGeom>
        </p:spPr>
      </p:pic>
    </p:spTree>
    <p:extLst>
      <p:ext uri="{BB962C8B-B14F-4D97-AF65-F5344CB8AC3E}">
        <p14:creationId xmlns:p14="http://schemas.microsoft.com/office/powerpoint/2010/main" val="2101338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13">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B64D8D-2F99-4717-B0EC-8BBBF23A2BF8}"/>
              </a:ext>
            </a:extLst>
          </p:cNvPr>
          <p:cNvSpPr>
            <a:spLocks noGrp="1"/>
          </p:cNvSpPr>
          <p:nvPr>
            <p:ph type="title"/>
          </p:nvPr>
        </p:nvSpPr>
        <p:spPr>
          <a:xfrm>
            <a:off x="841248" y="510047"/>
            <a:ext cx="3300984" cy="1645920"/>
          </a:xfrm>
        </p:spPr>
        <p:txBody>
          <a:bodyPr vert="horz" lIns="91440" tIns="45720" rIns="91440" bIns="45720" rtlCol="0" anchor="ctr">
            <a:normAutofit/>
          </a:bodyPr>
          <a:lstStyle/>
          <a:p>
            <a:r>
              <a:rPr lang="en-US" sz="2800">
                <a:latin typeface="Montserrat"/>
              </a:rPr>
              <a:t>CCS </a:t>
            </a:r>
            <a:r>
              <a:rPr lang="en-US" sz="2800">
                <a:latin typeface="Montserrat"/>
                <a:ea typeface="Verdana"/>
              </a:rPr>
              <a:t>2</a:t>
            </a:r>
            <a:r>
              <a:rPr lang="en-US" sz="2800">
                <a:latin typeface="Montserrat"/>
              </a:rPr>
              <a:t> Analysis</a:t>
            </a:r>
          </a:p>
        </p:txBody>
      </p:sp>
      <p:sp>
        <p:nvSpPr>
          <p:cNvPr id="11" name="Rectangle 15">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7">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98A02CD8-8702-44B3-AFA4-4F09635FFA77}"/>
              </a:ext>
            </a:extLst>
          </p:cNvPr>
          <p:cNvSpPr>
            <a:spLocks noGrp="1"/>
          </p:cNvSpPr>
          <p:nvPr>
            <p:ph type="body" sz="half" idx="2"/>
          </p:nvPr>
        </p:nvSpPr>
        <p:spPr>
          <a:xfrm>
            <a:off x="4581144" y="510047"/>
            <a:ext cx="6858000" cy="1645920"/>
          </a:xfrm>
        </p:spPr>
        <p:txBody>
          <a:bodyPr vert="horz" lIns="91440" tIns="45720" rIns="91440" bIns="45720" rtlCol="0" anchor="ctr">
            <a:normAutofit/>
          </a:bodyPr>
          <a:lstStyle/>
          <a:p>
            <a:pPr indent="-228600">
              <a:lnSpc>
                <a:spcPct val="100000"/>
              </a:lnSpc>
              <a:buFont typeface="Arial" panose="020B0604020202020204" pitchFamily="34" charset="0"/>
              <a:buChar char="•"/>
            </a:pPr>
            <a:r>
              <a:rPr lang="en-US" sz="1800">
                <a:latin typeface="Montserrat"/>
              </a:rPr>
              <a:t>Both parametric (equal variance assumed) and non-parametric tests agreed:</a:t>
            </a:r>
            <a:endParaRPr lang="en-US"/>
          </a:p>
          <a:p>
            <a:pPr indent="-228600">
              <a:lnSpc>
                <a:spcPct val="100000"/>
              </a:lnSpc>
              <a:buFont typeface="Arial" panose="020B0604020202020204" pitchFamily="34" charset="0"/>
              <a:buChar char="•"/>
            </a:pPr>
            <a:r>
              <a:rPr lang="en-US" sz="1800">
                <a:latin typeface="Montserrat"/>
              </a:rPr>
              <a:t>Significant difference between senior and freshman groups at</a:t>
            </a:r>
            <a:r>
              <a:rPr lang="en-US" sz="1800" dirty="0"/>
              <a:t> </a:t>
            </a:r>
            <a:r>
              <a:rPr lang="en-US" sz="1800" i="1"/>
              <a:t>p </a:t>
            </a:r>
            <a:r>
              <a:rPr lang="en-US" sz="1800"/>
              <a:t>&lt; .05</a:t>
            </a:r>
            <a:endParaRPr lang="en-US" sz="1800">
              <a:cs typeface="Calibri" panose="020F0502020204030204"/>
            </a:endParaRPr>
          </a:p>
        </p:txBody>
      </p:sp>
      <p:pic>
        <p:nvPicPr>
          <p:cNvPr id="3" name="Picture 7" descr="Chart, histogram&#10;&#10;Description automatically generated">
            <a:extLst>
              <a:ext uri="{FF2B5EF4-FFF2-40B4-BE49-F238E27FC236}">
                <a16:creationId xmlns:a16="http://schemas.microsoft.com/office/drawing/2014/main" id="{2AEE2AC8-6CC0-41F3-BF88-6030B03E1478}"/>
              </a:ext>
            </a:extLst>
          </p:cNvPr>
          <p:cNvPicPr>
            <a:picLocks noChangeAspect="1"/>
          </p:cNvPicPr>
          <p:nvPr/>
        </p:nvPicPr>
        <p:blipFill>
          <a:blip r:embed="rId2"/>
          <a:stretch>
            <a:fillRect/>
          </a:stretch>
        </p:blipFill>
        <p:spPr>
          <a:xfrm>
            <a:off x="31595" y="2657279"/>
            <a:ext cx="4666782" cy="2751491"/>
          </a:xfrm>
          <a:prstGeom prst="rect">
            <a:avLst/>
          </a:prstGeom>
        </p:spPr>
      </p:pic>
      <p:pic>
        <p:nvPicPr>
          <p:cNvPr id="14" name="Picture 14" descr="Chart, box and whisker chart&#10;&#10;Description automatically generated">
            <a:extLst>
              <a:ext uri="{FF2B5EF4-FFF2-40B4-BE49-F238E27FC236}">
                <a16:creationId xmlns:a16="http://schemas.microsoft.com/office/drawing/2014/main" id="{D38B4032-7C28-4431-BA99-91EAE52272BB}"/>
              </a:ext>
            </a:extLst>
          </p:cNvPr>
          <p:cNvPicPr>
            <a:picLocks noChangeAspect="1"/>
          </p:cNvPicPr>
          <p:nvPr/>
        </p:nvPicPr>
        <p:blipFill>
          <a:blip r:embed="rId3"/>
          <a:stretch>
            <a:fillRect/>
          </a:stretch>
        </p:blipFill>
        <p:spPr>
          <a:xfrm>
            <a:off x="3404839" y="3623718"/>
            <a:ext cx="4880516" cy="2872296"/>
          </a:xfrm>
          <a:prstGeom prst="rect">
            <a:avLst/>
          </a:prstGeom>
        </p:spPr>
      </p:pic>
      <p:pic>
        <p:nvPicPr>
          <p:cNvPr id="15" name="Picture 15" descr="Chart&#10;&#10;Description automatically generated">
            <a:extLst>
              <a:ext uri="{FF2B5EF4-FFF2-40B4-BE49-F238E27FC236}">
                <a16:creationId xmlns:a16="http://schemas.microsoft.com/office/drawing/2014/main" id="{7BFDC41E-41C3-4A0E-B2C9-78A0CFB732F6}"/>
              </a:ext>
            </a:extLst>
          </p:cNvPr>
          <p:cNvPicPr>
            <a:picLocks noChangeAspect="1"/>
          </p:cNvPicPr>
          <p:nvPr/>
        </p:nvPicPr>
        <p:blipFill>
          <a:blip r:embed="rId4"/>
          <a:stretch>
            <a:fillRect/>
          </a:stretch>
        </p:blipFill>
        <p:spPr>
          <a:xfrm>
            <a:off x="7902498" y="3196254"/>
            <a:ext cx="4285784" cy="2537759"/>
          </a:xfrm>
          <a:prstGeom prst="rect">
            <a:avLst/>
          </a:prstGeom>
        </p:spPr>
      </p:pic>
    </p:spTree>
    <p:extLst>
      <p:ext uri="{BB962C8B-B14F-4D97-AF65-F5344CB8AC3E}">
        <p14:creationId xmlns:p14="http://schemas.microsoft.com/office/powerpoint/2010/main" val="1561914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13">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B64D8D-2F99-4717-B0EC-8BBBF23A2BF8}"/>
              </a:ext>
            </a:extLst>
          </p:cNvPr>
          <p:cNvSpPr>
            <a:spLocks noGrp="1"/>
          </p:cNvSpPr>
          <p:nvPr>
            <p:ph type="title"/>
          </p:nvPr>
        </p:nvSpPr>
        <p:spPr>
          <a:xfrm>
            <a:off x="841248" y="510047"/>
            <a:ext cx="3300984" cy="1645920"/>
          </a:xfrm>
        </p:spPr>
        <p:txBody>
          <a:bodyPr vert="horz" lIns="91440" tIns="45720" rIns="91440" bIns="45720" rtlCol="0" anchor="ctr">
            <a:normAutofit/>
          </a:bodyPr>
          <a:lstStyle/>
          <a:p>
            <a:r>
              <a:rPr lang="en-US" sz="2800">
                <a:latin typeface="Montserrat"/>
              </a:rPr>
              <a:t>CCS </a:t>
            </a:r>
            <a:r>
              <a:rPr lang="en-US" sz="2800">
                <a:latin typeface="Montserrat"/>
                <a:ea typeface="Verdana"/>
              </a:rPr>
              <a:t>4</a:t>
            </a:r>
            <a:r>
              <a:rPr lang="en-US" sz="2800">
                <a:latin typeface="Montserrat"/>
              </a:rPr>
              <a:t> Analysis</a:t>
            </a:r>
          </a:p>
        </p:txBody>
      </p:sp>
      <p:sp>
        <p:nvSpPr>
          <p:cNvPr id="11" name="Rectangle 15">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7">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98A02CD8-8702-44B3-AFA4-4F09635FFA77}"/>
              </a:ext>
            </a:extLst>
          </p:cNvPr>
          <p:cNvSpPr>
            <a:spLocks noGrp="1"/>
          </p:cNvSpPr>
          <p:nvPr>
            <p:ph type="body" sz="half" idx="2"/>
          </p:nvPr>
        </p:nvSpPr>
        <p:spPr>
          <a:xfrm>
            <a:off x="4581144" y="510047"/>
            <a:ext cx="6858000" cy="1645920"/>
          </a:xfrm>
        </p:spPr>
        <p:txBody>
          <a:bodyPr vert="horz" lIns="91440" tIns="45720" rIns="91440" bIns="45720" rtlCol="0" anchor="ctr">
            <a:normAutofit/>
          </a:bodyPr>
          <a:lstStyle/>
          <a:p>
            <a:pPr indent="-228600">
              <a:lnSpc>
                <a:spcPct val="100000"/>
              </a:lnSpc>
              <a:buFont typeface="Arial" panose="020B0604020202020204" pitchFamily="34" charset="0"/>
              <a:buChar char="•"/>
            </a:pPr>
            <a:r>
              <a:rPr lang="en-US" sz="1800">
                <a:latin typeface="Montserrat"/>
              </a:rPr>
              <a:t>Both parametric (equal variance assumed) and non-parametric tests agreed:</a:t>
            </a:r>
            <a:endParaRPr lang="en-US"/>
          </a:p>
          <a:p>
            <a:pPr indent="-228600">
              <a:lnSpc>
                <a:spcPct val="100000"/>
              </a:lnSpc>
              <a:buFont typeface="Arial" panose="020B0604020202020204" pitchFamily="34" charset="0"/>
              <a:buChar char="•"/>
            </a:pPr>
            <a:r>
              <a:rPr lang="en-US" sz="1800">
                <a:latin typeface="Montserrat"/>
              </a:rPr>
              <a:t>Significant difference between senior and freshman groups at</a:t>
            </a:r>
            <a:r>
              <a:rPr lang="en-US" sz="1800" dirty="0"/>
              <a:t> </a:t>
            </a:r>
            <a:r>
              <a:rPr lang="en-US" sz="1800" i="1"/>
              <a:t>p </a:t>
            </a:r>
            <a:r>
              <a:rPr lang="en-US" sz="1800"/>
              <a:t>&lt; .05</a:t>
            </a:r>
            <a:endParaRPr lang="en-US" sz="1800">
              <a:cs typeface="Calibri" panose="020F0502020204030204"/>
            </a:endParaRPr>
          </a:p>
        </p:txBody>
      </p:sp>
      <p:pic>
        <p:nvPicPr>
          <p:cNvPr id="5" name="Picture 5" descr="Chart, histogram&#10;&#10;Description automatically generated">
            <a:extLst>
              <a:ext uri="{FF2B5EF4-FFF2-40B4-BE49-F238E27FC236}">
                <a16:creationId xmlns:a16="http://schemas.microsoft.com/office/drawing/2014/main" id="{59F679F3-CB2F-4168-9BBD-1108A52675BF}"/>
              </a:ext>
            </a:extLst>
          </p:cNvPr>
          <p:cNvPicPr>
            <a:picLocks noChangeAspect="1"/>
          </p:cNvPicPr>
          <p:nvPr/>
        </p:nvPicPr>
        <p:blipFill>
          <a:blip r:embed="rId2"/>
          <a:stretch>
            <a:fillRect/>
          </a:stretch>
        </p:blipFill>
        <p:spPr>
          <a:xfrm>
            <a:off x="3717" y="2718511"/>
            <a:ext cx="4406590" cy="2749830"/>
          </a:xfrm>
          <a:prstGeom prst="rect">
            <a:avLst/>
          </a:prstGeom>
        </p:spPr>
      </p:pic>
      <p:pic>
        <p:nvPicPr>
          <p:cNvPr id="6" name="Picture 6" descr="Chart, box and whisker chart&#10;&#10;Description automatically generated">
            <a:extLst>
              <a:ext uri="{FF2B5EF4-FFF2-40B4-BE49-F238E27FC236}">
                <a16:creationId xmlns:a16="http://schemas.microsoft.com/office/drawing/2014/main" id="{70D76E1F-7B39-4D56-87F6-1265B330DAAC}"/>
              </a:ext>
            </a:extLst>
          </p:cNvPr>
          <p:cNvPicPr>
            <a:picLocks noChangeAspect="1"/>
          </p:cNvPicPr>
          <p:nvPr/>
        </p:nvPicPr>
        <p:blipFill>
          <a:blip r:embed="rId3"/>
          <a:stretch>
            <a:fillRect/>
          </a:stretch>
        </p:blipFill>
        <p:spPr>
          <a:xfrm>
            <a:off x="3442010" y="3461926"/>
            <a:ext cx="4861931" cy="3037903"/>
          </a:xfrm>
          <a:prstGeom prst="rect">
            <a:avLst/>
          </a:prstGeom>
        </p:spPr>
      </p:pic>
      <p:pic>
        <p:nvPicPr>
          <p:cNvPr id="7" name="Picture 7" descr="Chart&#10;&#10;Description automatically generated">
            <a:extLst>
              <a:ext uri="{FF2B5EF4-FFF2-40B4-BE49-F238E27FC236}">
                <a16:creationId xmlns:a16="http://schemas.microsoft.com/office/drawing/2014/main" id="{1F174E7C-C02C-487B-873F-32A6FD6D5FA2}"/>
              </a:ext>
            </a:extLst>
          </p:cNvPr>
          <p:cNvPicPr>
            <a:picLocks noChangeAspect="1"/>
          </p:cNvPicPr>
          <p:nvPr/>
        </p:nvPicPr>
        <p:blipFill>
          <a:blip r:embed="rId4"/>
          <a:stretch>
            <a:fillRect/>
          </a:stretch>
        </p:blipFill>
        <p:spPr>
          <a:xfrm>
            <a:off x="7874620" y="3610609"/>
            <a:ext cx="4313662" cy="2694074"/>
          </a:xfrm>
          <a:prstGeom prst="rect">
            <a:avLst/>
          </a:prstGeom>
        </p:spPr>
      </p:pic>
    </p:spTree>
    <p:extLst>
      <p:ext uri="{BB962C8B-B14F-4D97-AF65-F5344CB8AC3E}">
        <p14:creationId xmlns:p14="http://schemas.microsoft.com/office/powerpoint/2010/main" val="952617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5783-A95C-4168-9420-71A88A3AF940}"/>
              </a:ext>
            </a:extLst>
          </p:cNvPr>
          <p:cNvSpPr>
            <a:spLocks noGrp="1"/>
          </p:cNvSpPr>
          <p:nvPr>
            <p:ph type="title"/>
          </p:nvPr>
        </p:nvSpPr>
        <p:spPr/>
        <p:txBody>
          <a:bodyPr/>
          <a:lstStyle/>
          <a:p>
            <a:r>
              <a:rPr lang="en-US">
                <a:latin typeface="Montserrat"/>
              </a:rPr>
              <a:t>CCS </a:t>
            </a:r>
            <a:r>
              <a:rPr lang="en-US">
                <a:latin typeface="Montserrat"/>
                <a:ea typeface="Verdana"/>
              </a:rPr>
              <a:t>4</a:t>
            </a:r>
            <a:r>
              <a:rPr lang="en-US">
                <a:latin typeface="Montserrat"/>
              </a:rPr>
              <a:t> Analysis</a:t>
            </a:r>
            <a:endParaRPr lang="en-US">
              <a:ea typeface="+mj-lt"/>
              <a:cs typeface="+mj-lt"/>
            </a:endParaRPr>
          </a:p>
          <a:p>
            <a:endParaRPr lang="en-US" dirty="0">
              <a:cs typeface="Calibri Light"/>
            </a:endParaRPr>
          </a:p>
        </p:txBody>
      </p:sp>
      <p:sp>
        <p:nvSpPr>
          <p:cNvPr id="4" name="Text Placeholder 3">
            <a:extLst>
              <a:ext uri="{FF2B5EF4-FFF2-40B4-BE49-F238E27FC236}">
                <a16:creationId xmlns:a16="http://schemas.microsoft.com/office/drawing/2014/main" id="{F2D37A1A-95F1-4934-9308-9D4DEA76B953}"/>
              </a:ext>
            </a:extLst>
          </p:cNvPr>
          <p:cNvSpPr>
            <a:spLocks noGrp="1"/>
          </p:cNvSpPr>
          <p:nvPr>
            <p:ph type="body" sz="half" idx="2"/>
          </p:nvPr>
        </p:nvSpPr>
        <p:spPr/>
        <p:txBody>
          <a:bodyPr vert="horz" lIns="91440" tIns="45720" rIns="91440" bIns="45720" rtlCol="0" anchor="t">
            <a:normAutofit/>
          </a:bodyPr>
          <a:lstStyle/>
          <a:p>
            <a:pPr>
              <a:lnSpc>
                <a:spcPct val="100000"/>
              </a:lnSpc>
            </a:pPr>
            <a:r>
              <a:rPr lang="en-US">
                <a:latin typeface="Montserrat"/>
                <a:ea typeface="+mn-lt"/>
                <a:cs typeface="+mn-lt"/>
              </a:rPr>
              <a:t>Our assessment dashboard:</a:t>
            </a:r>
            <a:endParaRPr lang="en-US"/>
          </a:p>
          <a:p>
            <a:r>
              <a:rPr lang="en-US" sz="1800" dirty="0">
                <a:cs typeface="Calibri"/>
                <a:hlinkClick r:id="rId2"/>
              </a:rPr>
              <a:t>Gen Ed Assessment Dashboard</a:t>
            </a:r>
            <a:endParaRPr lang="en-US" sz="1800">
              <a:cs typeface="Calibri"/>
            </a:endParaRPr>
          </a:p>
          <a:p>
            <a:endParaRPr lang="en-US" dirty="0">
              <a:cs typeface="Calibri"/>
            </a:endParaRPr>
          </a:p>
        </p:txBody>
      </p:sp>
      <p:pic>
        <p:nvPicPr>
          <p:cNvPr id="3" name="Picture 4" descr="Table&#10;&#10;Description automatically generated">
            <a:extLst>
              <a:ext uri="{FF2B5EF4-FFF2-40B4-BE49-F238E27FC236}">
                <a16:creationId xmlns:a16="http://schemas.microsoft.com/office/drawing/2014/main" id="{0DCBF9ED-89BE-4388-B0FF-9B46F42ACD8F}"/>
              </a:ext>
            </a:extLst>
          </p:cNvPr>
          <p:cNvPicPr>
            <a:picLocks noChangeAspect="1"/>
          </p:cNvPicPr>
          <p:nvPr/>
        </p:nvPicPr>
        <p:blipFill>
          <a:blip r:embed="rId3"/>
          <a:stretch>
            <a:fillRect/>
          </a:stretch>
        </p:blipFill>
        <p:spPr>
          <a:xfrm>
            <a:off x="840059" y="3323786"/>
            <a:ext cx="3867615" cy="1818061"/>
          </a:xfrm>
          <a:prstGeom prst="rect">
            <a:avLst/>
          </a:prstGeom>
        </p:spPr>
      </p:pic>
      <p:pic>
        <p:nvPicPr>
          <p:cNvPr id="9" name="Picture 9" descr="Chart, bar chart&#10;&#10;Description automatically generated">
            <a:extLst>
              <a:ext uri="{FF2B5EF4-FFF2-40B4-BE49-F238E27FC236}">
                <a16:creationId xmlns:a16="http://schemas.microsoft.com/office/drawing/2014/main" id="{78AF7F38-BB18-45EA-AF1E-DCD1182215DD}"/>
              </a:ext>
            </a:extLst>
          </p:cNvPr>
          <p:cNvPicPr>
            <a:picLocks noGrp="1" noChangeAspect="1"/>
          </p:cNvPicPr>
          <p:nvPr>
            <p:ph type="pic" idx="1"/>
          </p:nvPr>
        </p:nvPicPr>
        <p:blipFill rotWithShape="1">
          <a:blip r:embed="rId4"/>
          <a:srcRect l="10335" r="10335"/>
          <a:stretch/>
        </p:blipFill>
        <p:spPr>
          <a:xfrm>
            <a:off x="5183188" y="1491101"/>
            <a:ext cx="6590370" cy="4126467"/>
          </a:xfrm>
        </p:spPr>
      </p:pic>
    </p:spTree>
    <p:extLst>
      <p:ext uri="{BB962C8B-B14F-4D97-AF65-F5344CB8AC3E}">
        <p14:creationId xmlns:p14="http://schemas.microsoft.com/office/powerpoint/2010/main" val="4207525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13">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B64D8D-2F99-4717-B0EC-8BBBF23A2BF8}"/>
              </a:ext>
            </a:extLst>
          </p:cNvPr>
          <p:cNvSpPr>
            <a:spLocks noGrp="1"/>
          </p:cNvSpPr>
          <p:nvPr>
            <p:ph type="title"/>
          </p:nvPr>
        </p:nvSpPr>
        <p:spPr>
          <a:xfrm>
            <a:off x="841248" y="510047"/>
            <a:ext cx="3300984" cy="1645920"/>
          </a:xfrm>
        </p:spPr>
        <p:txBody>
          <a:bodyPr vert="horz" lIns="91440" tIns="45720" rIns="91440" bIns="45720" rtlCol="0" anchor="ctr">
            <a:normAutofit/>
          </a:bodyPr>
          <a:lstStyle/>
          <a:p>
            <a:r>
              <a:rPr lang="en-US" sz="2800">
                <a:latin typeface="Montserrat"/>
              </a:rPr>
              <a:t>CCS </a:t>
            </a:r>
            <a:r>
              <a:rPr lang="en-US" sz="2800">
                <a:latin typeface="Montserrat"/>
                <a:ea typeface="Verdana"/>
              </a:rPr>
              <a:t>5</a:t>
            </a:r>
            <a:r>
              <a:rPr lang="en-US" sz="2800">
                <a:latin typeface="Montserrat"/>
              </a:rPr>
              <a:t> Analysis</a:t>
            </a:r>
          </a:p>
        </p:txBody>
      </p:sp>
      <p:sp>
        <p:nvSpPr>
          <p:cNvPr id="11" name="Rectangle 15">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7">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98A02CD8-8702-44B3-AFA4-4F09635FFA77}"/>
              </a:ext>
            </a:extLst>
          </p:cNvPr>
          <p:cNvSpPr>
            <a:spLocks noGrp="1"/>
          </p:cNvSpPr>
          <p:nvPr>
            <p:ph type="body" sz="half" idx="2"/>
          </p:nvPr>
        </p:nvSpPr>
        <p:spPr>
          <a:xfrm>
            <a:off x="4581144" y="510047"/>
            <a:ext cx="6858000" cy="1645920"/>
          </a:xfrm>
        </p:spPr>
        <p:txBody>
          <a:bodyPr vert="horz" lIns="91440" tIns="45720" rIns="91440" bIns="45720" rtlCol="0" anchor="ctr">
            <a:normAutofit/>
          </a:bodyPr>
          <a:lstStyle/>
          <a:p>
            <a:pPr indent="-228600">
              <a:lnSpc>
                <a:spcPct val="100000"/>
              </a:lnSpc>
              <a:buFont typeface="Arial" panose="020B0604020202020204" pitchFamily="34" charset="0"/>
              <a:buChar char="•"/>
            </a:pPr>
            <a:r>
              <a:rPr lang="en-US" sz="1800">
                <a:latin typeface="Montserrat"/>
              </a:rPr>
              <a:t>Both parametric (unequal variance assumed) and non-parametric tests agreed:</a:t>
            </a:r>
            <a:endParaRPr lang="en-US"/>
          </a:p>
          <a:p>
            <a:pPr indent="-228600">
              <a:lnSpc>
                <a:spcPct val="100000"/>
              </a:lnSpc>
              <a:buFont typeface="Arial" panose="020B0604020202020204" pitchFamily="34" charset="0"/>
              <a:buChar char="•"/>
            </a:pPr>
            <a:r>
              <a:rPr lang="en-US" sz="1800">
                <a:latin typeface="Montserrat"/>
              </a:rPr>
              <a:t>Significant difference between senior and freshman groups at</a:t>
            </a:r>
            <a:r>
              <a:rPr lang="en-US" sz="1800" dirty="0"/>
              <a:t> </a:t>
            </a:r>
            <a:r>
              <a:rPr lang="en-US" sz="1800" i="1"/>
              <a:t>p </a:t>
            </a:r>
            <a:r>
              <a:rPr lang="en-US" sz="1800"/>
              <a:t>&lt; .05</a:t>
            </a:r>
            <a:endParaRPr lang="en-US" sz="1800">
              <a:cs typeface="Calibri" panose="020F0502020204030204"/>
            </a:endParaRPr>
          </a:p>
        </p:txBody>
      </p:sp>
      <p:pic>
        <p:nvPicPr>
          <p:cNvPr id="3" name="Picture 7" descr="Chart, histogram&#10;&#10;Description automatically generated">
            <a:extLst>
              <a:ext uri="{FF2B5EF4-FFF2-40B4-BE49-F238E27FC236}">
                <a16:creationId xmlns:a16="http://schemas.microsoft.com/office/drawing/2014/main" id="{C59E0C4F-0DF4-4F7B-9AF3-5C6E83154712}"/>
              </a:ext>
            </a:extLst>
          </p:cNvPr>
          <p:cNvPicPr>
            <a:picLocks noChangeAspect="1"/>
          </p:cNvPicPr>
          <p:nvPr/>
        </p:nvPicPr>
        <p:blipFill>
          <a:blip r:embed="rId2"/>
          <a:stretch>
            <a:fillRect/>
          </a:stretch>
        </p:blipFill>
        <p:spPr>
          <a:xfrm>
            <a:off x="3717" y="2649145"/>
            <a:ext cx="4127809" cy="2749171"/>
          </a:xfrm>
          <a:prstGeom prst="rect">
            <a:avLst/>
          </a:prstGeom>
        </p:spPr>
      </p:pic>
      <p:pic>
        <p:nvPicPr>
          <p:cNvPr id="8" name="Picture 11" descr="Chart, box and whisker chart&#10;&#10;Description automatically generated">
            <a:extLst>
              <a:ext uri="{FF2B5EF4-FFF2-40B4-BE49-F238E27FC236}">
                <a16:creationId xmlns:a16="http://schemas.microsoft.com/office/drawing/2014/main" id="{8EDEE60C-BD90-4E32-84DE-DA9458988E28}"/>
              </a:ext>
            </a:extLst>
          </p:cNvPr>
          <p:cNvPicPr>
            <a:picLocks noChangeAspect="1"/>
          </p:cNvPicPr>
          <p:nvPr/>
        </p:nvPicPr>
        <p:blipFill>
          <a:blip r:embed="rId3"/>
          <a:stretch>
            <a:fillRect/>
          </a:stretch>
        </p:blipFill>
        <p:spPr>
          <a:xfrm>
            <a:off x="3098180" y="3424755"/>
            <a:ext cx="5029200" cy="3149416"/>
          </a:xfrm>
          <a:prstGeom prst="rect">
            <a:avLst/>
          </a:prstGeom>
        </p:spPr>
      </p:pic>
      <p:pic>
        <p:nvPicPr>
          <p:cNvPr id="12" name="Picture 13" descr="Chart&#10;&#10;Description automatically generated">
            <a:extLst>
              <a:ext uri="{FF2B5EF4-FFF2-40B4-BE49-F238E27FC236}">
                <a16:creationId xmlns:a16="http://schemas.microsoft.com/office/drawing/2014/main" id="{A54FDB6B-3022-4768-96D6-750D0D17670F}"/>
              </a:ext>
            </a:extLst>
          </p:cNvPr>
          <p:cNvPicPr>
            <a:picLocks noChangeAspect="1"/>
          </p:cNvPicPr>
          <p:nvPr/>
        </p:nvPicPr>
        <p:blipFill>
          <a:blip r:embed="rId4"/>
          <a:stretch>
            <a:fillRect/>
          </a:stretch>
        </p:blipFill>
        <p:spPr>
          <a:xfrm>
            <a:off x="7716644" y="3805755"/>
            <a:ext cx="4434468" cy="2768416"/>
          </a:xfrm>
          <a:prstGeom prst="rect">
            <a:avLst/>
          </a:prstGeom>
        </p:spPr>
      </p:pic>
    </p:spTree>
    <p:extLst>
      <p:ext uri="{BB962C8B-B14F-4D97-AF65-F5344CB8AC3E}">
        <p14:creationId xmlns:p14="http://schemas.microsoft.com/office/powerpoint/2010/main" val="3919993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5783-A95C-4168-9420-71A88A3AF940}"/>
              </a:ext>
            </a:extLst>
          </p:cNvPr>
          <p:cNvSpPr>
            <a:spLocks noGrp="1"/>
          </p:cNvSpPr>
          <p:nvPr>
            <p:ph type="title"/>
          </p:nvPr>
        </p:nvSpPr>
        <p:spPr/>
        <p:txBody>
          <a:bodyPr/>
          <a:lstStyle/>
          <a:p>
            <a:r>
              <a:rPr lang="en-US">
                <a:latin typeface="Montserrat"/>
              </a:rPr>
              <a:t>CCS </a:t>
            </a:r>
            <a:r>
              <a:rPr lang="en-US">
                <a:latin typeface="Montserrat"/>
                <a:ea typeface="Verdana"/>
              </a:rPr>
              <a:t>5</a:t>
            </a:r>
            <a:r>
              <a:rPr lang="en-US">
                <a:latin typeface="Montserrat"/>
              </a:rPr>
              <a:t> Analysis</a:t>
            </a:r>
            <a:endParaRPr lang="en-US">
              <a:ea typeface="+mj-lt"/>
              <a:cs typeface="+mj-lt"/>
            </a:endParaRPr>
          </a:p>
          <a:p>
            <a:endParaRPr lang="en-US" dirty="0">
              <a:cs typeface="Calibri Light"/>
            </a:endParaRPr>
          </a:p>
        </p:txBody>
      </p:sp>
      <p:sp>
        <p:nvSpPr>
          <p:cNvPr id="4" name="Text Placeholder 3">
            <a:extLst>
              <a:ext uri="{FF2B5EF4-FFF2-40B4-BE49-F238E27FC236}">
                <a16:creationId xmlns:a16="http://schemas.microsoft.com/office/drawing/2014/main" id="{F2D37A1A-95F1-4934-9308-9D4DEA76B953}"/>
              </a:ext>
            </a:extLst>
          </p:cNvPr>
          <p:cNvSpPr>
            <a:spLocks noGrp="1"/>
          </p:cNvSpPr>
          <p:nvPr>
            <p:ph type="body" sz="half" idx="2"/>
          </p:nvPr>
        </p:nvSpPr>
        <p:spPr/>
        <p:txBody>
          <a:bodyPr vert="horz" lIns="91440" tIns="45720" rIns="91440" bIns="45720" rtlCol="0" anchor="t">
            <a:normAutofit/>
          </a:bodyPr>
          <a:lstStyle/>
          <a:p>
            <a:pPr>
              <a:lnSpc>
                <a:spcPct val="100000"/>
              </a:lnSpc>
            </a:pPr>
            <a:r>
              <a:rPr lang="en-US">
                <a:latin typeface="Montserrat"/>
                <a:ea typeface="+mn-lt"/>
                <a:cs typeface="+mn-lt"/>
              </a:rPr>
              <a:t>Our assessment dashboard:</a:t>
            </a:r>
            <a:endParaRPr lang="en-US"/>
          </a:p>
          <a:p>
            <a:r>
              <a:rPr lang="en-US" sz="1800" dirty="0">
                <a:cs typeface="Calibri"/>
                <a:hlinkClick r:id="rId2"/>
              </a:rPr>
              <a:t>Gen Ed Assessment Dashboard</a:t>
            </a:r>
            <a:endParaRPr lang="en-US" sz="1800">
              <a:cs typeface="Calibri"/>
            </a:endParaRPr>
          </a:p>
          <a:p>
            <a:endParaRPr lang="en-US" dirty="0">
              <a:cs typeface="Calibri"/>
            </a:endParaRPr>
          </a:p>
        </p:txBody>
      </p:sp>
      <p:pic>
        <p:nvPicPr>
          <p:cNvPr id="5" name="Picture 5" descr="Table&#10;&#10;Description automatically generated">
            <a:extLst>
              <a:ext uri="{FF2B5EF4-FFF2-40B4-BE49-F238E27FC236}">
                <a16:creationId xmlns:a16="http://schemas.microsoft.com/office/drawing/2014/main" id="{301E5095-D1FD-4078-857C-8BCA28D5FED3}"/>
              </a:ext>
            </a:extLst>
          </p:cNvPr>
          <p:cNvPicPr>
            <a:picLocks noChangeAspect="1"/>
          </p:cNvPicPr>
          <p:nvPr/>
        </p:nvPicPr>
        <p:blipFill>
          <a:blip r:embed="rId3"/>
          <a:stretch>
            <a:fillRect/>
          </a:stretch>
        </p:blipFill>
        <p:spPr>
          <a:xfrm>
            <a:off x="886522" y="3214334"/>
            <a:ext cx="3839736" cy="1944037"/>
          </a:xfrm>
          <a:prstGeom prst="rect">
            <a:avLst/>
          </a:prstGeom>
        </p:spPr>
      </p:pic>
      <p:pic>
        <p:nvPicPr>
          <p:cNvPr id="8" name="Picture 9" descr="Chart, bar chart&#10;&#10;Description automatically generated">
            <a:extLst>
              <a:ext uri="{FF2B5EF4-FFF2-40B4-BE49-F238E27FC236}">
                <a16:creationId xmlns:a16="http://schemas.microsoft.com/office/drawing/2014/main" id="{F089EF5F-3205-4683-B62F-A5D9CC5E69DB}"/>
              </a:ext>
            </a:extLst>
          </p:cNvPr>
          <p:cNvPicPr>
            <a:picLocks noGrp="1" noChangeAspect="1"/>
          </p:cNvPicPr>
          <p:nvPr>
            <p:ph type="pic" idx="1"/>
          </p:nvPr>
        </p:nvPicPr>
        <p:blipFill rotWithShape="1">
          <a:blip r:embed="rId4"/>
          <a:srcRect l="10335" r="10335"/>
          <a:stretch/>
        </p:blipFill>
        <p:spPr>
          <a:xfrm>
            <a:off x="5183188" y="1491101"/>
            <a:ext cx="6497443" cy="4070711"/>
          </a:xfrm>
        </p:spPr>
      </p:pic>
    </p:spTree>
    <p:extLst>
      <p:ext uri="{BB962C8B-B14F-4D97-AF65-F5344CB8AC3E}">
        <p14:creationId xmlns:p14="http://schemas.microsoft.com/office/powerpoint/2010/main" val="3333923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974D1A3E139D46A92CB70C7D28D58F" ma:contentTypeVersion="14" ma:contentTypeDescription="Create a new document." ma:contentTypeScope="" ma:versionID="62fa2d5bb8f2ba85415c26a7ad7880db">
  <xsd:schema xmlns:xsd="http://www.w3.org/2001/XMLSchema" xmlns:xs="http://www.w3.org/2001/XMLSchema" xmlns:p="http://schemas.microsoft.com/office/2006/metadata/properties" xmlns:ns3="d38b3ca8-8a3a-4def-a1db-0467e4908e10" xmlns:ns4="6383aaab-8727-47fb-bf32-2a2a1a16f9ef" targetNamespace="http://schemas.microsoft.com/office/2006/metadata/properties" ma:root="true" ma:fieldsID="5fdd53ec027ec109c2bffbc92d37295e" ns3:_="" ns4:_="">
    <xsd:import namespace="d38b3ca8-8a3a-4def-a1db-0467e4908e10"/>
    <xsd:import namespace="6383aaab-8727-47fb-bf32-2a2a1a16f9e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b3ca8-8a3a-4def-a1db-0467e4908e1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83aaab-8727-47fb-bf32-2a2a1a16f9e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859B26-6095-4055-904E-A69A914A5E85}">
  <ds:schemaRefs>
    <ds:schemaRef ds:uri="http://schemas.microsoft.com/sharepoint/v3/contenttype/forms"/>
  </ds:schemaRefs>
</ds:datastoreItem>
</file>

<file path=customXml/itemProps2.xml><?xml version="1.0" encoding="utf-8"?>
<ds:datastoreItem xmlns:ds="http://schemas.openxmlformats.org/officeDocument/2006/customXml" ds:itemID="{8EBC05E4-1DEE-44F3-AA9C-9A328AD71EC4}">
  <ds:schemaRefs>
    <ds:schemaRef ds:uri="d38b3ca8-8a3a-4def-a1db-0467e4908e10"/>
    <ds:schemaRef ds:uri="http://schemas.microsoft.com/office/2006/documentManagement/types"/>
    <ds:schemaRef ds:uri="http://schemas.microsoft.com/office/infopath/2007/PartnerControls"/>
    <ds:schemaRef ds:uri="6383aaab-8727-47fb-bf32-2a2a1a16f9ef"/>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AC44B9E-9EC7-4D57-B23F-CDE710E827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8b3ca8-8a3a-4def-a1db-0467e4908e10"/>
    <ds:schemaRef ds:uri="6383aaab-8727-47fb-bf32-2a2a1a16f9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1731</Words>
  <Application>Microsoft Office PowerPoint</Application>
  <PresentationFormat>Widescreen</PresentationFormat>
  <Paragraphs>190</Paragraphs>
  <Slides>32</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Arial,Sans-Serif</vt:lpstr>
      <vt:lpstr>Calibri</vt:lpstr>
      <vt:lpstr>Calibri Light</vt:lpstr>
      <vt:lpstr>Courier New</vt:lpstr>
      <vt:lpstr>Montserrat</vt:lpstr>
      <vt:lpstr>Montserrat Medium</vt:lpstr>
      <vt:lpstr>Verdana</vt:lpstr>
      <vt:lpstr>Wingdings</vt:lpstr>
      <vt:lpstr>Wingdings,Sans-Serif</vt:lpstr>
      <vt:lpstr>Office Theme</vt:lpstr>
      <vt:lpstr>      General Education Program Changes and Assessment  Spring Assessment Day  2022</vt:lpstr>
      <vt:lpstr>Agenda</vt:lpstr>
      <vt:lpstr>CCS 1 Analysis</vt:lpstr>
      <vt:lpstr>CCS 1 Analysis </vt:lpstr>
      <vt:lpstr>CCS 2 Analysis</vt:lpstr>
      <vt:lpstr>CCS 4 Analysis</vt:lpstr>
      <vt:lpstr>CCS 4 Analysis </vt:lpstr>
      <vt:lpstr>CCS 5 Analysis</vt:lpstr>
      <vt:lpstr>CCS 5 Analysis </vt:lpstr>
      <vt:lpstr>PSR 1 Analysis</vt:lpstr>
      <vt:lpstr>PSR 1 Analysis </vt:lpstr>
      <vt:lpstr>PSR 2 Analysis</vt:lpstr>
      <vt:lpstr>PSR 2 Analysis </vt:lpstr>
      <vt:lpstr>IP 1 Analysis</vt:lpstr>
      <vt:lpstr>IP 1 Analysis </vt:lpstr>
      <vt:lpstr>IP 2 Analysis</vt:lpstr>
      <vt:lpstr>IP 2 Analysis </vt:lpstr>
      <vt:lpstr>PowerPoint Presentation</vt:lpstr>
      <vt:lpstr>IP2 Pilot Fall 2021</vt:lpstr>
      <vt:lpstr>IP2 Pilot Analysis Fall 2021</vt:lpstr>
      <vt:lpstr>PowerPoint Presentation</vt:lpstr>
      <vt:lpstr>IP2 Pilot  Examples</vt:lpstr>
      <vt:lpstr>IP2 Pilot  Examples </vt:lpstr>
      <vt:lpstr>Transition to Critical Competency Gen Ed</vt:lpstr>
      <vt:lpstr>Transition to Critical Competency Continued</vt:lpstr>
      <vt:lpstr>New Processes</vt:lpstr>
      <vt:lpstr>Significant Learning (Fink, 2013)</vt:lpstr>
      <vt:lpstr>Dreaming Exercise  (Fink, 2013)</vt:lpstr>
      <vt:lpstr>Live Your Dreams</vt:lpstr>
      <vt:lpstr>References</vt:lpstr>
      <vt:lpstr>PowerPoint Presentation</vt:lpstr>
      <vt:lpstr>PowerPoint Presentation</vt:lpstr>
    </vt:vector>
  </TitlesOfParts>
  <Company>Minot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Ambassador  1.  Share the brand  Minot State University is aplacre where curious and open-minded students take part in a highly enaged educational community that empowers them to shape the future – beginning day one!  2. Live the brand</dc:title>
  <dc:creator>Teresa Loftesnes</dc:creator>
  <cp:lastModifiedBy>Geller, Laurie</cp:lastModifiedBy>
  <cp:revision>1219</cp:revision>
  <cp:lastPrinted>2018-08-14T21:39:35Z</cp:lastPrinted>
  <dcterms:created xsi:type="dcterms:W3CDTF">2018-07-27T20:54:27Z</dcterms:created>
  <dcterms:modified xsi:type="dcterms:W3CDTF">2022-02-27T19:26:32Z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0x010100E6974D1A3E139D46A92CB70C7D28D58F</vt:lpwstr>
  </property>
</Properties>
</file>