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346" r:id="rId7"/>
    <p:sldId id="349" r:id="rId8"/>
    <p:sldId id="348" r:id="rId9"/>
    <p:sldId id="350" r:id="rId10"/>
    <p:sldId id="351" r:id="rId11"/>
    <p:sldId id="286" r:id="rId12"/>
    <p:sldId id="352" r:id="rId13"/>
    <p:sldId id="396" r:id="rId14"/>
    <p:sldId id="414" r:id="rId15"/>
    <p:sldId id="354" r:id="rId16"/>
    <p:sldId id="355" r:id="rId17"/>
    <p:sldId id="417" r:id="rId18"/>
    <p:sldId id="415" r:id="rId19"/>
    <p:sldId id="416" r:id="rId20"/>
    <p:sldId id="356" r:id="rId21"/>
    <p:sldId id="397" r:id="rId22"/>
    <p:sldId id="384" r:id="rId23"/>
    <p:sldId id="357" r:id="rId24"/>
    <p:sldId id="358" r:id="rId25"/>
    <p:sldId id="359" r:id="rId26"/>
    <p:sldId id="360" r:id="rId27"/>
    <p:sldId id="361" r:id="rId28"/>
    <p:sldId id="362" r:id="rId29"/>
    <p:sldId id="363" r:id="rId30"/>
    <p:sldId id="365" r:id="rId31"/>
    <p:sldId id="366" r:id="rId32"/>
    <p:sldId id="367" r:id="rId33"/>
    <p:sldId id="368" r:id="rId34"/>
    <p:sldId id="369" r:id="rId35"/>
    <p:sldId id="370" r:id="rId36"/>
    <p:sldId id="371" r:id="rId37"/>
    <p:sldId id="419" r:id="rId38"/>
    <p:sldId id="372" r:id="rId39"/>
    <p:sldId id="373" r:id="rId40"/>
    <p:sldId id="374" r:id="rId41"/>
    <p:sldId id="375" r:id="rId42"/>
    <p:sldId id="376" r:id="rId43"/>
    <p:sldId id="377" r:id="rId44"/>
    <p:sldId id="398" r:id="rId45"/>
    <p:sldId id="385" r:id="rId46"/>
    <p:sldId id="382" r:id="rId47"/>
    <p:sldId id="381" r:id="rId48"/>
    <p:sldId id="380" r:id="rId49"/>
    <p:sldId id="379" r:id="rId50"/>
    <p:sldId id="378" r:id="rId51"/>
    <p:sldId id="386" r:id="rId52"/>
    <p:sldId id="387" r:id="rId53"/>
    <p:sldId id="388" r:id="rId54"/>
    <p:sldId id="389" r:id="rId55"/>
    <p:sldId id="390" r:id="rId56"/>
    <p:sldId id="391" r:id="rId57"/>
    <p:sldId id="392" r:id="rId58"/>
    <p:sldId id="393" r:id="rId59"/>
    <p:sldId id="394" r:id="rId60"/>
    <p:sldId id="395" r:id="rId61"/>
    <p:sldId id="399" r:id="rId62"/>
    <p:sldId id="400" r:id="rId63"/>
    <p:sldId id="402" r:id="rId64"/>
    <p:sldId id="401" r:id="rId65"/>
    <p:sldId id="403" r:id="rId66"/>
    <p:sldId id="404" r:id="rId67"/>
    <p:sldId id="405" r:id="rId68"/>
    <p:sldId id="406" r:id="rId69"/>
    <p:sldId id="407" r:id="rId70"/>
    <p:sldId id="408" r:id="rId71"/>
    <p:sldId id="409" r:id="rId72"/>
    <p:sldId id="410" r:id="rId73"/>
    <p:sldId id="411" r:id="rId74"/>
    <p:sldId id="412" r:id="rId75"/>
    <p:sldId id="413" r:id="rId76"/>
    <p:sldId id="418" r:id="rId77"/>
    <p:sldId id="27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6F1A0-8DD4-205B-91AA-7B175548C339}" v="5879" dt="2023-06-08T18:24:59.138"/>
    <p1510:client id="{068BCE29-1174-5F06-7197-5DA9F746DEDB}" v="4" dt="2023-07-11T20:26:20.137"/>
    <p1510:client id="{14BAB68A-4978-41D1-B1A6-0F3B45F86ECE}" v="13" dt="2023-01-25T19:03:41.553"/>
    <p1510:client id="{19B5ED0A-4025-73A8-C1DF-568B1392D56C}" v="58" dt="2023-07-06T16:39:46.594"/>
    <p1510:client id="{2B716A01-E0E1-A00E-F8E1-4922348D463A}" v="876" dt="2023-06-07T19:28:01.660"/>
    <p1510:client id="{2ECB9147-1AE5-8267-0209-9AAF943F456E}" v="57" dt="2023-06-09T16:43:53.387"/>
    <p1510:client id="{309DB431-C9EA-45E4-157B-8B942412E747}" v="9" dt="2023-05-30T21:13:22.682"/>
    <p1510:client id="{32D0D168-6355-87F9-4D96-CE96F07BDC7D}" v="36" dt="2023-04-14T19:20:13.642"/>
    <p1510:client id="{3981EC5A-95EB-0D20-D0A9-7D66C76F2597}" v="15" dt="2023-06-12T16:36:23.204"/>
    <p1510:client id="{39820E3B-4844-97C7-8282-0A5F0FAE3658}" v="20" dt="2023-06-12T15:49:05.382"/>
    <p1510:client id="{3A25C843-46CD-5D8B-D003-B0AA60C14D63}" v="26" dt="2023-01-10T20:14:22.634"/>
    <p1510:client id="{4E399F08-2AAA-E227-B399-58420E905756}" v="4" dt="2023-01-18T20:23:35.136"/>
    <p1510:client id="{56DF9BAF-A70B-0D1D-48F6-9A06A5A5FE28}" v="49" dt="2023-06-12T16:29:11.258"/>
    <p1510:client id="{5B5C1737-A122-E6F5-3142-49CC03CE490B}" v="140" dt="2023-06-09T13:09:31.671"/>
    <p1510:client id="{677CF7BF-126C-5B69-3FAA-A781B47669CD}" v="86" dt="2023-06-12T15:41:57.408"/>
    <p1510:client id="{69094478-23DA-076B-1422-07040650AA4B}" v="6829" dt="2023-01-10T18:56:09.860"/>
    <p1510:client id="{71AD838C-5DF9-13D3-E56D-C0A3956507F0}" v="432" dt="2023-03-29T19:16:40.491"/>
    <p1510:client id="{72618619-22D6-B5A5-7152-FE53BB8593FB}" v="232" dt="2023-03-29T19:29:40.659"/>
    <p1510:client id="{8246F0EF-1EF3-D5B6-CDED-BF4AE468FFC0}" v="1" dt="2023-06-29T14:30:54.885"/>
    <p1510:client id="{859E0670-C378-BD4B-F902-6852F1B9D1CA}" v="246" dt="2023-06-07T17:14:41.110"/>
    <p1510:client id="{9A3CE3BF-1C42-8AFA-3BAF-1D6EEBC6821E}" v="52" dt="2023-02-22T23:08:00.032"/>
    <p1510:client id="{9A646265-55DD-73D6-984C-ABEDCE057994}" v="3" dt="2023-06-12T15:43:38.020"/>
    <p1510:client id="{A12643EE-BAF5-C5DF-759A-688C1E41A892}" v="2734" dt="2023-02-23T18:49:24.198"/>
    <p1510:client id="{A66030D6-283A-ECDA-9AB4-6C66B39D05FA}" v="1" dt="2023-01-10T18:17:51.851"/>
    <p1510:client id="{A700E0E8-6AE3-7E57-6F7B-5C2C68B47CAB}" v="1" dt="2023-07-10T16:49:44.358"/>
    <p1510:client id="{D7E3EA28-F2E2-58D6-72B0-ECE4F770A2F3}" v="67" dt="2023-06-12T18:58:51.115"/>
    <p1510:client id="{DA18874A-3E7A-6A21-8E64-05F82B3690CE}" v="1304" dt="2023-05-30T18:45:58.845"/>
    <p1510:client id="{F331CB08-BA54-B572-563B-32AB34AE2301}" v="100" dt="2023-06-14T14:25:26.534"/>
    <p1510:client id="{F3D9A05A-1317-22BD-26A6-1233870218E8}" v="154" dt="2023-02-27T14:55:05.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0EA2-F1DF-4984-B06E-ECF94AE8F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B40B5-FEA2-460A-8F66-1070846A4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AB2E5C-50B9-4548-83FB-7D2823E89A79}"/>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79D19D76-6322-4D76-B77C-C4844F20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B996B-3F43-454D-8061-ADCC0B552C40}"/>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3906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6B7F-A5B1-44A3-8A94-E67263D9D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148E3-8144-4056-BEC7-5E4EA003B4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594C-BF85-4001-8240-FB5C6F365E04}"/>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8CA94893-CD81-48E5-8FDA-66F43CAA7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992B-B128-4951-9DB0-C1DF8CDEE78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8764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C3A8C-F8DB-44F0-9C96-2899B0679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795B-BD24-4ECC-A951-5B10FA2C13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AD8B9-597C-4173-A6A1-6A9F94F974C9}"/>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91025F1D-37B6-442C-B9BB-FE961E2C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C566F-AB9A-479F-AE44-78CDEA07EE7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36276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B817-D3B8-4107-A5D2-532BA6DDD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2D4FB-C49F-478A-AD07-1E6577B498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E59DA-4A11-4CA4-958F-9A2C1A724A88}"/>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168D2099-5EFC-4836-99ED-8D92A8B8A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74DEA-F0D1-4F1A-8FA0-AEA0C8C7C5A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29320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5220-7FAC-43A8-972B-047E9514F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3C173-AA21-41E4-B0AC-B289377AC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6F5791-2C72-4618-9258-93E0126C2FC9}"/>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89F89C82-F48E-44B8-AB94-B32B79802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81A5-8FAC-4F59-B4E9-231F11D33E0F}"/>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4652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DAE0-5BDD-47D3-B975-53EFD4B05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F5B1D-F446-4D14-B4B7-49C6E26B46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711E1-0883-4E67-9DAC-1B6A7D19BF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88182-2B6E-4C99-8799-3C25DE0A84E1}"/>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6" name="Footer Placeholder 5">
            <a:extLst>
              <a:ext uri="{FF2B5EF4-FFF2-40B4-BE49-F238E27FC236}">
                <a16:creationId xmlns:a16="http://schemas.microsoft.com/office/drawing/2014/main" id="{15B306E0-1BD6-4D7F-A3C1-45198E818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76A4-1AB9-4B68-87B0-B36DFB54976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43763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14F4-691F-4B79-8932-D3063C6AE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69F260-014F-4A2C-850E-7DE50BD02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5827D9-135C-4036-A5E5-29BA24D289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6E226-AA10-4396-9DE3-EA6F16E06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117A26-7593-4CF1-B78F-D7BBE38CDD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4449F-32B8-43BF-8691-CA1D5EC9802E}"/>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8" name="Footer Placeholder 7">
            <a:extLst>
              <a:ext uri="{FF2B5EF4-FFF2-40B4-BE49-F238E27FC236}">
                <a16:creationId xmlns:a16="http://schemas.microsoft.com/office/drawing/2014/main" id="{5B84EC23-C0CF-44AF-9437-77BF9B88E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667C9-62C0-4100-BA28-CF29968A8169}"/>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69564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41CF-2E65-4CC7-B606-7ACAF427D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5022B-896F-464C-8C41-755A154D006B}"/>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4" name="Footer Placeholder 3">
            <a:extLst>
              <a:ext uri="{FF2B5EF4-FFF2-40B4-BE49-F238E27FC236}">
                <a16:creationId xmlns:a16="http://schemas.microsoft.com/office/drawing/2014/main" id="{4F0BBE6A-F42E-48D5-87A0-8965151D9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40EAE-D740-4827-B9E1-EAC759C57EF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35095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87F3D-828B-4D11-9AE4-5EF70690E5F7}"/>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3" name="Footer Placeholder 2">
            <a:extLst>
              <a:ext uri="{FF2B5EF4-FFF2-40B4-BE49-F238E27FC236}">
                <a16:creationId xmlns:a16="http://schemas.microsoft.com/office/drawing/2014/main" id="{CE72A15D-05D1-4C56-8B6B-A53E15C3E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165CA-7863-497D-9CE4-6CDD452EB9F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55455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38AF-C57B-4720-9C01-54D61302A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276E4-2D72-4C70-A042-B5054798D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DF40F-0A87-477D-8204-9EF546B8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DEE2B5-EEDD-45F9-83AD-3A4A08E8B391}"/>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6" name="Footer Placeholder 5">
            <a:extLst>
              <a:ext uri="{FF2B5EF4-FFF2-40B4-BE49-F238E27FC236}">
                <a16:creationId xmlns:a16="http://schemas.microsoft.com/office/drawing/2014/main" id="{B06124B9-04DD-4AF3-99D9-0E09BA140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81D45-E9FA-4970-BB03-B215487318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07028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0164-81C7-4AD3-8B58-DFC01A77B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6159E-03E8-489E-9116-7662FEAA8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CA506-77AB-47E2-BFA4-B5D0FDF07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EDFDD4-33B2-4332-B9CC-C8E2B70FE1F5}"/>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6" name="Footer Placeholder 5">
            <a:extLst>
              <a:ext uri="{FF2B5EF4-FFF2-40B4-BE49-F238E27FC236}">
                <a16:creationId xmlns:a16="http://schemas.microsoft.com/office/drawing/2014/main" id="{D88C8D86-A43B-4670-A43B-0BC41BF3B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50E87-D869-4545-8E3B-708ECA58BB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6659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5D3A8-2169-4C01-AFBC-C5DBB73DD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5595B-635C-406A-BD33-8E6F0ABA3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8FF2-7CF4-4400-8617-30D696365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123C661D-8A1F-4BBD-84AA-783685C22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08E64-10F2-4B03-B071-32153FE57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88BD-68FF-463D-914B-021DB4301C7A}" type="slidenum">
              <a:rPr lang="en-US" smtClean="0"/>
              <a:t>‹#›</a:t>
            </a:fld>
            <a:endParaRPr lang="en-US"/>
          </a:p>
        </p:txBody>
      </p:sp>
    </p:spTree>
    <p:extLst>
      <p:ext uri="{BB962C8B-B14F-4D97-AF65-F5344CB8AC3E}">
        <p14:creationId xmlns:p14="http://schemas.microsoft.com/office/powerpoint/2010/main" val="109584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6F9F5A-904D-46DE-9F15-C5D67C695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66" y="1170775"/>
            <a:ext cx="4655304" cy="4414780"/>
          </a:xfrm>
          <a:prstGeom prst="rect">
            <a:avLst/>
          </a:prstGeom>
        </p:spPr>
      </p:pic>
      <p:pic>
        <p:nvPicPr>
          <p:cNvPr id="14" name="Picture 13">
            <a:extLst>
              <a:ext uri="{FF2B5EF4-FFF2-40B4-BE49-F238E27FC236}">
                <a16:creationId xmlns:a16="http://schemas.microsoft.com/office/drawing/2014/main" id="{14CCF7D5-D1F6-42AE-A5CF-E0790ABC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69258" y="6281974"/>
            <a:ext cx="6314873" cy="742926"/>
          </a:xfrm>
          <a:prstGeom prst="rect">
            <a:avLst/>
          </a:prstGeom>
        </p:spPr>
      </p:pic>
      <p:sp>
        <p:nvSpPr>
          <p:cNvPr id="17" name="TextBox 16">
            <a:extLst>
              <a:ext uri="{FF2B5EF4-FFF2-40B4-BE49-F238E27FC236}">
                <a16:creationId xmlns:a16="http://schemas.microsoft.com/office/drawing/2014/main" id="{D5A8BE08-3FFC-4836-8800-BF3B704C015C}"/>
              </a:ext>
            </a:extLst>
          </p:cNvPr>
          <p:cNvSpPr txBox="1"/>
          <p:nvPr/>
        </p:nvSpPr>
        <p:spPr>
          <a:xfrm>
            <a:off x="6669258" y="924871"/>
            <a:ext cx="4995751" cy="5355312"/>
          </a:xfrm>
          <a:prstGeom prst="rect">
            <a:avLst/>
          </a:prstGeom>
          <a:noFill/>
        </p:spPr>
        <p:txBody>
          <a:bodyPr wrap="square" lIns="91440" tIns="45720" rIns="91440" bIns="45720" rtlCol="0" anchor="t">
            <a:spAutoFit/>
          </a:bodyPr>
          <a:lstStyle/>
          <a:p>
            <a:endParaRPr lang="en-US"/>
          </a:p>
          <a:p>
            <a:endParaRPr lang="en-US"/>
          </a:p>
          <a:p>
            <a:endParaRPr lang="en-US"/>
          </a:p>
          <a:p>
            <a:endParaRPr lang="en-US"/>
          </a:p>
          <a:p>
            <a:endParaRPr lang="en-US"/>
          </a:p>
          <a:p>
            <a:endParaRPr lang="en-US"/>
          </a:p>
          <a:p>
            <a:endParaRPr lang="en-US"/>
          </a:p>
          <a:p>
            <a:endParaRPr lang="en-US"/>
          </a:p>
          <a:p>
            <a:endParaRPr lang="en-US"/>
          </a:p>
          <a:p>
            <a:r>
              <a:rPr lang="en-US" sz="2400" dirty="0">
                <a:solidFill>
                  <a:schemeClr val="bg1"/>
                </a:solidFill>
                <a:latin typeface="Verdana"/>
                <a:ea typeface="Verdana"/>
              </a:rPr>
              <a:t>Yearly Program Assessment </a:t>
            </a:r>
            <a:r>
              <a:rPr lang="en-US" sz="2400">
                <a:solidFill>
                  <a:schemeClr val="bg1"/>
                </a:solidFill>
                <a:latin typeface="Verdana"/>
                <a:ea typeface="Verdana"/>
              </a:rPr>
              <a:t>Training – Report YPA SLO </a:t>
            </a:r>
            <a:r>
              <a:rPr lang="en-US" sz="2400" dirty="0">
                <a:solidFill>
                  <a:schemeClr val="bg1"/>
                </a:solidFill>
                <a:latin typeface="Verdana"/>
                <a:ea typeface="Verdana"/>
              </a:rPr>
              <a:t>Findings and Narrative Results in SPOL</a:t>
            </a:r>
            <a:endParaRPr lang="en-US">
              <a:solidFill>
                <a:schemeClr val="bg1"/>
              </a:solidFill>
              <a:latin typeface="Montserrat Medium" panose="00000600000000000000" pitchFamily="2" charset="0"/>
              <a:ea typeface="Verdana"/>
            </a:endParaRPr>
          </a:p>
          <a:p>
            <a:endParaRPr lang="en-US" sz="2400" dirty="0">
              <a:solidFill>
                <a:schemeClr val="bg1"/>
              </a:solidFill>
              <a:latin typeface="Verdana"/>
              <a:ea typeface="Verdana"/>
            </a:endParaRPr>
          </a:p>
          <a:p>
            <a:r>
              <a:rPr lang="en-US" sz="2000" dirty="0">
                <a:solidFill>
                  <a:schemeClr val="bg1"/>
                </a:solidFill>
                <a:latin typeface="Verdana"/>
                <a:ea typeface="Verdana"/>
              </a:rPr>
              <a:t>Nathan Anderson</a:t>
            </a:r>
          </a:p>
          <a:p>
            <a:r>
              <a:rPr lang="en-US" sz="2000" dirty="0">
                <a:solidFill>
                  <a:schemeClr val="bg1"/>
                </a:solidFill>
                <a:latin typeface="Verdana"/>
                <a:ea typeface="Verdana"/>
              </a:rPr>
              <a:t>Director of Institutional Assessment</a:t>
            </a:r>
          </a:p>
          <a:p>
            <a:r>
              <a:rPr lang="en-US" sz="2000" dirty="0">
                <a:solidFill>
                  <a:schemeClr val="bg1"/>
                </a:solidFill>
                <a:latin typeface="Verdana"/>
                <a:ea typeface="Verdana"/>
              </a:rPr>
              <a:t>2023</a:t>
            </a:r>
          </a:p>
        </p:txBody>
      </p:sp>
    </p:spTree>
    <p:extLst>
      <p:ext uri="{BB962C8B-B14F-4D97-AF65-F5344CB8AC3E}">
        <p14:creationId xmlns:p14="http://schemas.microsoft.com/office/powerpoint/2010/main" val="150439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Log in to SPOL</a:t>
            </a:r>
            <a:endParaRPr lang="en-US">
              <a:solidFill>
                <a:schemeClr val="bg1"/>
              </a:solidFill>
            </a:endParaRPr>
          </a:p>
        </p:txBody>
      </p:sp>
    </p:spTree>
    <p:extLst>
      <p:ext uri="{BB962C8B-B14F-4D97-AF65-F5344CB8AC3E}">
        <p14:creationId xmlns:p14="http://schemas.microsoft.com/office/powerpoint/2010/main" val="4211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Co-Curricular Assessment Page</a:t>
            </a:r>
            <a:endParaRPr lang="en-US" dirty="0"/>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20662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Text&#10;&#10;Description automatically generated">
            <a:extLst>
              <a:ext uri="{FF2B5EF4-FFF2-40B4-BE49-F238E27FC236}">
                <a16:creationId xmlns:a16="http://schemas.microsoft.com/office/drawing/2014/main" id="{16B9818B-7A08-D221-5B56-3F79CFEEC8AA}"/>
              </a:ext>
            </a:extLst>
          </p:cNvPr>
          <p:cNvPicPr>
            <a:picLocks noChangeAspect="1"/>
          </p:cNvPicPr>
          <p:nvPr/>
        </p:nvPicPr>
        <p:blipFill>
          <a:blip r:embed="rId4"/>
          <a:stretch>
            <a:fillRect/>
          </a:stretch>
        </p:blipFill>
        <p:spPr>
          <a:xfrm>
            <a:off x="966061" y="1068558"/>
            <a:ext cx="10272792" cy="5663698"/>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Go to the Co-Curricular Assessment page. Scroll down.</a:t>
            </a:r>
          </a:p>
        </p:txBody>
      </p:sp>
      <p:sp>
        <p:nvSpPr>
          <p:cNvPr id="7" name="Arrow: Down 6">
            <a:extLst>
              <a:ext uri="{FF2B5EF4-FFF2-40B4-BE49-F238E27FC236}">
                <a16:creationId xmlns:a16="http://schemas.microsoft.com/office/drawing/2014/main" id="{91F3F01F-1AD7-C0E2-35D5-8A7DCE21756A}"/>
              </a:ext>
            </a:extLst>
          </p:cNvPr>
          <p:cNvSpPr/>
          <p:nvPr/>
        </p:nvSpPr>
        <p:spPr>
          <a:xfrm>
            <a:off x="11171694" y="2014779"/>
            <a:ext cx="452033" cy="366793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97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Strategic Planning Online (SPOL) in the Co-Curricular Assessment Resources section</a:t>
            </a:r>
            <a:endParaRPr lang="en-US" dirty="0"/>
          </a:p>
        </p:txBody>
      </p:sp>
      <p:pic>
        <p:nvPicPr>
          <p:cNvPr id="2" name="Picture 2" descr="Graphical user interface, text, application, email&#10;&#10;Description automatically generated">
            <a:extLst>
              <a:ext uri="{FF2B5EF4-FFF2-40B4-BE49-F238E27FC236}">
                <a16:creationId xmlns:a16="http://schemas.microsoft.com/office/drawing/2014/main" id="{081F439F-DE66-DACE-7EF5-5D6551AB7DEE}"/>
              </a:ext>
            </a:extLst>
          </p:cNvPr>
          <p:cNvPicPr>
            <a:picLocks noChangeAspect="1"/>
          </p:cNvPicPr>
          <p:nvPr/>
        </p:nvPicPr>
        <p:blipFill>
          <a:blip r:embed="rId4"/>
          <a:stretch>
            <a:fillRect/>
          </a:stretch>
        </p:blipFill>
        <p:spPr>
          <a:xfrm>
            <a:off x="436537" y="907186"/>
            <a:ext cx="11331842" cy="5405252"/>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8420000">
            <a:off x="2163825" y="2961173"/>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69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Academic Assessment Page</a:t>
            </a:r>
            <a:endParaRPr lang="en-US" dirty="0"/>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207407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B036C893-6782-55C9-66AF-847E5C15CFA3}"/>
              </a:ext>
            </a:extLst>
          </p:cNvPr>
          <p:cNvPicPr>
            <a:picLocks noChangeAspect="1"/>
          </p:cNvPicPr>
          <p:nvPr/>
        </p:nvPicPr>
        <p:blipFill>
          <a:blip r:embed="rId2"/>
          <a:stretch>
            <a:fillRect/>
          </a:stretch>
        </p:blipFill>
        <p:spPr>
          <a:xfrm>
            <a:off x="1340604" y="930421"/>
            <a:ext cx="9536622" cy="5578345"/>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Strategic Planning Online (SPOL)</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8420000">
            <a:off x="2202571" y="1772970"/>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29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Go to the Academic Assessment page. Scroll down.</a:t>
            </a:r>
          </a:p>
        </p:txBody>
      </p:sp>
      <p:sp>
        <p:nvSpPr>
          <p:cNvPr id="7" name="Arrow: Down 6">
            <a:extLst>
              <a:ext uri="{FF2B5EF4-FFF2-40B4-BE49-F238E27FC236}">
                <a16:creationId xmlns:a16="http://schemas.microsoft.com/office/drawing/2014/main" id="{91F3F01F-1AD7-C0E2-35D5-8A7DCE21756A}"/>
              </a:ext>
            </a:extLst>
          </p:cNvPr>
          <p:cNvSpPr/>
          <p:nvPr/>
        </p:nvSpPr>
        <p:spPr>
          <a:xfrm>
            <a:off x="11171694" y="2014779"/>
            <a:ext cx="452033" cy="366793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DA3CE000-80BA-8ECF-950D-00D183B20733}"/>
              </a:ext>
            </a:extLst>
          </p:cNvPr>
          <p:cNvPicPr>
            <a:picLocks noChangeAspect="1"/>
          </p:cNvPicPr>
          <p:nvPr/>
        </p:nvPicPr>
        <p:blipFill>
          <a:blip r:embed="rId4"/>
          <a:stretch>
            <a:fillRect/>
          </a:stretch>
        </p:blipFill>
        <p:spPr>
          <a:xfrm>
            <a:off x="1250197" y="788117"/>
            <a:ext cx="9717436" cy="5733801"/>
          </a:xfrm>
          <a:prstGeom prst="rect">
            <a:avLst/>
          </a:prstGeom>
        </p:spPr>
      </p:pic>
    </p:spTree>
    <p:extLst>
      <p:ext uri="{BB962C8B-B14F-4D97-AF65-F5344CB8AC3E}">
        <p14:creationId xmlns:p14="http://schemas.microsoft.com/office/powerpoint/2010/main" val="366490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Log In with your NDUS User ID and Password</a:t>
            </a:r>
            <a:endParaRPr lang="en-US" dirty="0"/>
          </a:p>
        </p:txBody>
      </p:sp>
      <p:pic>
        <p:nvPicPr>
          <p:cNvPr id="3" name="Picture 3" descr="Graphical user interface, application&#10;&#10;Description automatically generated">
            <a:extLst>
              <a:ext uri="{FF2B5EF4-FFF2-40B4-BE49-F238E27FC236}">
                <a16:creationId xmlns:a16="http://schemas.microsoft.com/office/drawing/2014/main" id="{DF508668-312B-185A-8EAB-3BA163239E48}"/>
              </a:ext>
            </a:extLst>
          </p:cNvPr>
          <p:cNvPicPr>
            <a:picLocks noChangeAspect="1"/>
          </p:cNvPicPr>
          <p:nvPr/>
        </p:nvPicPr>
        <p:blipFill>
          <a:blip r:embed="rId4"/>
          <a:stretch>
            <a:fillRect/>
          </a:stretch>
        </p:blipFill>
        <p:spPr>
          <a:xfrm>
            <a:off x="681926" y="1015021"/>
            <a:ext cx="10853978" cy="5589957"/>
          </a:xfrm>
          <a:prstGeom prst="rect">
            <a:avLst/>
          </a:prstGeom>
        </p:spPr>
      </p:pic>
    </p:spTree>
    <p:extLst>
      <p:ext uri="{BB962C8B-B14F-4D97-AF65-F5344CB8AC3E}">
        <p14:creationId xmlns:p14="http://schemas.microsoft.com/office/powerpoint/2010/main" val="211454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dirty="0">
                <a:solidFill>
                  <a:schemeClr val="bg1"/>
                </a:solidFill>
                <a:latin typeface="Verdana"/>
                <a:ea typeface="Verdana"/>
              </a:rPr>
              <a:t>Enter Assessment Findings for SLOs</a:t>
            </a:r>
            <a:endParaRPr lang="en-US" dirty="0"/>
          </a:p>
        </p:txBody>
      </p:sp>
    </p:spTree>
    <p:extLst>
      <p:ext uri="{BB962C8B-B14F-4D97-AF65-F5344CB8AC3E}">
        <p14:creationId xmlns:p14="http://schemas.microsoft.com/office/powerpoint/2010/main" val="264438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5" name="Arrow: Right 4">
            <a:extLst>
              <a:ext uri="{FF2B5EF4-FFF2-40B4-BE49-F238E27FC236}">
                <a16:creationId xmlns:a16="http://schemas.microsoft.com/office/drawing/2014/main" id="{1364BD82-5834-B112-8887-8328649A1C2B}"/>
              </a:ext>
            </a:extLst>
          </p:cNvPr>
          <p:cNvSpPr/>
          <p:nvPr/>
        </p:nvSpPr>
        <p:spPr>
          <a:xfrm rot="4020000">
            <a:off x="4539801" y="242552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450115"/>
          </a:xfrm>
        </p:spPr>
        <p:txBody>
          <a:bodyPr vert="horz" lIns="91440" tIns="45720" rIns="91440" bIns="45720" rtlCol="0" anchor="t">
            <a:normAutofit/>
          </a:bodyPr>
          <a:lstStyle/>
          <a:p>
            <a:r>
              <a:rPr lang="en-US" dirty="0">
                <a:latin typeface="Verdana"/>
                <a:ea typeface="Verdana"/>
              </a:rPr>
              <a:t>Enter assessment findings for student learning outcomes (SLOs)</a:t>
            </a:r>
            <a:endParaRPr lang="en-US" dirty="0">
              <a:latin typeface="Calibri" panose="020F0502020204030204"/>
              <a:ea typeface="Verdana"/>
              <a:cs typeface="Calibri" panose="020F0502020204030204"/>
            </a:endParaRPr>
          </a:p>
          <a:p>
            <a:r>
              <a:rPr lang="en-US" dirty="0">
                <a:latin typeface="Verdana"/>
                <a:ea typeface="Verdana"/>
              </a:rPr>
              <a:t>Explain assessment results of SLOs</a:t>
            </a:r>
          </a:p>
          <a:p>
            <a:r>
              <a:rPr lang="en-US" dirty="0">
                <a:latin typeface="Verdana"/>
                <a:ea typeface="Verdana"/>
              </a:rPr>
              <a:t>Run assessment reports in SPOL</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Objectives</a:t>
            </a:r>
            <a:endParaRPr lang="en-US"/>
          </a:p>
        </p:txBody>
      </p:sp>
    </p:spTree>
    <p:extLst>
      <p:ext uri="{BB962C8B-B14F-4D97-AF65-F5344CB8AC3E}">
        <p14:creationId xmlns:p14="http://schemas.microsoft.com/office/powerpoint/2010/main" val="187202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Assessment icon in the left sidebar</a:t>
            </a:r>
          </a:p>
        </p:txBody>
      </p:sp>
      <p:pic>
        <p:nvPicPr>
          <p:cNvPr id="3" name="Picture 3" descr="Calendar&#10;&#10;Description automatically generated">
            <a:extLst>
              <a:ext uri="{FF2B5EF4-FFF2-40B4-BE49-F238E27FC236}">
                <a16:creationId xmlns:a16="http://schemas.microsoft.com/office/drawing/2014/main" id="{07B80C35-5F64-3CF4-0D86-4BA83CE087A7}"/>
              </a:ext>
            </a:extLst>
          </p:cNvPr>
          <p:cNvPicPr>
            <a:picLocks noChangeAspect="1"/>
          </p:cNvPicPr>
          <p:nvPr/>
        </p:nvPicPr>
        <p:blipFill>
          <a:blip r:embed="rId4"/>
          <a:stretch>
            <a:fillRect/>
          </a:stretch>
        </p:blipFill>
        <p:spPr>
          <a:xfrm>
            <a:off x="2283418" y="947473"/>
            <a:ext cx="7638080" cy="5557154"/>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8420000">
            <a:off x="1104774" y="2186258"/>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471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desired program name in the expanded sidebar</a:t>
            </a:r>
            <a:endParaRPr lang="en-US" dirty="0"/>
          </a:p>
        </p:txBody>
      </p:sp>
      <p:pic>
        <p:nvPicPr>
          <p:cNvPr id="2" name="Picture 3" descr="Graphical user interface&#10;&#10;Description automatically generated">
            <a:extLst>
              <a:ext uri="{FF2B5EF4-FFF2-40B4-BE49-F238E27FC236}">
                <a16:creationId xmlns:a16="http://schemas.microsoft.com/office/drawing/2014/main" id="{1DBC83E2-F695-A696-0C3B-F137C17C4DD4}"/>
              </a:ext>
            </a:extLst>
          </p:cNvPr>
          <p:cNvPicPr>
            <a:picLocks noChangeAspect="1"/>
          </p:cNvPicPr>
          <p:nvPr/>
        </p:nvPicPr>
        <p:blipFill>
          <a:blip r:embed="rId4"/>
          <a:stretch>
            <a:fillRect/>
          </a:stretch>
        </p:blipFill>
        <p:spPr>
          <a:xfrm>
            <a:off x="2642316" y="924933"/>
            <a:ext cx="6918100" cy="5652079"/>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8420000">
            <a:off x="2296070" y="3270230"/>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25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EBE4E97E-012A-F4F4-4860-D038254C7705}"/>
              </a:ext>
            </a:extLst>
          </p:cNvPr>
          <p:cNvPicPr>
            <a:picLocks noChangeAspect="1"/>
          </p:cNvPicPr>
          <p:nvPr/>
        </p:nvPicPr>
        <p:blipFill>
          <a:blip r:embed="rId2"/>
          <a:stretch>
            <a:fillRect/>
          </a:stretch>
        </p:blipFill>
        <p:spPr>
          <a:xfrm>
            <a:off x="613894" y="1006302"/>
            <a:ext cx="10964213" cy="4845397"/>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year from the planning year dropdown menu in the upper right corner</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4340000">
            <a:off x="7962774" y="833976"/>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54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text, application, email&#10;&#10;Description automatically generated">
            <a:extLst>
              <a:ext uri="{FF2B5EF4-FFF2-40B4-BE49-F238E27FC236}">
                <a16:creationId xmlns:a16="http://schemas.microsoft.com/office/drawing/2014/main" id="{C6A6B1BE-C008-514A-BA91-F01ECD72C664}"/>
              </a:ext>
            </a:extLst>
          </p:cNvPr>
          <p:cNvPicPr>
            <a:picLocks noChangeAspect="1"/>
          </p:cNvPicPr>
          <p:nvPr/>
        </p:nvPicPr>
        <p:blipFill>
          <a:blip r:embed="rId2"/>
          <a:stretch>
            <a:fillRect/>
          </a:stretch>
        </p:blipFill>
        <p:spPr>
          <a:xfrm>
            <a:off x="485105" y="948561"/>
            <a:ext cx="11232523" cy="4950146"/>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Outcomes tab</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8460000">
            <a:off x="3702014" y="1746230"/>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1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Graphical user interface&#10;&#10;Description automatically generated">
            <a:extLst>
              <a:ext uri="{FF2B5EF4-FFF2-40B4-BE49-F238E27FC236}">
                <a16:creationId xmlns:a16="http://schemas.microsoft.com/office/drawing/2014/main" id="{50E09723-D756-7D65-7B4F-7100EE4FD186}"/>
              </a:ext>
            </a:extLst>
          </p:cNvPr>
          <p:cNvPicPr>
            <a:picLocks noChangeAspect="1"/>
          </p:cNvPicPr>
          <p:nvPr/>
        </p:nvPicPr>
        <p:blipFill>
          <a:blip r:embed="rId2"/>
          <a:stretch>
            <a:fillRect/>
          </a:stretch>
        </p:blipFill>
        <p:spPr>
          <a:xfrm>
            <a:off x="485105" y="1023926"/>
            <a:ext cx="11232523" cy="5475557"/>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Hover over the MiSU Student Learning Outcomes outcome type. Click the blue arrow that appears on the right to open the Program Outcomes pane.</a:t>
            </a:r>
          </a:p>
        </p:txBody>
      </p:sp>
      <p:sp>
        <p:nvSpPr>
          <p:cNvPr id="7" name="Arrow: Down 6">
            <a:extLst>
              <a:ext uri="{FF2B5EF4-FFF2-40B4-BE49-F238E27FC236}">
                <a16:creationId xmlns:a16="http://schemas.microsoft.com/office/drawing/2014/main" id="{91F3F01F-1AD7-C0E2-35D5-8A7DCE21756A}"/>
              </a:ext>
            </a:extLst>
          </p:cNvPr>
          <p:cNvSpPr/>
          <p:nvPr/>
        </p:nvSpPr>
        <p:spPr>
          <a:xfrm rot="13380000">
            <a:off x="10211998" y="3468165"/>
            <a:ext cx="464948" cy="250356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91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BC9F13C8-29C1-9BEB-3CC2-28F605863F70}"/>
              </a:ext>
            </a:extLst>
          </p:cNvPr>
          <p:cNvPicPr>
            <a:picLocks noChangeAspect="1"/>
          </p:cNvPicPr>
          <p:nvPr/>
        </p:nvPicPr>
        <p:blipFill>
          <a:blip r:embed="rId2"/>
          <a:stretch>
            <a:fillRect/>
          </a:stretch>
        </p:blipFill>
        <p:spPr>
          <a:xfrm>
            <a:off x="495837" y="1002771"/>
            <a:ext cx="11189593" cy="5281754"/>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Hover over the desired SLO. Click the blue arrow that appears on the right to open the Measures pane.</a:t>
            </a:r>
          </a:p>
        </p:txBody>
      </p:sp>
      <p:sp>
        <p:nvSpPr>
          <p:cNvPr id="7" name="Arrow: Down 6">
            <a:extLst>
              <a:ext uri="{FF2B5EF4-FFF2-40B4-BE49-F238E27FC236}">
                <a16:creationId xmlns:a16="http://schemas.microsoft.com/office/drawing/2014/main" id="{91F3F01F-1AD7-C0E2-35D5-8A7DCE21756A}"/>
              </a:ext>
            </a:extLst>
          </p:cNvPr>
          <p:cNvSpPr/>
          <p:nvPr/>
        </p:nvSpPr>
        <p:spPr>
          <a:xfrm rot="-2340000">
            <a:off x="10051012" y="1847574"/>
            <a:ext cx="464948" cy="250356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89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058EA28E-5705-A980-25DE-42B3494FDC0D}"/>
              </a:ext>
            </a:extLst>
          </p:cNvPr>
          <p:cNvPicPr>
            <a:picLocks noChangeAspect="1"/>
          </p:cNvPicPr>
          <p:nvPr/>
        </p:nvPicPr>
        <p:blipFill>
          <a:blip r:embed="rId2"/>
          <a:stretch>
            <a:fillRect/>
          </a:stretch>
        </p:blipFill>
        <p:spPr>
          <a:xfrm>
            <a:off x="409978" y="867224"/>
            <a:ext cx="11361311" cy="5552845"/>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Hover over the desired Measure. Click the blue arrow that appears on the right to open the Criteria pane.</a:t>
            </a:r>
          </a:p>
        </p:txBody>
      </p:sp>
      <p:sp>
        <p:nvSpPr>
          <p:cNvPr id="7" name="Arrow: Down 6">
            <a:extLst>
              <a:ext uri="{FF2B5EF4-FFF2-40B4-BE49-F238E27FC236}">
                <a16:creationId xmlns:a16="http://schemas.microsoft.com/office/drawing/2014/main" id="{91F3F01F-1AD7-C0E2-35D5-8A7DCE21756A}"/>
              </a:ext>
            </a:extLst>
          </p:cNvPr>
          <p:cNvSpPr/>
          <p:nvPr/>
        </p:nvSpPr>
        <p:spPr>
          <a:xfrm rot="19260000">
            <a:off x="10190533" y="1686588"/>
            <a:ext cx="464948" cy="250356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18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text, application&#10;&#10;Description automatically generated">
            <a:extLst>
              <a:ext uri="{FF2B5EF4-FFF2-40B4-BE49-F238E27FC236}">
                <a16:creationId xmlns:a16="http://schemas.microsoft.com/office/drawing/2014/main" id="{0FFE61FF-D5DF-6B36-DE9C-656890142A8A}"/>
              </a:ext>
            </a:extLst>
          </p:cNvPr>
          <p:cNvPicPr>
            <a:picLocks noChangeAspect="1"/>
          </p:cNvPicPr>
          <p:nvPr/>
        </p:nvPicPr>
        <p:blipFill>
          <a:blip r:embed="rId2"/>
          <a:stretch>
            <a:fillRect/>
          </a:stretch>
        </p:blipFill>
        <p:spPr>
          <a:xfrm>
            <a:off x="603161" y="892253"/>
            <a:ext cx="10985678" cy="5416930"/>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Hover over the desired Criteria. Click the blue arrow that appears on the right to open the Findings pane.</a:t>
            </a:r>
          </a:p>
        </p:txBody>
      </p:sp>
      <p:sp>
        <p:nvSpPr>
          <p:cNvPr id="7" name="Arrow: Down 6">
            <a:extLst>
              <a:ext uri="{FF2B5EF4-FFF2-40B4-BE49-F238E27FC236}">
                <a16:creationId xmlns:a16="http://schemas.microsoft.com/office/drawing/2014/main" id="{91F3F01F-1AD7-C0E2-35D5-8A7DCE21756A}"/>
              </a:ext>
            </a:extLst>
          </p:cNvPr>
          <p:cNvSpPr/>
          <p:nvPr/>
        </p:nvSpPr>
        <p:spPr>
          <a:xfrm rot="19260000">
            <a:off x="10051012" y="2770560"/>
            <a:ext cx="464948" cy="250356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67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34EA7196-BE02-7B05-FDA2-E6397B0319FA}"/>
              </a:ext>
            </a:extLst>
          </p:cNvPr>
          <p:cNvPicPr>
            <a:picLocks noChangeAspect="1"/>
          </p:cNvPicPr>
          <p:nvPr/>
        </p:nvPicPr>
        <p:blipFill>
          <a:blip r:embed="rId2"/>
          <a:stretch>
            <a:fillRect/>
          </a:stretch>
        </p:blipFill>
        <p:spPr>
          <a:xfrm>
            <a:off x="377780" y="832451"/>
            <a:ext cx="11425706" cy="5633127"/>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plus (+) icon next to Findings to open the New Finding window.</a:t>
            </a:r>
          </a:p>
        </p:txBody>
      </p:sp>
      <p:sp>
        <p:nvSpPr>
          <p:cNvPr id="7" name="Arrow: Down 6">
            <a:extLst>
              <a:ext uri="{FF2B5EF4-FFF2-40B4-BE49-F238E27FC236}">
                <a16:creationId xmlns:a16="http://schemas.microsoft.com/office/drawing/2014/main" id="{91F3F01F-1AD7-C0E2-35D5-8A7DCE21756A}"/>
              </a:ext>
            </a:extLst>
          </p:cNvPr>
          <p:cNvSpPr/>
          <p:nvPr/>
        </p:nvSpPr>
        <p:spPr>
          <a:xfrm rot="10080000">
            <a:off x="9117294" y="2738363"/>
            <a:ext cx="464948" cy="250356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1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2" name="Picture 3" descr="Graphical user interface, application, Teams&#10;&#10;Description automatically generated">
            <a:extLst>
              <a:ext uri="{FF2B5EF4-FFF2-40B4-BE49-F238E27FC236}">
                <a16:creationId xmlns:a16="http://schemas.microsoft.com/office/drawing/2014/main" id="{F62DE142-04E7-32EA-08CA-0AFDD44E962D}"/>
              </a:ext>
            </a:extLst>
          </p:cNvPr>
          <p:cNvPicPr>
            <a:picLocks noChangeAspect="1"/>
          </p:cNvPicPr>
          <p:nvPr/>
        </p:nvPicPr>
        <p:blipFill>
          <a:blip r:embed="rId3"/>
          <a:stretch>
            <a:fillRect/>
          </a:stretch>
        </p:blipFill>
        <p:spPr>
          <a:xfrm>
            <a:off x="549499" y="777367"/>
            <a:ext cx="11093002" cy="5657435"/>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Planning Year.</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320000">
            <a:off x="3169127" y="1670333"/>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98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Target Audience</a:t>
            </a:r>
            <a:endParaRPr lang="en-US" dirty="0"/>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dirty="0"/>
              <a:t>Academic and co-curricular program Yearly Program Assessment (YPA) authors and other personnel supporting the YPA process</a:t>
            </a:r>
          </a:p>
          <a:p>
            <a:pPr marL="342900" indent="-342900">
              <a:buFont typeface="Arial,Sans-Serif" panose="020B0604020202020204" pitchFamily="34" charset="0"/>
            </a:pPr>
            <a:endParaRPr lang="en-US" dirty="0">
              <a:cs typeface="Calibri"/>
            </a:endParaRPr>
          </a:p>
          <a:p>
            <a:pPr marL="342900" indent="-342900">
              <a:buFont typeface="Arial,Sans-Serif" panose="020B0604020202020204" pitchFamily="34" charset="0"/>
            </a:pPr>
            <a:r>
              <a:rPr lang="en-US" dirty="0">
                <a:cs typeface="Calibri"/>
              </a:rPr>
              <a:t>Prerequisite</a:t>
            </a:r>
          </a:p>
          <a:p>
            <a:pPr marL="800100" lvl="1" indent="-342900">
              <a:buFont typeface="Arial,Sans-Serif" panose="020B0604020202020204" pitchFamily="34" charset="0"/>
            </a:pPr>
            <a:r>
              <a:rPr lang="en-US" dirty="0">
                <a:cs typeface="Calibri"/>
              </a:rPr>
              <a:t>YPA plan has been entered in SPOL</a:t>
            </a:r>
          </a:p>
          <a:p>
            <a:pPr marL="800100" lvl="1" indent="-342900">
              <a:buFont typeface="Arial,Sans-Serif" panose="020B0604020202020204" pitchFamily="34" charset="0"/>
            </a:pPr>
            <a:r>
              <a:rPr lang="en-US" dirty="0">
                <a:cs typeface="Calibri"/>
              </a:rPr>
              <a:t>Data are available in a suitable format for reporting in SPOL</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37182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3" name="Picture 3">
            <a:extLst>
              <a:ext uri="{FF2B5EF4-FFF2-40B4-BE49-F238E27FC236}">
                <a16:creationId xmlns:a16="http://schemas.microsoft.com/office/drawing/2014/main" id="{57AEF1BB-4A24-CDF8-FCB3-0ADFECB2722B}"/>
              </a:ext>
            </a:extLst>
          </p:cNvPr>
          <p:cNvPicPr>
            <a:picLocks noChangeAspect="1"/>
          </p:cNvPicPr>
          <p:nvPr/>
        </p:nvPicPr>
        <p:blipFill>
          <a:blip r:embed="rId3"/>
          <a:stretch>
            <a:fillRect/>
          </a:stretch>
        </p:blipFill>
        <p:spPr>
          <a:xfrm>
            <a:off x="452907" y="796079"/>
            <a:ext cx="11275453" cy="5770266"/>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Planning Term that represents the complete academic year. </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320000">
            <a:off x="5422930" y="1756192"/>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233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3" descr="Graphical user interface, application&#10;&#10;Description automatically generated">
            <a:extLst>
              <a:ext uri="{FF2B5EF4-FFF2-40B4-BE49-F238E27FC236}">
                <a16:creationId xmlns:a16="http://schemas.microsoft.com/office/drawing/2014/main" id="{7022F0CC-94C2-DCAD-477E-11C93F0F3BDD}"/>
              </a:ext>
            </a:extLst>
          </p:cNvPr>
          <p:cNvPicPr>
            <a:picLocks noChangeAspect="1"/>
          </p:cNvPicPr>
          <p:nvPr/>
        </p:nvPicPr>
        <p:blipFill>
          <a:blip r:embed="rId4"/>
          <a:stretch>
            <a:fillRect/>
          </a:stretch>
        </p:blipFill>
        <p:spPr>
          <a:xfrm>
            <a:off x="517301" y="919520"/>
            <a:ext cx="11157395" cy="5652171"/>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class</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320000">
            <a:off x="7730395" y="1723995"/>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13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F4C66B96-DD8A-3BD7-D289-BB33BEFA3F22}"/>
              </a:ext>
            </a:extLst>
          </p:cNvPr>
          <p:cNvPicPr>
            <a:picLocks noChangeAspect="1"/>
          </p:cNvPicPr>
          <p:nvPr/>
        </p:nvPicPr>
        <p:blipFill>
          <a:blip r:embed="rId4"/>
          <a:stretch>
            <a:fillRect/>
          </a:stretch>
        </p:blipFill>
        <p:spPr>
          <a:xfrm>
            <a:off x="420710" y="761213"/>
            <a:ext cx="11339847" cy="5754137"/>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Class reporting level</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8760000">
            <a:off x="3566226" y="3408981"/>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18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Enter the Date that the finding is entered</a:t>
            </a:r>
            <a:endParaRPr lang="en-US" dirty="0"/>
          </a:p>
        </p:txBody>
      </p:sp>
      <p:pic>
        <p:nvPicPr>
          <p:cNvPr id="3" name="Picture 7" descr="A screenshot of a course&#10;&#10;Description automatically generated">
            <a:extLst>
              <a:ext uri="{FF2B5EF4-FFF2-40B4-BE49-F238E27FC236}">
                <a16:creationId xmlns:a16="http://schemas.microsoft.com/office/drawing/2014/main" id="{C2B36A5E-6371-5975-B5E9-9EBF87644C91}"/>
              </a:ext>
            </a:extLst>
          </p:cNvPr>
          <p:cNvPicPr>
            <a:picLocks noChangeAspect="1"/>
          </p:cNvPicPr>
          <p:nvPr/>
        </p:nvPicPr>
        <p:blipFill>
          <a:blip r:embed="rId4"/>
          <a:stretch>
            <a:fillRect/>
          </a:stretch>
        </p:blipFill>
        <p:spPr>
          <a:xfrm>
            <a:off x="438151" y="871508"/>
            <a:ext cx="11327605" cy="5793640"/>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7560000">
            <a:off x="3530598" y="3960620"/>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36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7" descr="Graphical user interface, application, Teams&#10;&#10;Description automatically generated">
            <a:extLst>
              <a:ext uri="{FF2B5EF4-FFF2-40B4-BE49-F238E27FC236}">
                <a16:creationId xmlns:a16="http://schemas.microsoft.com/office/drawing/2014/main" id="{9BEE782E-C873-9D83-D775-C02ABDE06132}"/>
              </a:ext>
            </a:extLst>
          </p:cNvPr>
          <p:cNvPicPr>
            <a:picLocks noChangeAspect="1"/>
          </p:cNvPicPr>
          <p:nvPr/>
        </p:nvPicPr>
        <p:blipFill>
          <a:blip r:embed="rId4"/>
          <a:stretch>
            <a:fillRect/>
          </a:stretch>
        </p:blipFill>
        <p:spPr>
          <a:xfrm>
            <a:off x="399245" y="727880"/>
            <a:ext cx="11393509" cy="5745678"/>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Enter the sample size</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3140000">
            <a:off x="6345916" y="3870474"/>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260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2" descr="Graphical user interface, application&#10;&#10;Description automatically generated">
            <a:extLst>
              <a:ext uri="{FF2B5EF4-FFF2-40B4-BE49-F238E27FC236}">
                <a16:creationId xmlns:a16="http://schemas.microsoft.com/office/drawing/2014/main" id="{8F6A656C-E414-47FB-348A-A8EA347C9A30}"/>
              </a:ext>
            </a:extLst>
          </p:cNvPr>
          <p:cNvPicPr>
            <a:picLocks noChangeAspect="1"/>
          </p:cNvPicPr>
          <p:nvPr/>
        </p:nvPicPr>
        <p:blipFill>
          <a:blip r:embed="rId4"/>
          <a:stretch>
            <a:fillRect/>
          </a:stretch>
        </p:blipFill>
        <p:spPr>
          <a:xfrm>
            <a:off x="506569" y="945185"/>
            <a:ext cx="11178861" cy="562230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Enter the Number Met or Percent Met. Upon entry of one value, the other value is automatically calculated.</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8820000">
            <a:off x="8277747" y="4085121"/>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76A20A92-1319-672C-922E-34CA81123F10}"/>
              </a:ext>
            </a:extLst>
          </p:cNvPr>
          <p:cNvSpPr/>
          <p:nvPr/>
        </p:nvSpPr>
        <p:spPr>
          <a:xfrm rot="12780000" flipH="1">
            <a:off x="9275860" y="4085120"/>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BD7BEE-BF9E-E955-7FAB-1C3BFE0AE0A2}"/>
              </a:ext>
            </a:extLst>
          </p:cNvPr>
          <p:cNvSpPr txBox="1"/>
          <p:nvPr/>
        </p:nvSpPr>
        <p:spPr>
          <a:xfrm>
            <a:off x="8757632" y="5065689"/>
            <a:ext cx="4829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0000"/>
                </a:solidFill>
                <a:cs typeface="Calibri"/>
              </a:rPr>
              <a:t>OR</a:t>
            </a:r>
            <a:endParaRPr lang="en-US" dirty="0">
              <a:solidFill>
                <a:srgbClr val="FF0000"/>
              </a:solidFill>
            </a:endParaRPr>
          </a:p>
        </p:txBody>
      </p:sp>
    </p:spTree>
    <p:extLst>
      <p:ext uri="{BB962C8B-B14F-4D97-AF65-F5344CB8AC3E}">
        <p14:creationId xmlns:p14="http://schemas.microsoft.com/office/powerpoint/2010/main" val="354357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Enter optional Notes</a:t>
            </a:r>
            <a:endParaRPr lang="en-US" dirty="0"/>
          </a:p>
        </p:txBody>
      </p:sp>
      <p:pic>
        <p:nvPicPr>
          <p:cNvPr id="4" name="Picture 8" descr="Graphical user interface, application&#10;&#10;Description automatically generated">
            <a:extLst>
              <a:ext uri="{FF2B5EF4-FFF2-40B4-BE49-F238E27FC236}">
                <a16:creationId xmlns:a16="http://schemas.microsoft.com/office/drawing/2014/main" id="{C5234917-1833-7B63-69ED-770260D6D8BE}"/>
              </a:ext>
            </a:extLst>
          </p:cNvPr>
          <p:cNvPicPr>
            <a:picLocks noChangeAspect="1"/>
          </p:cNvPicPr>
          <p:nvPr/>
        </p:nvPicPr>
        <p:blipFill>
          <a:blip r:embed="rId4"/>
          <a:stretch>
            <a:fillRect/>
          </a:stretch>
        </p:blipFill>
        <p:spPr>
          <a:xfrm>
            <a:off x="485105" y="877372"/>
            <a:ext cx="11221791" cy="5650606"/>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8640000">
            <a:off x="2686170" y="4739798"/>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15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Save</a:t>
            </a:r>
            <a:endParaRPr lang="en-US" dirty="0"/>
          </a:p>
        </p:txBody>
      </p:sp>
      <p:pic>
        <p:nvPicPr>
          <p:cNvPr id="4" name="Picture 8" descr="Graphical user interface, application&#10;&#10;Description automatically generated">
            <a:extLst>
              <a:ext uri="{FF2B5EF4-FFF2-40B4-BE49-F238E27FC236}">
                <a16:creationId xmlns:a16="http://schemas.microsoft.com/office/drawing/2014/main" id="{C5234917-1833-7B63-69ED-770260D6D8BE}"/>
              </a:ext>
            </a:extLst>
          </p:cNvPr>
          <p:cNvPicPr>
            <a:picLocks noChangeAspect="1"/>
          </p:cNvPicPr>
          <p:nvPr/>
        </p:nvPicPr>
        <p:blipFill>
          <a:blip r:embed="rId4"/>
          <a:stretch>
            <a:fillRect/>
          </a:stretch>
        </p:blipFill>
        <p:spPr>
          <a:xfrm>
            <a:off x="485105" y="877372"/>
            <a:ext cx="11221791" cy="5650606"/>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9980000">
            <a:off x="9490508" y="4267573"/>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78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FB35B050-819F-D829-8AF6-2310A4ACE3E2}"/>
              </a:ext>
            </a:extLst>
          </p:cNvPr>
          <p:cNvPicPr>
            <a:picLocks noChangeAspect="1"/>
          </p:cNvPicPr>
          <p:nvPr/>
        </p:nvPicPr>
        <p:blipFill>
          <a:blip r:embed="rId2"/>
          <a:stretch>
            <a:fillRect/>
          </a:stretch>
        </p:blipFill>
        <p:spPr>
          <a:xfrm>
            <a:off x="485105" y="803409"/>
            <a:ext cx="11211058" cy="5669746"/>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The new finding is displayed on the Finding Details page. </a:t>
            </a:r>
            <a:endParaRPr lang="en-US" dirty="0"/>
          </a:p>
        </p:txBody>
      </p:sp>
    </p:spTree>
    <p:extLst>
      <p:ext uri="{BB962C8B-B14F-4D97-AF65-F5344CB8AC3E}">
        <p14:creationId xmlns:p14="http://schemas.microsoft.com/office/powerpoint/2010/main" val="243520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2" descr="Graphical user interface&#10;&#10;Description automatically generated">
            <a:extLst>
              <a:ext uri="{FF2B5EF4-FFF2-40B4-BE49-F238E27FC236}">
                <a16:creationId xmlns:a16="http://schemas.microsoft.com/office/drawing/2014/main" id="{FB35B050-819F-D829-8AF6-2310A4ACE3E2}"/>
              </a:ext>
            </a:extLst>
          </p:cNvPr>
          <p:cNvPicPr>
            <a:picLocks noChangeAspect="1"/>
          </p:cNvPicPr>
          <p:nvPr/>
        </p:nvPicPr>
        <p:blipFill>
          <a:blip r:embed="rId4"/>
          <a:stretch>
            <a:fillRect/>
          </a:stretch>
        </p:blipFill>
        <p:spPr>
          <a:xfrm>
            <a:off x="485105" y="803409"/>
            <a:ext cx="11211058" cy="566974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back arrow next to Finding Details to return to the Program Details page.</a:t>
            </a:r>
            <a:endParaRPr lang="en-US" dirty="0"/>
          </a:p>
        </p:txBody>
      </p:sp>
      <p:sp>
        <p:nvSpPr>
          <p:cNvPr id="4" name="Arrow: Down 3">
            <a:extLst>
              <a:ext uri="{FF2B5EF4-FFF2-40B4-BE49-F238E27FC236}">
                <a16:creationId xmlns:a16="http://schemas.microsoft.com/office/drawing/2014/main" id="{C9F68179-EBFB-B72F-CB3F-30EBAD34B1BD}"/>
              </a:ext>
            </a:extLst>
          </p:cNvPr>
          <p:cNvSpPr/>
          <p:nvPr/>
        </p:nvSpPr>
        <p:spPr>
          <a:xfrm rot="12480000">
            <a:off x="732874" y="972728"/>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43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Background - Accreditation</a:t>
            </a:r>
            <a:endParaRPr lang="en-US" dirty="0">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dirty="0"/>
              <a:t>HLC Criterion 4, Teaching and Learning: Evaluation and Improvement, pertains to program assessment. </a:t>
            </a:r>
            <a:endParaRPr lang="en-US"/>
          </a:p>
          <a:p>
            <a:pPr marL="800100" lvl="1" indent="-342900">
              <a:buFont typeface="Arial,Sans-Serif" panose="020B0604020202020204" pitchFamily="34" charset="0"/>
            </a:pPr>
            <a:r>
              <a:rPr lang="en-US" dirty="0"/>
              <a:t>Core Component 4.B states, “The institution engages in ongoing assessment of student learning as part of its commitment to the educational outcomes of its students” (p. 35). </a:t>
            </a:r>
            <a:endParaRPr lang="en-US">
              <a:cs typeface="Calibri" panose="020F0502020204030204"/>
            </a:endParaRPr>
          </a:p>
          <a:p>
            <a:pPr marL="1257300" lvl="2" indent="-342900">
              <a:buFont typeface="Arial,Sans-Serif" panose="020B0604020202020204" pitchFamily="34" charset="0"/>
            </a:pPr>
            <a:r>
              <a:rPr lang="en-US" dirty="0"/>
              <a:t>Evidence item 1 states, “The institution has effective processes for assessment of student learning and for achievement of learning goals in academic and cocurricular offerings”</a:t>
            </a:r>
            <a:endParaRPr lang="en-US" dirty="0">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274557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6" descr="Graphical user interface, application&#10;&#10;Description automatically generated">
            <a:extLst>
              <a:ext uri="{FF2B5EF4-FFF2-40B4-BE49-F238E27FC236}">
                <a16:creationId xmlns:a16="http://schemas.microsoft.com/office/drawing/2014/main" id="{823A789F-2AD5-74B4-00DE-A4F7BF45B248}"/>
              </a:ext>
            </a:extLst>
          </p:cNvPr>
          <p:cNvPicPr>
            <a:picLocks noChangeAspect="1"/>
          </p:cNvPicPr>
          <p:nvPr/>
        </p:nvPicPr>
        <p:blipFill>
          <a:blip r:embed="rId4"/>
          <a:stretch>
            <a:fillRect/>
          </a:stretch>
        </p:blipFill>
        <p:spPr>
          <a:xfrm>
            <a:off x="431443" y="846713"/>
            <a:ext cx="11318382" cy="5722659"/>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blue arrows to expand or collapse the panes as desired</a:t>
            </a:r>
            <a:endParaRPr lang="en-US" dirty="0"/>
          </a:p>
        </p:txBody>
      </p:sp>
      <p:sp>
        <p:nvSpPr>
          <p:cNvPr id="4" name="Arrow: Down 3">
            <a:extLst>
              <a:ext uri="{FF2B5EF4-FFF2-40B4-BE49-F238E27FC236}">
                <a16:creationId xmlns:a16="http://schemas.microsoft.com/office/drawing/2014/main" id="{C9F68179-EBFB-B72F-CB3F-30EBAD34B1BD}"/>
              </a:ext>
            </a:extLst>
          </p:cNvPr>
          <p:cNvSpPr/>
          <p:nvPr/>
        </p:nvSpPr>
        <p:spPr>
          <a:xfrm rot="720000">
            <a:off x="4446282" y="2732841"/>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7381BC2-02CE-D894-6792-6E527C869A8A}"/>
              </a:ext>
            </a:extLst>
          </p:cNvPr>
          <p:cNvSpPr/>
          <p:nvPr/>
        </p:nvSpPr>
        <p:spPr>
          <a:xfrm rot="720000">
            <a:off x="7773324" y="3977799"/>
            <a:ext cx="464948" cy="117274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450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dirty="0">
                <a:solidFill>
                  <a:schemeClr val="bg1"/>
                </a:solidFill>
                <a:latin typeface="Verdana"/>
                <a:ea typeface="Verdana"/>
              </a:rPr>
              <a:t>Explain Assessment Results of SLOs</a:t>
            </a:r>
            <a:endParaRPr lang="en-US" dirty="0">
              <a:solidFill>
                <a:schemeClr val="bg1"/>
              </a:solidFill>
            </a:endParaRPr>
          </a:p>
        </p:txBody>
      </p:sp>
    </p:spTree>
    <p:extLst>
      <p:ext uri="{BB962C8B-B14F-4D97-AF65-F5344CB8AC3E}">
        <p14:creationId xmlns:p14="http://schemas.microsoft.com/office/powerpoint/2010/main" val="3159560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8" name="Arrow: Right 7">
            <a:extLst>
              <a:ext uri="{FF2B5EF4-FFF2-40B4-BE49-F238E27FC236}">
                <a16:creationId xmlns:a16="http://schemas.microsoft.com/office/drawing/2014/main" id="{4A64BCCB-ADA0-331E-9283-3ED76F90F43E}"/>
              </a:ext>
            </a:extLst>
          </p:cNvPr>
          <p:cNvSpPr/>
          <p:nvPr/>
        </p:nvSpPr>
        <p:spPr>
          <a:xfrm rot="4020000">
            <a:off x="6085266" y="242552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B46E325-2DEC-E432-620D-A7A57986B741}"/>
              </a:ext>
            </a:extLst>
          </p:cNvPr>
          <p:cNvSpPr/>
          <p:nvPr/>
        </p:nvSpPr>
        <p:spPr>
          <a:xfrm rot="4020000">
            <a:off x="6911660" y="2425520"/>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D33000A-7FE5-233E-D820-2982CCBCB6C6}"/>
              </a:ext>
            </a:extLst>
          </p:cNvPr>
          <p:cNvSpPr/>
          <p:nvPr/>
        </p:nvSpPr>
        <p:spPr>
          <a:xfrm rot="4020000">
            <a:off x="7738054" y="2425520"/>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03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Assessment icon in the left sidebar</a:t>
            </a:r>
          </a:p>
        </p:txBody>
      </p:sp>
      <p:pic>
        <p:nvPicPr>
          <p:cNvPr id="3" name="Picture 3" descr="Calendar&#10;&#10;Description automatically generated">
            <a:extLst>
              <a:ext uri="{FF2B5EF4-FFF2-40B4-BE49-F238E27FC236}">
                <a16:creationId xmlns:a16="http://schemas.microsoft.com/office/drawing/2014/main" id="{07B80C35-5F64-3CF4-0D86-4BA83CE087A7}"/>
              </a:ext>
            </a:extLst>
          </p:cNvPr>
          <p:cNvPicPr>
            <a:picLocks noChangeAspect="1"/>
          </p:cNvPicPr>
          <p:nvPr/>
        </p:nvPicPr>
        <p:blipFill>
          <a:blip r:embed="rId4"/>
          <a:stretch>
            <a:fillRect/>
          </a:stretch>
        </p:blipFill>
        <p:spPr>
          <a:xfrm>
            <a:off x="2283418" y="947473"/>
            <a:ext cx="7638080" cy="5557154"/>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8420000">
            <a:off x="1104774" y="2186258"/>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702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desired program name in the expanded sidebar</a:t>
            </a:r>
            <a:endParaRPr lang="en-US" dirty="0"/>
          </a:p>
        </p:txBody>
      </p:sp>
      <p:pic>
        <p:nvPicPr>
          <p:cNvPr id="2" name="Picture 3" descr="Graphical user interface&#10;&#10;Description automatically generated">
            <a:extLst>
              <a:ext uri="{FF2B5EF4-FFF2-40B4-BE49-F238E27FC236}">
                <a16:creationId xmlns:a16="http://schemas.microsoft.com/office/drawing/2014/main" id="{1DBC83E2-F695-A696-0C3B-F137C17C4DD4}"/>
              </a:ext>
            </a:extLst>
          </p:cNvPr>
          <p:cNvPicPr>
            <a:picLocks noChangeAspect="1"/>
          </p:cNvPicPr>
          <p:nvPr/>
        </p:nvPicPr>
        <p:blipFill>
          <a:blip r:embed="rId4"/>
          <a:stretch>
            <a:fillRect/>
          </a:stretch>
        </p:blipFill>
        <p:spPr>
          <a:xfrm>
            <a:off x="2642316" y="924933"/>
            <a:ext cx="6918100" cy="5652079"/>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8420000">
            <a:off x="2296070" y="3270230"/>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489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EBE4E97E-012A-F4F4-4860-D038254C7705}"/>
              </a:ext>
            </a:extLst>
          </p:cNvPr>
          <p:cNvPicPr>
            <a:picLocks noChangeAspect="1"/>
          </p:cNvPicPr>
          <p:nvPr/>
        </p:nvPicPr>
        <p:blipFill>
          <a:blip r:embed="rId2"/>
          <a:stretch>
            <a:fillRect/>
          </a:stretch>
        </p:blipFill>
        <p:spPr>
          <a:xfrm>
            <a:off x="613894" y="1006302"/>
            <a:ext cx="10964213" cy="4845397"/>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year from the planning year dropdown menu in the upper right corner</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4340000">
            <a:off x="7962774" y="833976"/>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364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text, application, email&#10;&#10;Description automatically generated">
            <a:extLst>
              <a:ext uri="{FF2B5EF4-FFF2-40B4-BE49-F238E27FC236}">
                <a16:creationId xmlns:a16="http://schemas.microsoft.com/office/drawing/2014/main" id="{C6A6B1BE-C008-514A-BA91-F01ECD72C664}"/>
              </a:ext>
            </a:extLst>
          </p:cNvPr>
          <p:cNvPicPr>
            <a:picLocks noChangeAspect="1"/>
          </p:cNvPicPr>
          <p:nvPr/>
        </p:nvPicPr>
        <p:blipFill>
          <a:blip r:embed="rId2"/>
          <a:stretch>
            <a:fillRect/>
          </a:stretch>
        </p:blipFill>
        <p:spPr>
          <a:xfrm>
            <a:off x="485105" y="948561"/>
            <a:ext cx="11232523" cy="4950146"/>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Outcomes tab</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8460000">
            <a:off x="3702014" y="1746230"/>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267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7" descr="Graphical user interface&#10;&#10;Description automatically generated">
            <a:extLst>
              <a:ext uri="{FF2B5EF4-FFF2-40B4-BE49-F238E27FC236}">
                <a16:creationId xmlns:a16="http://schemas.microsoft.com/office/drawing/2014/main" id="{50E09723-D756-7D65-7B4F-7100EE4FD186}"/>
              </a:ext>
            </a:extLst>
          </p:cNvPr>
          <p:cNvPicPr>
            <a:picLocks noChangeAspect="1"/>
          </p:cNvPicPr>
          <p:nvPr/>
        </p:nvPicPr>
        <p:blipFill>
          <a:blip r:embed="rId4"/>
          <a:stretch>
            <a:fillRect/>
          </a:stretch>
        </p:blipFill>
        <p:spPr>
          <a:xfrm>
            <a:off x="485105" y="1023926"/>
            <a:ext cx="11232523" cy="5475557"/>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Hover over the MiSU Student Learning Outcomes outcome type. Click the blue arrow that appears on the right.</a:t>
            </a:r>
          </a:p>
        </p:txBody>
      </p:sp>
      <p:sp>
        <p:nvSpPr>
          <p:cNvPr id="7" name="Arrow: Down 6">
            <a:extLst>
              <a:ext uri="{FF2B5EF4-FFF2-40B4-BE49-F238E27FC236}">
                <a16:creationId xmlns:a16="http://schemas.microsoft.com/office/drawing/2014/main" id="{91F3F01F-1AD7-C0E2-35D5-8A7DCE21756A}"/>
              </a:ext>
            </a:extLst>
          </p:cNvPr>
          <p:cNvSpPr/>
          <p:nvPr/>
        </p:nvSpPr>
        <p:spPr>
          <a:xfrm rot="13380000">
            <a:off x="10211998" y="3468165"/>
            <a:ext cx="464948" cy="250356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3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2">
            <a:extLst>
              <a:ext uri="{FF2B5EF4-FFF2-40B4-BE49-F238E27FC236}">
                <a16:creationId xmlns:a16="http://schemas.microsoft.com/office/drawing/2014/main" id="{7C8C66CB-2739-EC24-85C3-D35EA5C0584B}"/>
              </a:ext>
            </a:extLst>
          </p:cNvPr>
          <p:cNvPicPr>
            <a:picLocks noChangeAspect="1"/>
          </p:cNvPicPr>
          <p:nvPr/>
        </p:nvPicPr>
        <p:blipFill>
          <a:blip r:embed="rId4"/>
          <a:stretch>
            <a:fillRect/>
          </a:stretch>
        </p:blipFill>
        <p:spPr>
          <a:xfrm>
            <a:off x="635359" y="965883"/>
            <a:ext cx="11414973" cy="5752631"/>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top portion (i.e., SLO number and title) of the desired SLO to open the Program Outcome Details page. Note: Clicking the blue arrow or the details below the SLO number and title will not open the correct page.</a:t>
            </a:r>
          </a:p>
        </p:txBody>
      </p:sp>
      <p:sp>
        <p:nvSpPr>
          <p:cNvPr id="7" name="Arrow: Down 6">
            <a:extLst>
              <a:ext uri="{FF2B5EF4-FFF2-40B4-BE49-F238E27FC236}">
                <a16:creationId xmlns:a16="http://schemas.microsoft.com/office/drawing/2014/main" id="{91F3F01F-1AD7-C0E2-35D5-8A7DCE21756A}"/>
              </a:ext>
            </a:extLst>
          </p:cNvPr>
          <p:cNvSpPr/>
          <p:nvPr/>
        </p:nvSpPr>
        <p:spPr>
          <a:xfrm rot="15180000">
            <a:off x="5374114" y="4338771"/>
            <a:ext cx="464948" cy="235330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1936424-A9FC-823F-AA65-FA8E55F71361}"/>
              </a:ext>
            </a:extLst>
          </p:cNvPr>
          <p:cNvSpPr/>
          <p:nvPr/>
        </p:nvSpPr>
        <p:spPr>
          <a:xfrm>
            <a:off x="6739944" y="5012028"/>
            <a:ext cx="4818846" cy="2253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045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Graphical user interface, text, application, email&#10;&#10;Description automatically generated">
            <a:extLst>
              <a:ext uri="{FF2B5EF4-FFF2-40B4-BE49-F238E27FC236}">
                <a16:creationId xmlns:a16="http://schemas.microsoft.com/office/drawing/2014/main" id="{017DBCC5-6107-6F27-31B7-E9D3BDA467B3}"/>
              </a:ext>
            </a:extLst>
          </p:cNvPr>
          <p:cNvPicPr>
            <a:picLocks noChangeAspect="1"/>
          </p:cNvPicPr>
          <p:nvPr/>
        </p:nvPicPr>
        <p:blipFill>
          <a:blip r:embed="rId2"/>
          <a:stretch>
            <a:fillRect/>
          </a:stretch>
        </p:blipFill>
        <p:spPr>
          <a:xfrm>
            <a:off x="485105" y="933330"/>
            <a:ext cx="11221790" cy="5635282"/>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Results tab</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9240000">
            <a:off x="2949879" y="1840927"/>
            <a:ext cx="464948" cy="141959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81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Background – MiSU YPA</a:t>
            </a:r>
            <a:endParaRPr lang="en-US">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dirty="0"/>
              <a:t>Yearly Program Assessment (YPA)</a:t>
            </a:r>
            <a:endParaRPr lang="en-US" dirty="0">
              <a:cs typeface="Calibri"/>
            </a:endParaRPr>
          </a:p>
          <a:p>
            <a:pPr marL="800100" lvl="1" indent="-342900">
              <a:buFont typeface="Arial,Sans-Serif" panose="020B0604020202020204" pitchFamily="34" charset="0"/>
            </a:pPr>
            <a:r>
              <a:rPr lang="en-US" dirty="0">
                <a:cs typeface="Calibri"/>
              </a:rPr>
              <a:t>Annual documentation of a program's assessment plan, results, and utilization of results</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32055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7" descr="Graphical user interface, text, application, email&#10;&#10;Description automatically generated">
            <a:extLst>
              <a:ext uri="{FF2B5EF4-FFF2-40B4-BE49-F238E27FC236}">
                <a16:creationId xmlns:a16="http://schemas.microsoft.com/office/drawing/2014/main" id="{D8B18BF1-0685-FB7F-ABBF-057E7CF77CEB}"/>
              </a:ext>
            </a:extLst>
          </p:cNvPr>
          <p:cNvPicPr>
            <a:picLocks noChangeAspect="1"/>
          </p:cNvPicPr>
          <p:nvPr/>
        </p:nvPicPr>
        <p:blipFill>
          <a:blip r:embed="rId4"/>
          <a:stretch>
            <a:fillRect/>
          </a:stretch>
        </p:blipFill>
        <p:spPr>
          <a:xfrm>
            <a:off x="613893" y="1111116"/>
            <a:ext cx="10953481" cy="5472892"/>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8793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The Program Outcome Details page appears. Guidance is only provided on the Intended Results, Actual Results, and Use of Results sections; however, the Status Report and Gap Analysis sections are available to use if desired. </a:t>
            </a:r>
          </a:p>
        </p:txBody>
      </p:sp>
      <p:sp>
        <p:nvSpPr>
          <p:cNvPr id="7" name="Arrow: Down 6">
            <a:extLst>
              <a:ext uri="{FF2B5EF4-FFF2-40B4-BE49-F238E27FC236}">
                <a16:creationId xmlns:a16="http://schemas.microsoft.com/office/drawing/2014/main" id="{91F3F01F-1AD7-C0E2-35D5-8A7DCE21756A}"/>
              </a:ext>
            </a:extLst>
          </p:cNvPr>
          <p:cNvSpPr/>
          <p:nvPr/>
        </p:nvSpPr>
        <p:spPr>
          <a:xfrm rot="5400000">
            <a:off x="3872866" y="2173631"/>
            <a:ext cx="464948" cy="141959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C9EB988-F4FE-3953-6370-92EAE027C69B}"/>
              </a:ext>
            </a:extLst>
          </p:cNvPr>
          <p:cNvSpPr/>
          <p:nvPr/>
        </p:nvSpPr>
        <p:spPr>
          <a:xfrm rot="5400000">
            <a:off x="3872866" y="3762024"/>
            <a:ext cx="464948" cy="141959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52E9CFE-2151-7CD3-9866-B1CCF49F94B3}"/>
              </a:ext>
            </a:extLst>
          </p:cNvPr>
          <p:cNvSpPr/>
          <p:nvPr/>
        </p:nvSpPr>
        <p:spPr>
          <a:xfrm rot="5400000">
            <a:off x="3872866" y="4556221"/>
            <a:ext cx="464948" cy="141959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94E1D4-CA0A-F1FF-2BDF-3B3ADE449085}"/>
              </a:ext>
            </a:extLst>
          </p:cNvPr>
          <p:cNvSpPr txBox="1"/>
          <p:nvPr/>
        </p:nvSpPr>
        <p:spPr>
          <a:xfrm>
            <a:off x="2350394" y="3337774"/>
            <a:ext cx="1041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cs typeface="Calibri"/>
              </a:rPr>
              <a:t>Optional</a:t>
            </a:r>
            <a:endParaRPr lang="en-US" dirty="0">
              <a:solidFill>
                <a:srgbClr val="FF0000"/>
              </a:solidFill>
            </a:endParaRPr>
          </a:p>
        </p:txBody>
      </p:sp>
      <p:sp>
        <p:nvSpPr>
          <p:cNvPr id="12" name="TextBox 11">
            <a:extLst>
              <a:ext uri="{FF2B5EF4-FFF2-40B4-BE49-F238E27FC236}">
                <a16:creationId xmlns:a16="http://schemas.microsoft.com/office/drawing/2014/main" id="{5216842F-4B61-CF11-64FC-6EB680306049}"/>
              </a:ext>
            </a:extLst>
          </p:cNvPr>
          <p:cNvSpPr txBox="1"/>
          <p:nvPr/>
        </p:nvSpPr>
        <p:spPr>
          <a:xfrm>
            <a:off x="2350394" y="5698901"/>
            <a:ext cx="1041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cs typeface="Calibri"/>
              </a:rPr>
              <a:t>Optional</a:t>
            </a:r>
            <a:endParaRPr lang="en-US" dirty="0">
              <a:solidFill>
                <a:srgbClr val="FF0000"/>
              </a:solidFill>
            </a:endParaRPr>
          </a:p>
        </p:txBody>
      </p:sp>
    </p:spTree>
    <p:extLst>
      <p:ext uri="{BB962C8B-B14F-4D97-AF65-F5344CB8AC3E}">
        <p14:creationId xmlns:p14="http://schemas.microsoft.com/office/powerpoint/2010/main" val="2056203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2" descr="Graphical user interface, text, application, email&#10;&#10;Description automatically generated">
            <a:extLst>
              <a:ext uri="{FF2B5EF4-FFF2-40B4-BE49-F238E27FC236}">
                <a16:creationId xmlns:a16="http://schemas.microsoft.com/office/drawing/2014/main" id="{C0494E33-8061-5BF6-B836-DA702C20A2ED}"/>
              </a:ext>
            </a:extLst>
          </p:cNvPr>
          <p:cNvPicPr>
            <a:picLocks noChangeAspect="1"/>
          </p:cNvPicPr>
          <p:nvPr/>
        </p:nvPicPr>
        <p:blipFill>
          <a:blip r:embed="rId4"/>
          <a:stretch>
            <a:fillRect/>
          </a:stretch>
        </p:blipFill>
        <p:spPr>
          <a:xfrm>
            <a:off x="495838" y="826361"/>
            <a:ext cx="11200325" cy="5645307"/>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plus (+) icon next to Intended Results to add an Intended Result narrative. </a:t>
            </a:r>
            <a:endParaRPr lang="en-US" dirty="0"/>
          </a:p>
        </p:txBody>
      </p:sp>
      <p:sp>
        <p:nvSpPr>
          <p:cNvPr id="7" name="Arrow: Down 6">
            <a:extLst>
              <a:ext uri="{FF2B5EF4-FFF2-40B4-BE49-F238E27FC236}">
                <a16:creationId xmlns:a16="http://schemas.microsoft.com/office/drawing/2014/main" id="{91F3F01F-1AD7-C0E2-35D5-8A7DCE21756A}"/>
              </a:ext>
            </a:extLst>
          </p:cNvPr>
          <p:cNvSpPr/>
          <p:nvPr/>
        </p:nvSpPr>
        <p:spPr>
          <a:xfrm rot="13140000">
            <a:off x="10451823" y="2377546"/>
            <a:ext cx="464948" cy="141959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59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4BB2C00D-2E9A-0C88-A305-7F113496656E}"/>
              </a:ext>
            </a:extLst>
          </p:cNvPr>
          <p:cNvPicPr>
            <a:picLocks noChangeAspect="1"/>
          </p:cNvPicPr>
          <p:nvPr/>
        </p:nvPicPr>
        <p:blipFill>
          <a:blip r:embed="rId4"/>
          <a:stretch>
            <a:fillRect/>
          </a:stretch>
        </p:blipFill>
        <p:spPr>
          <a:xfrm>
            <a:off x="538767" y="826624"/>
            <a:ext cx="11103734" cy="5762834"/>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Add the Date, Planning Year, and Description of the Intended Result. Click Save.</a:t>
            </a:r>
            <a:endParaRPr lang="en-US" dirty="0"/>
          </a:p>
        </p:txBody>
      </p:sp>
      <p:sp>
        <p:nvSpPr>
          <p:cNvPr id="8" name="Arrow: Down 7">
            <a:extLst>
              <a:ext uri="{FF2B5EF4-FFF2-40B4-BE49-F238E27FC236}">
                <a16:creationId xmlns:a16="http://schemas.microsoft.com/office/drawing/2014/main" id="{DC5478E2-F140-D529-7581-14531AF459E6}"/>
              </a:ext>
            </a:extLst>
          </p:cNvPr>
          <p:cNvSpPr/>
          <p:nvPr/>
        </p:nvSpPr>
        <p:spPr>
          <a:xfrm rot="-5400000">
            <a:off x="7986722" y="4463557"/>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5AA0345-CF61-8822-D8A0-C9E26A35679F}"/>
              </a:ext>
            </a:extLst>
          </p:cNvPr>
          <p:cNvSpPr/>
          <p:nvPr/>
        </p:nvSpPr>
        <p:spPr>
          <a:xfrm rot="-5400000">
            <a:off x="7986722" y="3143472"/>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7E85AC0E-9ADE-F2E3-2AAD-C8178E609745}"/>
              </a:ext>
            </a:extLst>
          </p:cNvPr>
          <p:cNvSpPr/>
          <p:nvPr/>
        </p:nvSpPr>
        <p:spPr>
          <a:xfrm rot="-5400000">
            <a:off x="7986722" y="2553190"/>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413F01D1-BEAE-AD0C-A6B3-07C04611F9E6}"/>
              </a:ext>
            </a:extLst>
          </p:cNvPr>
          <p:cNvSpPr/>
          <p:nvPr/>
        </p:nvSpPr>
        <p:spPr>
          <a:xfrm rot="-5400000">
            <a:off x="9982947" y="5504599"/>
            <a:ext cx="464948" cy="12156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31B0C3-463F-8FF2-A2CD-752D9CD19CE1}"/>
              </a:ext>
            </a:extLst>
          </p:cNvPr>
          <p:cNvSpPr/>
          <p:nvPr/>
        </p:nvSpPr>
        <p:spPr>
          <a:xfrm>
            <a:off x="8221014" y="2017691"/>
            <a:ext cx="3294847" cy="3434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678BBF-B5ED-B536-FC3E-B9822BE18AD8}"/>
              </a:ext>
            </a:extLst>
          </p:cNvPr>
          <p:cNvSpPr/>
          <p:nvPr/>
        </p:nvSpPr>
        <p:spPr>
          <a:xfrm>
            <a:off x="1191296" y="2017692"/>
            <a:ext cx="6718480" cy="6868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838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9AD73D56-E5F8-F890-0312-08E26E8A3712}"/>
              </a:ext>
            </a:extLst>
          </p:cNvPr>
          <p:cNvPicPr>
            <a:picLocks noChangeAspect="1"/>
          </p:cNvPicPr>
          <p:nvPr/>
        </p:nvPicPr>
        <p:blipFill>
          <a:blip r:embed="rId4"/>
          <a:stretch>
            <a:fillRect/>
          </a:stretch>
        </p:blipFill>
        <p:spPr>
          <a:xfrm>
            <a:off x="581696" y="891020"/>
            <a:ext cx="11017874" cy="5730635"/>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plus (+) icon next to Actual Results to add an Actual Result narrative. </a:t>
            </a:r>
          </a:p>
        </p:txBody>
      </p:sp>
      <p:sp>
        <p:nvSpPr>
          <p:cNvPr id="11" name="Arrow: Down 10">
            <a:extLst>
              <a:ext uri="{FF2B5EF4-FFF2-40B4-BE49-F238E27FC236}">
                <a16:creationId xmlns:a16="http://schemas.microsoft.com/office/drawing/2014/main" id="{413F01D1-BEAE-AD0C-A6B3-07C04611F9E6}"/>
              </a:ext>
            </a:extLst>
          </p:cNvPr>
          <p:cNvSpPr/>
          <p:nvPr/>
        </p:nvSpPr>
        <p:spPr>
          <a:xfrm rot="13080000">
            <a:off x="10519566" y="4409895"/>
            <a:ext cx="464948" cy="12156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264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A9928248-69F8-0B3F-2402-1F34BED4B5DF}"/>
              </a:ext>
            </a:extLst>
          </p:cNvPr>
          <p:cNvPicPr>
            <a:picLocks noChangeAspect="1"/>
          </p:cNvPicPr>
          <p:nvPr/>
        </p:nvPicPr>
        <p:blipFill>
          <a:blip r:embed="rId4"/>
          <a:stretch>
            <a:fillRect/>
          </a:stretch>
        </p:blipFill>
        <p:spPr>
          <a:xfrm>
            <a:off x="538766" y="807173"/>
            <a:ext cx="11103735" cy="5769541"/>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Add the Date, Planning Year, and Description of the Actual Result. Click Save.</a:t>
            </a:r>
          </a:p>
        </p:txBody>
      </p:sp>
      <p:sp>
        <p:nvSpPr>
          <p:cNvPr id="7" name="Arrow: Down 6">
            <a:extLst>
              <a:ext uri="{FF2B5EF4-FFF2-40B4-BE49-F238E27FC236}">
                <a16:creationId xmlns:a16="http://schemas.microsoft.com/office/drawing/2014/main" id="{AA185DE9-00E5-C1DC-F97F-267B5C8912FC}"/>
              </a:ext>
            </a:extLst>
          </p:cNvPr>
          <p:cNvSpPr/>
          <p:nvPr/>
        </p:nvSpPr>
        <p:spPr>
          <a:xfrm rot="-5400000">
            <a:off x="7986722" y="4463557"/>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D3FB823-0B68-9D4C-E286-229F98410836}"/>
              </a:ext>
            </a:extLst>
          </p:cNvPr>
          <p:cNvSpPr/>
          <p:nvPr/>
        </p:nvSpPr>
        <p:spPr>
          <a:xfrm rot="-5400000">
            <a:off x="7986722" y="3143472"/>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9A9CA7C1-3A4F-A4F8-4358-4DC8A19FA122}"/>
              </a:ext>
            </a:extLst>
          </p:cNvPr>
          <p:cNvSpPr/>
          <p:nvPr/>
        </p:nvSpPr>
        <p:spPr>
          <a:xfrm rot="-5400000">
            <a:off x="7986722" y="2553190"/>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9264F53-C0ED-CD4C-B373-ED5776E430F5}"/>
              </a:ext>
            </a:extLst>
          </p:cNvPr>
          <p:cNvSpPr/>
          <p:nvPr/>
        </p:nvSpPr>
        <p:spPr>
          <a:xfrm rot="-5400000">
            <a:off x="9982947" y="5504599"/>
            <a:ext cx="464948" cy="12156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78DAA9-E6D7-D54F-513B-C85AE23B977D}"/>
              </a:ext>
            </a:extLst>
          </p:cNvPr>
          <p:cNvSpPr/>
          <p:nvPr/>
        </p:nvSpPr>
        <p:spPr>
          <a:xfrm>
            <a:off x="8221014" y="2017691"/>
            <a:ext cx="3294847" cy="3434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25491-9DEB-97B3-99A9-47DAC59F98FE}"/>
              </a:ext>
            </a:extLst>
          </p:cNvPr>
          <p:cNvSpPr/>
          <p:nvPr/>
        </p:nvSpPr>
        <p:spPr>
          <a:xfrm>
            <a:off x="1212761" y="4722255"/>
            <a:ext cx="6718480" cy="6868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226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02EEE499-2539-D507-6B3F-7D2DA5CCF99F}"/>
              </a:ext>
            </a:extLst>
          </p:cNvPr>
          <p:cNvPicPr>
            <a:picLocks noChangeAspect="1"/>
          </p:cNvPicPr>
          <p:nvPr/>
        </p:nvPicPr>
        <p:blipFill>
          <a:blip r:embed="rId4"/>
          <a:stretch>
            <a:fillRect/>
          </a:stretch>
        </p:blipFill>
        <p:spPr>
          <a:xfrm>
            <a:off x="570964" y="775524"/>
            <a:ext cx="10534917" cy="5800642"/>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plus (+) icon next to Use of Result to add a Use of Result narrative.</a:t>
            </a:r>
          </a:p>
        </p:txBody>
      </p:sp>
      <p:sp>
        <p:nvSpPr>
          <p:cNvPr id="11" name="Arrow: Down 10">
            <a:extLst>
              <a:ext uri="{FF2B5EF4-FFF2-40B4-BE49-F238E27FC236}">
                <a16:creationId xmlns:a16="http://schemas.microsoft.com/office/drawing/2014/main" id="{413F01D1-BEAE-AD0C-A6B3-07C04611F9E6}"/>
              </a:ext>
            </a:extLst>
          </p:cNvPr>
          <p:cNvSpPr/>
          <p:nvPr/>
        </p:nvSpPr>
        <p:spPr>
          <a:xfrm rot="15000000">
            <a:off x="9875623" y="5279219"/>
            <a:ext cx="464948" cy="12156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766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7" descr="Text&#10;&#10;Description automatically generated">
            <a:extLst>
              <a:ext uri="{FF2B5EF4-FFF2-40B4-BE49-F238E27FC236}">
                <a16:creationId xmlns:a16="http://schemas.microsoft.com/office/drawing/2014/main" id="{FC80978A-4DF0-2FEE-2E91-84DE230A54D9}"/>
              </a:ext>
            </a:extLst>
          </p:cNvPr>
          <p:cNvPicPr>
            <a:picLocks noChangeAspect="1"/>
          </p:cNvPicPr>
          <p:nvPr/>
        </p:nvPicPr>
        <p:blipFill>
          <a:blip r:embed="rId4"/>
          <a:stretch>
            <a:fillRect/>
          </a:stretch>
        </p:blipFill>
        <p:spPr>
          <a:xfrm>
            <a:off x="528034" y="808616"/>
            <a:ext cx="10577848" cy="5841781"/>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Add the Date, Planning Year, and Description of the Use of Result. Click Save.</a:t>
            </a:r>
          </a:p>
        </p:txBody>
      </p:sp>
      <p:sp>
        <p:nvSpPr>
          <p:cNvPr id="7" name="Arrow: Down 6">
            <a:extLst>
              <a:ext uri="{FF2B5EF4-FFF2-40B4-BE49-F238E27FC236}">
                <a16:creationId xmlns:a16="http://schemas.microsoft.com/office/drawing/2014/main" id="{AA185DE9-00E5-C1DC-F97F-267B5C8912FC}"/>
              </a:ext>
            </a:extLst>
          </p:cNvPr>
          <p:cNvSpPr/>
          <p:nvPr/>
        </p:nvSpPr>
        <p:spPr>
          <a:xfrm rot="16200000">
            <a:off x="7557426" y="4152318"/>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D3FB823-0B68-9D4C-E286-229F98410836}"/>
              </a:ext>
            </a:extLst>
          </p:cNvPr>
          <p:cNvSpPr/>
          <p:nvPr/>
        </p:nvSpPr>
        <p:spPr>
          <a:xfrm rot="16200000">
            <a:off x="7557426" y="2746374"/>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9A9CA7C1-3A4F-A4F8-4358-4DC8A19FA122}"/>
              </a:ext>
            </a:extLst>
          </p:cNvPr>
          <p:cNvSpPr/>
          <p:nvPr/>
        </p:nvSpPr>
        <p:spPr>
          <a:xfrm rot="16200000">
            <a:off x="7557426" y="2241951"/>
            <a:ext cx="464948" cy="42147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9264F53-C0ED-CD4C-B373-ED5776E430F5}"/>
              </a:ext>
            </a:extLst>
          </p:cNvPr>
          <p:cNvSpPr/>
          <p:nvPr/>
        </p:nvSpPr>
        <p:spPr>
          <a:xfrm rot="16200000">
            <a:off x="9532186" y="4731867"/>
            <a:ext cx="464948" cy="12156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78DAA9-E6D7-D54F-513B-C85AE23B977D}"/>
              </a:ext>
            </a:extLst>
          </p:cNvPr>
          <p:cNvSpPr/>
          <p:nvPr/>
        </p:nvSpPr>
        <p:spPr>
          <a:xfrm>
            <a:off x="7845380" y="1792311"/>
            <a:ext cx="3219721" cy="3327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25491-9DEB-97B3-99A9-47DAC59F98FE}"/>
              </a:ext>
            </a:extLst>
          </p:cNvPr>
          <p:cNvSpPr/>
          <p:nvPr/>
        </p:nvSpPr>
        <p:spPr>
          <a:xfrm>
            <a:off x="1083972" y="5709635"/>
            <a:ext cx="6718480" cy="6332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246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2" descr="Graphical user interface, text, application&#10;&#10;Description automatically generated">
            <a:extLst>
              <a:ext uri="{FF2B5EF4-FFF2-40B4-BE49-F238E27FC236}">
                <a16:creationId xmlns:a16="http://schemas.microsoft.com/office/drawing/2014/main" id="{97EB956A-919B-54E2-03F0-8294C8EFEF69}"/>
              </a:ext>
            </a:extLst>
          </p:cNvPr>
          <p:cNvPicPr>
            <a:picLocks noChangeAspect="1"/>
          </p:cNvPicPr>
          <p:nvPr/>
        </p:nvPicPr>
        <p:blipFill>
          <a:blip r:embed="rId4"/>
          <a:stretch>
            <a:fillRect/>
          </a:stretch>
        </p:blipFill>
        <p:spPr>
          <a:xfrm>
            <a:off x="477520" y="993852"/>
            <a:ext cx="11236960" cy="57034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The Intended Results, Actual Results, and Use of Results narratives appear on the Program Outcome Details Page. The narratives may be edited, or additional narratives may be added to each section as needed.</a:t>
            </a:r>
          </a:p>
        </p:txBody>
      </p:sp>
      <p:sp>
        <p:nvSpPr>
          <p:cNvPr id="16" name="Rectangle 15">
            <a:extLst>
              <a:ext uri="{FF2B5EF4-FFF2-40B4-BE49-F238E27FC236}">
                <a16:creationId xmlns:a16="http://schemas.microsoft.com/office/drawing/2014/main" id="{B878DAA9-E6D7-D54F-513B-C85AE23B977D}"/>
              </a:ext>
            </a:extLst>
          </p:cNvPr>
          <p:cNvSpPr/>
          <p:nvPr/>
        </p:nvSpPr>
        <p:spPr>
          <a:xfrm>
            <a:off x="1068660" y="1975191"/>
            <a:ext cx="10504441" cy="8915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25491-9DEB-97B3-99A9-47DAC59F98FE}"/>
              </a:ext>
            </a:extLst>
          </p:cNvPr>
          <p:cNvSpPr/>
          <p:nvPr/>
        </p:nvSpPr>
        <p:spPr>
          <a:xfrm>
            <a:off x="1063652" y="5323555"/>
            <a:ext cx="10508160" cy="8567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2072B38-833E-FDAF-5A48-2555EE57EC39}"/>
              </a:ext>
            </a:extLst>
          </p:cNvPr>
          <p:cNvSpPr/>
          <p:nvPr/>
        </p:nvSpPr>
        <p:spPr>
          <a:xfrm>
            <a:off x="1063652" y="3545555"/>
            <a:ext cx="10508160" cy="16593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062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dirty="0">
                <a:solidFill>
                  <a:schemeClr val="bg1"/>
                </a:solidFill>
                <a:latin typeface="Verdana"/>
                <a:ea typeface="Verdana"/>
              </a:rPr>
              <a:t>Run Assessment Reports in SPOL</a:t>
            </a:r>
            <a:endParaRPr lang="en-US" dirty="0">
              <a:solidFill>
                <a:schemeClr val="bg1"/>
              </a:solidFill>
            </a:endParaRPr>
          </a:p>
        </p:txBody>
      </p:sp>
    </p:spTree>
    <p:extLst>
      <p:ext uri="{BB962C8B-B14F-4D97-AF65-F5344CB8AC3E}">
        <p14:creationId xmlns:p14="http://schemas.microsoft.com/office/powerpoint/2010/main" val="3149103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56847A36-4202-F49A-F674-60A3617B27FB}"/>
              </a:ext>
            </a:extLst>
          </p:cNvPr>
          <p:cNvPicPr>
            <a:picLocks noChangeAspect="1"/>
          </p:cNvPicPr>
          <p:nvPr/>
        </p:nvPicPr>
        <p:blipFill>
          <a:blip r:embed="rId4"/>
          <a:stretch>
            <a:fillRect/>
          </a:stretch>
        </p:blipFill>
        <p:spPr>
          <a:xfrm>
            <a:off x="548640" y="1022139"/>
            <a:ext cx="10982960" cy="5484282"/>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the Reports icon in the left sidebar</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3960000">
            <a:off x="2777391" y="2969468"/>
            <a:ext cx="464948" cy="464975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47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Background – SPOL</a:t>
            </a:r>
            <a:endParaRPr lang="en-US" dirty="0">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dirty="0"/>
              <a:t>Strategic Planning Online (SPOL)</a:t>
            </a:r>
            <a:endParaRPr lang="en-US" dirty="0">
              <a:cs typeface="Calibri"/>
            </a:endParaRPr>
          </a:p>
          <a:p>
            <a:pPr marL="342900" indent="-342900">
              <a:buFont typeface="Arial,Sans-Serif" panose="020B0604020202020204" pitchFamily="34" charset="0"/>
            </a:pPr>
            <a:r>
              <a:rPr lang="en-US" dirty="0"/>
              <a:t>Institutional Effectiveness Software</a:t>
            </a:r>
            <a:endParaRPr lang="en-US" dirty="0">
              <a:cs typeface="Calibri" panose="020F0502020204030204"/>
            </a:endParaRPr>
          </a:p>
          <a:p>
            <a:pPr marL="342900" indent="-342900">
              <a:buFont typeface="Arial,Sans-Serif" panose="020B0604020202020204" pitchFamily="34" charset="0"/>
            </a:pPr>
            <a:r>
              <a:rPr lang="en-US" dirty="0">
                <a:cs typeface="Calibri" panose="020F0502020204030204"/>
              </a:rPr>
              <a:t>Planning, Budget, </a:t>
            </a:r>
            <a:r>
              <a:rPr lang="en-US" dirty="0">
                <a:highlight>
                  <a:srgbClr val="FFFF00"/>
                </a:highlight>
                <a:cs typeface="Calibri" panose="020F0502020204030204"/>
              </a:rPr>
              <a:t>Assessment</a:t>
            </a:r>
            <a:r>
              <a:rPr lang="en-US" dirty="0">
                <a:cs typeface="Calibri" panose="020F0502020204030204"/>
              </a:rPr>
              <a:t>, Credentialing, Accreditation</a:t>
            </a:r>
          </a:p>
          <a:p>
            <a:pPr marL="342900" indent="-342900">
              <a:buFont typeface="Arial,Sans-Serif" panose="020B0604020202020204" pitchFamily="34" charset="0"/>
            </a:pPr>
            <a:r>
              <a:rPr lang="en-US" dirty="0">
                <a:cs typeface="Calibri" panose="020F0502020204030204"/>
              </a:rPr>
              <a:t>No cost to MiSU through existing contract between NDUS and SPOL</a:t>
            </a:r>
          </a:p>
          <a:p>
            <a:pPr marL="342900" indent="-342900">
              <a:buFont typeface="Arial,Sans-Serif" panose="020B0604020202020204" pitchFamily="34" charset="0"/>
            </a:pPr>
            <a:endParaRPr lang="en-US" dirty="0">
              <a:cs typeface="Calibri" panose="020F0502020204030204"/>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441574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Outcome Details by Program Report</a:t>
            </a:r>
            <a:endParaRPr lang="en-US" dirty="0"/>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14C8CFF3-A5F0-E891-AB08-0E36346FFD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6753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3" name="Picture 3" descr="Table&#10;&#10;Description automatically generated">
            <a:extLst>
              <a:ext uri="{FF2B5EF4-FFF2-40B4-BE49-F238E27FC236}">
                <a16:creationId xmlns:a16="http://schemas.microsoft.com/office/drawing/2014/main" id="{9CB6DC56-84EC-E0F9-1671-79CA775BDC63}"/>
              </a:ext>
            </a:extLst>
          </p:cNvPr>
          <p:cNvPicPr>
            <a:picLocks noChangeAspect="1"/>
          </p:cNvPicPr>
          <p:nvPr/>
        </p:nvPicPr>
        <p:blipFill>
          <a:blip r:embed="rId4"/>
          <a:stretch>
            <a:fillRect/>
          </a:stretch>
        </p:blipFill>
        <p:spPr>
          <a:xfrm>
            <a:off x="701040" y="957565"/>
            <a:ext cx="10789920" cy="5491510"/>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Outcome Details by Program in the Assessment Reports section</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5400000">
            <a:off x="1071447" y="529913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408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Planning Year</a:t>
            </a:r>
            <a:endParaRPr lang="en-US" dirty="0"/>
          </a:p>
        </p:txBody>
      </p:sp>
      <p:pic>
        <p:nvPicPr>
          <p:cNvPr id="2" name="Picture 3" descr="Graphical user interface, application&#10;&#10;Description automatically generated">
            <a:extLst>
              <a:ext uri="{FF2B5EF4-FFF2-40B4-BE49-F238E27FC236}">
                <a16:creationId xmlns:a16="http://schemas.microsoft.com/office/drawing/2014/main" id="{9BE74EFD-7241-5B92-D7D4-19DD03A1A1D7}"/>
              </a:ext>
            </a:extLst>
          </p:cNvPr>
          <p:cNvPicPr>
            <a:picLocks noChangeAspect="1"/>
          </p:cNvPicPr>
          <p:nvPr/>
        </p:nvPicPr>
        <p:blipFill>
          <a:blip r:embed="rId4"/>
          <a:stretch>
            <a:fillRect/>
          </a:stretch>
        </p:blipFill>
        <p:spPr>
          <a:xfrm>
            <a:off x="1818640" y="925282"/>
            <a:ext cx="9052560" cy="5657676"/>
          </a:xfrm>
          <a:prstGeom prst="rect">
            <a:avLst/>
          </a:prstGeom>
        </p:spPr>
      </p:pic>
      <p:sp>
        <p:nvSpPr>
          <p:cNvPr id="11" name="Arrow: Down 10">
            <a:extLst>
              <a:ext uri="{FF2B5EF4-FFF2-40B4-BE49-F238E27FC236}">
                <a16:creationId xmlns:a16="http://schemas.microsoft.com/office/drawing/2014/main" id="{413F01D1-BEAE-AD0C-A6B3-07C04611F9E6}"/>
              </a:ext>
            </a:extLst>
          </p:cNvPr>
          <p:cNvSpPr/>
          <p:nvPr/>
        </p:nvSpPr>
        <p:spPr>
          <a:xfrm rot="3780000">
            <a:off x="4546167" y="109289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4184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F58BE76E-6A8B-3A07-712E-04A7407B6E87}"/>
              </a:ext>
            </a:extLst>
          </p:cNvPr>
          <p:cNvPicPr>
            <a:picLocks noChangeAspect="1"/>
          </p:cNvPicPr>
          <p:nvPr/>
        </p:nvPicPr>
        <p:blipFill>
          <a:blip r:embed="rId2"/>
          <a:stretch>
            <a:fillRect/>
          </a:stretch>
        </p:blipFill>
        <p:spPr>
          <a:xfrm>
            <a:off x="1706880" y="895476"/>
            <a:ext cx="9276080" cy="5056887"/>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Program</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3780000">
            <a:off x="8813367" y="99129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976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text, application&#10;&#10;Description automatically generated">
            <a:extLst>
              <a:ext uri="{FF2B5EF4-FFF2-40B4-BE49-F238E27FC236}">
                <a16:creationId xmlns:a16="http://schemas.microsoft.com/office/drawing/2014/main" id="{33C0F2D5-155E-3A2B-B62E-1FB78CCC7BB7}"/>
              </a:ext>
            </a:extLst>
          </p:cNvPr>
          <p:cNvPicPr>
            <a:picLocks noChangeAspect="1"/>
          </p:cNvPicPr>
          <p:nvPr/>
        </p:nvPicPr>
        <p:blipFill>
          <a:blip r:embed="rId2"/>
          <a:stretch>
            <a:fillRect/>
          </a:stretch>
        </p:blipFill>
        <p:spPr>
          <a:xfrm>
            <a:off x="1574800" y="984753"/>
            <a:ext cx="9540240" cy="4979935"/>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the desired Outcomes</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3780000">
            <a:off x="4759527" y="140785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766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AD06D346-2E7E-B126-AAA4-277C4C7E8FC6}"/>
              </a:ext>
            </a:extLst>
          </p:cNvPr>
          <p:cNvPicPr>
            <a:picLocks noChangeAspect="1"/>
          </p:cNvPicPr>
          <p:nvPr/>
        </p:nvPicPr>
        <p:blipFill>
          <a:blip r:embed="rId2"/>
          <a:stretch>
            <a:fillRect/>
          </a:stretch>
        </p:blipFill>
        <p:spPr>
          <a:xfrm>
            <a:off x="1320800" y="1188030"/>
            <a:ext cx="9550400" cy="5132180"/>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Select True for the details that are intended to be included in the report and False for the details that are intended to be excluded from the report.</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5400000">
            <a:off x="7705927" y="268801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EABAF5-70E7-6D0D-3E56-E71462A84D2A}"/>
              </a:ext>
            </a:extLst>
          </p:cNvPr>
          <p:cNvSpPr/>
          <p:nvPr/>
        </p:nvSpPr>
        <p:spPr>
          <a:xfrm>
            <a:off x="1363300" y="2371431"/>
            <a:ext cx="6135641" cy="16433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438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AD06D346-2E7E-B126-AAA4-277C4C7E8FC6}"/>
              </a:ext>
            </a:extLst>
          </p:cNvPr>
          <p:cNvPicPr>
            <a:picLocks noChangeAspect="1"/>
          </p:cNvPicPr>
          <p:nvPr/>
        </p:nvPicPr>
        <p:blipFill>
          <a:blip r:embed="rId2"/>
          <a:stretch>
            <a:fillRect/>
          </a:stretch>
        </p:blipFill>
        <p:spPr>
          <a:xfrm>
            <a:off x="1320800" y="1188030"/>
            <a:ext cx="9550400" cy="5132180"/>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Click View Report</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13680000">
            <a:off x="9250247" y="188537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004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3" descr="Graphical user interface, text, application, email&#10;&#10;Description automatically generated">
            <a:extLst>
              <a:ext uri="{FF2B5EF4-FFF2-40B4-BE49-F238E27FC236}">
                <a16:creationId xmlns:a16="http://schemas.microsoft.com/office/drawing/2014/main" id="{859C2FF9-0719-90E5-CF4F-917F9924C431}"/>
              </a:ext>
            </a:extLst>
          </p:cNvPr>
          <p:cNvPicPr>
            <a:picLocks noChangeAspect="1"/>
          </p:cNvPicPr>
          <p:nvPr/>
        </p:nvPicPr>
        <p:blipFill>
          <a:blip r:embed="rId4"/>
          <a:stretch>
            <a:fillRect/>
          </a:stretch>
        </p:blipFill>
        <p:spPr>
          <a:xfrm>
            <a:off x="1290320" y="1132235"/>
            <a:ext cx="9682480" cy="5375850"/>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The report appears below the parameters. Scroll vertically to view the report in the window. Click the Word or PDF icon at the top right of the report to make a request for the report to be emailed to you. </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a:off x="10418647" y="318585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72DAE7-8268-8B29-11B4-2D4C449DB887}"/>
              </a:ext>
            </a:extLst>
          </p:cNvPr>
          <p:cNvSpPr/>
          <p:nvPr/>
        </p:nvSpPr>
        <p:spPr>
          <a:xfrm>
            <a:off x="1292180" y="4210391"/>
            <a:ext cx="9681481" cy="22935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666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0C6DF1E8-EB77-9C54-5E89-1EB8BE0AC781}"/>
              </a:ext>
            </a:extLst>
          </p:cNvPr>
          <p:cNvPicPr>
            <a:picLocks noChangeAspect="1"/>
          </p:cNvPicPr>
          <p:nvPr/>
        </p:nvPicPr>
        <p:blipFill>
          <a:blip r:embed="rId2"/>
          <a:stretch>
            <a:fillRect/>
          </a:stretch>
        </p:blipFill>
        <p:spPr>
          <a:xfrm>
            <a:off x="1341120" y="1147275"/>
            <a:ext cx="9997440" cy="4705691"/>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Based on the selected parameters, the report displays the Measures, Criteria, and Findings for each SLO</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5400000">
            <a:off x="1234007" y="299281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0983F9C-79C5-F533-EACC-002B02DAD0BC}"/>
              </a:ext>
            </a:extLst>
          </p:cNvPr>
          <p:cNvSpPr/>
          <p:nvPr/>
        </p:nvSpPr>
        <p:spPr>
          <a:xfrm rot="-5400000">
            <a:off x="1691206" y="3998655"/>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90FEBBAA-9730-85D0-F5F6-62B89CCBE6D9}"/>
              </a:ext>
            </a:extLst>
          </p:cNvPr>
          <p:cNvSpPr/>
          <p:nvPr/>
        </p:nvSpPr>
        <p:spPr>
          <a:xfrm rot="-5400000">
            <a:off x="2117925" y="4943535"/>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F290516-84E5-75B4-08D6-B52FCED426FB}"/>
              </a:ext>
            </a:extLst>
          </p:cNvPr>
          <p:cNvSpPr/>
          <p:nvPr/>
        </p:nvSpPr>
        <p:spPr>
          <a:xfrm rot="-5400000">
            <a:off x="1234006" y="1001455"/>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863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ext&#10;&#10;Description automatically generated">
            <a:extLst>
              <a:ext uri="{FF2B5EF4-FFF2-40B4-BE49-F238E27FC236}">
                <a16:creationId xmlns:a16="http://schemas.microsoft.com/office/drawing/2014/main" id="{70EA6131-7C89-07C5-2FAE-BDBBC18A01FE}"/>
              </a:ext>
            </a:extLst>
          </p:cNvPr>
          <p:cNvPicPr>
            <a:picLocks noChangeAspect="1"/>
          </p:cNvPicPr>
          <p:nvPr/>
        </p:nvPicPr>
        <p:blipFill>
          <a:blip r:embed="rId2"/>
          <a:stretch>
            <a:fillRect/>
          </a:stretch>
        </p:blipFill>
        <p:spPr>
          <a:xfrm>
            <a:off x="528320" y="1029120"/>
            <a:ext cx="11409680" cy="5013120"/>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Based on the selected parameters, the report also displays the Intended Results, Actual Results, and Use of Results for each SLO</a:t>
            </a:r>
            <a:endParaRPr lang="en-US" dirty="0"/>
          </a:p>
        </p:txBody>
      </p:sp>
      <p:sp>
        <p:nvSpPr>
          <p:cNvPr id="11" name="Arrow: Down 10">
            <a:extLst>
              <a:ext uri="{FF2B5EF4-FFF2-40B4-BE49-F238E27FC236}">
                <a16:creationId xmlns:a16="http://schemas.microsoft.com/office/drawing/2014/main" id="{413F01D1-BEAE-AD0C-A6B3-07C04611F9E6}"/>
              </a:ext>
            </a:extLst>
          </p:cNvPr>
          <p:cNvSpPr/>
          <p:nvPr/>
        </p:nvSpPr>
        <p:spPr>
          <a:xfrm rot="16200000">
            <a:off x="573607" y="2352736"/>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0983F9C-79C5-F533-EACC-002B02DAD0BC}"/>
              </a:ext>
            </a:extLst>
          </p:cNvPr>
          <p:cNvSpPr/>
          <p:nvPr/>
        </p:nvSpPr>
        <p:spPr>
          <a:xfrm rot="16200000">
            <a:off x="573606" y="4709855"/>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F290516-84E5-75B4-08D6-B52FCED426FB}"/>
              </a:ext>
            </a:extLst>
          </p:cNvPr>
          <p:cNvSpPr/>
          <p:nvPr/>
        </p:nvSpPr>
        <p:spPr>
          <a:xfrm rot="16200000">
            <a:off x="573606" y="940495"/>
            <a:ext cx="464948" cy="7483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62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YPA Essential Elements</a:t>
            </a:r>
            <a:endParaRPr lang="en-US" dirty="0">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fontScale="92500" lnSpcReduction="10000"/>
          </a:bodyPr>
          <a:lstStyle/>
          <a:p>
            <a:pPr marL="342900" indent="-342900">
              <a:buFont typeface="Arial,Sans-Serif" panose="020B0604020202020204" pitchFamily="34" charset="0"/>
            </a:pPr>
            <a:r>
              <a:rPr lang="en-US" dirty="0"/>
              <a:t>Mission statement</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Student learning goals (SLGs)</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Student learning outcomes (SLOs)</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Operational goals (OGs)</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Operational outcomes (OOs)</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Measures</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Criteria</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Findings</a:t>
            </a:r>
            <a:endParaRPr lang="en-US" dirty="0">
              <a:cs typeface="Calibri" panose="020F0502020204030204"/>
            </a:endParaRPr>
          </a:p>
          <a:p>
            <a:pPr marL="342900" indent="-342900">
              <a:buFont typeface="Arial,Sans-Serif" panose="020B0604020202020204" pitchFamily="34" charset="0"/>
            </a:pPr>
            <a:r>
              <a:rPr lang="en-US">
                <a:cs typeface="Calibri" panose="020F0502020204030204"/>
              </a:rPr>
              <a:t>Explanation of Results</a:t>
            </a:r>
            <a:endParaRPr lang="en-US" dirty="0">
              <a:cs typeface="Calibri" panose="020F0502020204030204"/>
            </a:endParaRPr>
          </a:p>
          <a:p>
            <a:pPr marL="800100" lvl="1" indent="-342900">
              <a:buFont typeface="Arial,Sans-Serif" panose="020B0604020202020204" pitchFamily="34" charset="0"/>
            </a:pPr>
            <a:r>
              <a:rPr lang="en-US">
                <a:cs typeface="Calibri" panose="020F0502020204030204"/>
              </a:rPr>
              <a:t>Intended Results, Actual Results, Use of Results</a:t>
            </a:r>
            <a:endParaRPr lang="en-US" dirty="0">
              <a:cs typeface="Calibri" panose="020F0502020204030204"/>
            </a:endParaRPr>
          </a:p>
          <a:p>
            <a:pPr marL="342900" indent="-342900">
              <a:buFont typeface="Arial,Sans-Serif" panose="020B0604020202020204" pitchFamily="34" charset="0"/>
            </a:pPr>
            <a:endParaRPr lang="en-US" dirty="0">
              <a:cs typeface="Calibri" panose="020F0502020204030204"/>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583184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dirty="0">
                <a:latin typeface="Verdana"/>
                <a:ea typeface="Verdana"/>
              </a:rPr>
              <a:t>Institutional Effectiveness by Program Report</a:t>
            </a:r>
            <a:endParaRPr lang="en-US" dirty="0"/>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2227282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7505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This report displays Measures, Criteria, and narrative descriptions of Intended Results, Actual Results, and Use of Results for each Outcome</a:t>
            </a:r>
          </a:p>
        </p:txBody>
      </p:sp>
      <p:pic>
        <p:nvPicPr>
          <p:cNvPr id="3" name="Picture 6">
            <a:extLst>
              <a:ext uri="{FF2B5EF4-FFF2-40B4-BE49-F238E27FC236}">
                <a16:creationId xmlns:a16="http://schemas.microsoft.com/office/drawing/2014/main" id="{AB26E90F-0D8D-B14F-AE7C-D3256B44DF74}"/>
              </a:ext>
            </a:extLst>
          </p:cNvPr>
          <p:cNvPicPr>
            <a:picLocks noChangeAspect="1"/>
          </p:cNvPicPr>
          <p:nvPr/>
        </p:nvPicPr>
        <p:blipFill>
          <a:blip r:embed="rId4"/>
          <a:stretch>
            <a:fillRect/>
          </a:stretch>
        </p:blipFill>
        <p:spPr>
          <a:xfrm>
            <a:off x="1788160" y="1114637"/>
            <a:ext cx="8453120" cy="5360245"/>
          </a:xfrm>
          <a:prstGeom prst="rect">
            <a:avLst/>
          </a:prstGeom>
        </p:spPr>
      </p:pic>
    </p:spTree>
    <p:extLst>
      <p:ext uri="{BB962C8B-B14F-4D97-AF65-F5344CB8AC3E}">
        <p14:creationId xmlns:p14="http://schemas.microsoft.com/office/powerpoint/2010/main" val="2305178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450115"/>
          </a:xfrm>
        </p:spPr>
        <p:txBody>
          <a:bodyPr vert="horz" lIns="91440" tIns="45720" rIns="91440" bIns="45720" rtlCol="0" anchor="t">
            <a:normAutofit/>
          </a:bodyPr>
          <a:lstStyle/>
          <a:p>
            <a:r>
              <a:rPr lang="en-US" dirty="0">
                <a:latin typeface="Verdana"/>
                <a:ea typeface="Verdana"/>
              </a:rPr>
              <a:t>Enter assessment findings for student learning outcomes (SLOs)</a:t>
            </a:r>
            <a:endParaRPr lang="en-US" dirty="0">
              <a:latin typeface="Calibri" panose="020F0502020204030204"/>
              <a:ea typeface="Verdana"/>
              <a:cs typeface="Calibri" panose="020F0502020204030204"/>
            </a:endParaRPr>
          </a:p>
          <a:p>
            <a:r>
              <a:rPr lang="en-US" dirty="0">
                <a:latin typeface="Verdana"/>
                <a:ea typeface="Verdana"/>
              </a:rPr>
              <a:t>Explain assessment results of SLOs</a:t>
            </a:r>
          </a:p>
          <a:p>
            <a:r>
              <a:rPr lang="en-US" dirty="0">
                <a:latin typeface="Verdana"/>
                <a:ea typeface="Verdana"/>
              </a:rPr>
              <a:t>Run assessment reports SPOL</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dirty="0">
                <a:solidFill>
                  <a:schemeClr val="bg1"/>
                </a:solidFill>
                <a:latin typeface="Verdana"/>
                <a:ea typeface="Verdana"/>
              </a:rPr>
              <a:t>Review of Objectives</a:t>
            </a:r>
            <a:endParaRPr lang="en-US" dirty="0">
              <a:solidFill>
                <a:schemeClr val="bg1"/>
              </a:solidFill>
            </a:endParaRPr>
          </a:p>
        </p:txBody>
      </p:sp>
    </p:spTree>
    <p:extLst>
      <p:ext uri="{BB962C8B-B14F-4D97-AF65-F5344CB8AC3E}">
        <p14:creationId xmlns:p14="http://schemas.microsoft.com/office/powerpoint/2010/main" val="188626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5" name="Arrow: Right 4">
            <a:extLst>
              <a:ext uri="{FF2B5EF4-FFF2-40B4-BE49-F238E27FC236}">
                <a16:creationId xmlns:a16="http://schemas.microsoft.com/office/drawing/2014/main" id="{1364BD82-5834-B112-8887-8328649A1C2B}"/>
              </a:ext>
            </a:extLst>
          </p:cNvPr>
          <p:cNvSpPr/>
          <p:nvPr/>
        </p:nvSpPr>
        <p:spPr>
          <a:xfrm rot="4020000">
            <a:off x="4539801" y="242552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A64BCCB-ADA0-331E-9283-3ED76F90F43E}"/>
              </a:ext>
            </a:extLst>
          </p:cNvPr>
          <p:cNvSpPr/>
          <p:nvPr/>
        </p:nvSpPr>
        <p:spPr>
          <a:xfrm rot="4020000">
            <a:off x="6085266" y="242552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B46E325-2DEC-E432-620D-A7A57986B741}"/>
              </a:ext>
            </a:extLst>
          </p:cNvPr>
          <p:cNvSpPr/>
          <p:nvPr/>
        </p:nvSpPr>
        <p:spPr>
          <a:xfrm rot="4020000">
            <a:off x="6911660" y="2425520"/>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D33000A-7FE5-233E-D820-2982CCBCB6C6}"/>
              </a:ext>
            </a:extLst>
          </p:cNvPr>
          <p:cNvSpPr/>
          <p:nvPr/>
        </p:nvSpPr>
        <p:spPr>
          <a:xfrm rot="4020000">
            <a:off x="7738054" y="2425520"/>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573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6F9F5A-904D-46DE-9F15-C5D67C695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66" y="1170774"/>
            <a:ext cx="4706032" cy="4462887"/>
          </a:xfrm>
          <a:prstGeom prst="rect">
            <a:avLst/>
          </a:prstGeom>
        </p:spPr>
      </p:pic>
      <p:sp>
        <p:nvSpPr>
          <p:cNvPr id="17" name="TextBox 16">
            <a:extLst>
              <a:ext uri="{FF2B5EF4-FFF2-40B4-BE49-F238E27FC236}">
                <a16:creationId xmlns:a16="http://schemas.microsoft.com/office/drawing/2014/main" id="{D5A8BE08-3FFC-4836-8800-BF3B704C015C}"/>
              </a:ext>
            </a:extLst>
          </p:cNvPr>
          <p:cNvSpPr txBox="1"/>
          <p:nvPr/>
        </p:nvSpPr>
        <p:spPr>
          <a:xfrm>
            <a:off x="6828447" y="1728175"/>
            <a:ext cx="4660900" cy="4031873"/>
          </a:xfrm>
          <a:prstGeom prst="rect">
            <a:avLst/>
          </a:prstGeom>
          <a:noFill/>
        </p:spPr>
        <p:txBody>
          <a:bodyPr wrap="square" lIns="91440" tIns="45720" rIns="91440" bIns="45720" rtlCol="0" anchor="t">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latin typeface="Montserrat Medium" panose="00000600000000000000" pitchFamily="2" charset="0"/>
            </a:endParaRPr>
          </a:p>
          <a:p>
            <a:r>
              <a:rPr lang="en-US" sz="2200" dirty="0">
                <a:solidFill>
                  <a:schemeClr val="bg1"/>
                </a:solidFill>
              </a:rPr>
              <a:t>Thank You!</a:t>
            </a:r>
            <a:endParaRPr lang="en-US" dirty="0">
              <a:solidFill>
                <a:schemeClr val="bg1"/>
              </a:solidFill>
            </a:endParaRPr>
          </a:p>
        </p:txBody>
      </p:sp>
      <p:pic>
        <p:nvPicPr>
          <p:cNvPr id="5" name="Picture 4">
            <a:extLst>
              <a:ext uri="{FF2B5EF4-FFF2-40B4-BE49-F238E27FC236}">
                <a16:creationId xmlns:a16="http://schemas.microsoft.com/office/drawing/2014/main" id="{88784E0F-130B-4D88-87C7-34ED098C6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69258" y="6281974"/>
            <a:ext cx="6314873" cy="742926"/>
          </a:xfrm>
          <a:prstGeom prst="rect">
            <a:avLst/>
          </a:prstGeom>
        </p:spPr>
      </p:pic>
    </p:spTree>
    <p:extLst>
      <p:ext uri="{BB962C8B-B14F-4D97-AF65-F5344CB8AC3E}">
        <p14:creationId xmlns:p14="http://schemas.microsoft.com/office/powerpoint/2010/main" val="371794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5491" y="223755"/>
            <a:ext cx="6761018" cy="6410490"/>
          </a:xfrm>
          <a:prstGeom prst="rect">
            <a:avLst/>
          </a:prstGeom>
        </p:spPr>
      </p:pic>
    </p:spTree>
    <p:extLst>
      <p:ext uri="{BB962C8B-B14F-4D97-AF65-F5344CB8AC3E}">
        <p14:creationId xmlns:p14="http://schemas.microsoft.com/office/powerpoint/2010/main" val="133337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5" name="Arrow: Right 4">
            <a:extLst>
              <a:ext uri="{FF2B5EF4-FFF2-40B4-BE49-F238E27FC236}">
                <a16:creationId xmlns:a16="http://schemas.microsoft.com/office/drawing/2014/main" id="{1364BD82-5834-B112-8887-8328649A1C2B}"/>
              </a:ext>
            </a:extLst>
          </p:cNvPr>
          <p:cNvSpPr/>
          <p:nvPr/>
        </p:nvSpPr>
        <p:spPr>
          <a:xfrm rot="4020000">
            <a:off x="4539801" y="242552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A64BCCB-ADA0-331E-9283-3ED76F90F43E}"/>
              </a:ext>
            </a:extLst>
          </p:cNvPr>
          <p:cNvSpPr/>
          <p:nvPr/>
        </p:nvSpPr>
        <p:spPr>
          <a:xfrm rot="4020000">
            <a:off x="6085266" y="242552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B46E325-2DEC-E432-620D-A7A57986B741}"/>
              </a:ext>
            </a:extLst>
          </p:cNvPr>
          <p:cNvSpPr/>
          <p:nvPr/>
        </p:nvSpPr>
        <p:spPr>
          <a:xfrm rot="4020000">
            <a:off x="6911660" y="2425520"/>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D33000A-7FE5-233E-D820-2982CCBCB6C6}"/>
              </a:ext>
            </a:extLst>
          </p:cNvPr>
          <p:cNvSpPr/>
          <p:nvPr/>
        </p:nvSpPr>
        <p:spPr>
          <a:xfrm rot="4020000">
            <a:off x="7738054" y="2425520"/>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74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 Powerpoint Presentation Template V1 - 2022" id="{6B96C8AC-F559-4D8D-B13F-E439B38CE1F1}" vid="{F3CA95A1-A273-4C38-9811-662D721291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6C77571E6F6444AA15ECB64A1A3F23" ma:contentTypeVersion="4" ma:contentTypeDescription="Create a new document." ma:contentTypeScope="" ma:versionID="b22c6b9d36f7f5d28b3c290b8894363f">
  <xsd:schema xmlns:xsd="http://www.w3.org/2001/XMLSchema" xmlns:xs="http://www.w3.org/2001/XMLSchema" xmlns:p="http://schemas.microsoft.com/office/2006/metadata/properties" xmlns:ns2="0cedab59-b563-4042-a5fc-5927fcb3de4d" xmlns:ns3="44c153de-0ada-4cc7-97e6-06b5cae3b453" targetNamespace="http://schemas.microsoft.com/office/2006/metadata/properties" ma:root="true" ma:fieldsID="da4452a21b786af6a88b284feb0e66c0" ns2:_="" ns3:_="">
    <xsd:import namespace="0cedab59-b563-4042-a5fc-5927fcb3de4d"/>
    <xsd:import namespace="44c153de-0ada-4cc7-97e6-06b5cae3b4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dab59-b563-4042-a5fc-5927fcb3d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c153de-0ada-4cc7-97e6-06b5cae3b4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4c153de-0ada-4cc7-97e6-06b5cae3b453">
      <UserInfo>
        <DisplayName>Cresap, Linda</DisplayName>
        <AccountId>46</AccountId>
        <AccountType/>
      </UserInfo>
      <UserInfo>
        <DisplayName>Williams, Alaric</DisplayName>
        <AccountId>57</AccountId>
        <AccountType/>
      </UserInfo>
      <UserInfo>
        <DisplayName>Sturm, James</DisplayName>
        <AccountId>19</AccountId>
        <AccountType/>
      </UserInfo>
      <UserInfo>
        <DisplayName>Heitkamp, Andrew</DisplayName>
        <AccountId>16</AccountId>
        <AccountType/>
      </UserInfo>
      <UserInfo>
        <DisplayName>Jockers, Ryan</DisplayName>
        <AccountId>45</AccountId>
        <AccountType/>
      </UserInfo>
      <UserInfo>
        <DisplayName>Seifert, Darren</DisplayName>
        <AccountId>55</AccountId>
        <AccountType/>
      </UserInfo>
    </SharedWithUsers>
  </documentManagement>
</p:properties>
</file>

<file path=customXml/itemProps1.xml><?xml version="1.0" encoding="utf-8"?>
<ds:datastoreItem xmlns:ds="http://schemas.openxmlformats.org/officeDocument/2006/customXml" ds:itemID="{89A1325B-8391-4F88-A31E-2A721832B937}">
  <ds:schemaRefs>
    <ds:schemaRef ds:uri="http://schemas.microsoft.com/sharepoint/v3/contenttype/forms"/>
  </ds:schemaRefs>
</ds:datastoreItem>
</file>

<file path=customXml/itemProps2.xml><?xml version="1.0" encoding="utf-8"?>
<ds:datastoreItem xmlns:ds="http://schemas.openxmlformats.org/officeDocument/2006/customXml" ds:itemID="{9D653596-BE7C-4456-9D33-4631CEF87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edab59-b563-4042-a5fc-5927fcb3de4d"/>
    <ds:schemaRef ds:uri="44c153de-0ada-4cc7-97e6-06b5cae3b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254C6E-5608-45D6-A293-B308A1A150BA}">
  <ds:schemaRefs>
    <ds:schemaRef ds:uri="180e10d5-2caa-4dc4-a8e0-ae3a8d28bcf7"/>
    <ds:schemaRef ds:uri="565c5da0-3a2e-424a-be45-13fa10a94d87"/>
    <ds:schemaRef ds:uri="6383aaab-8727-47fb-bf32-2a2a1a16f9ef"/>
    <ds:schemaRef ds:uri="d38b3ca8-8a3a-4def-a1db-0467e4908e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4c153de-0ada-4cc7-97e6-06b5cae3b453"/>
  </ds:schemaRefs>
</ds:datastoreItem>
</file>

<file path=docProps/app.xml><?xml version="1.0" encoding="utf-8"?>
<Properties xmlns="http://schemas.openxmlformats.org/officeDocument/2006/extended-properties" xmlns:vt="http://schemas.openxmlformats.org/officeDocument/2006/docPropsVTypes">
  <Template>MSU-Powerpoint-Presentation-Template-V1---2022</Template>
  <Application>Microsoft Office PowerPoint</Application>
  <PresentationFormat>Widescreen</PresentationFormat>
  <Slides>74</Slides>
  <Notes>0</Notes>
  <HiddenSlides>0</HiddenSlide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PowerPoint Presentation</vt:lpstr>
      <vt:lpstr>Target Audience</vt:lpstr>
      <vt:lpstr>Background - Accreditation</vt:lpstr>
      <vt:lpstr>Background – MiSU YPA</vt:lpstr>
      <vt:lpstr>Background – SPOL</vt:lpstr>
      <vt:lpstr>YPA Essential Elements</vt:lpstr>
      <vt:lpstr>PowerPoint Presentation</vt:lpstr>
      <vt:lpstr>PowerPoint Presentation</vt:lpstr>
      <vt:lpstr>PowerPoint Presentation</vt:lpstr>
      <vt:lpstr>Co-Curricular Assessment Page</vt:lpstr>
      <vt:lpstr>PowerPoint Presentation</vt:lpstr>
      <vt:lpstr>PowerPoint Presentation</vt:lpstr>
      <vt:lpstr>Academic Assessment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 Details by Program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Institutional Effectiveness by Program Report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Nathan</dc:creator>
  <cp:revision>1216</cp:revision>
  <dcterms:created xsi:type="dcterms:W3CDTF">2023-01-10T15:42:59Z</dcterms:created>
  <dcterms:modified xsi:type="dcterms:W3CDTF">2023-07-12T14:48:22Z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0x0101006A6C77571E6F6444AA15ECB64A1A3F23</vt:lpwstr>
  </property>
  <property fmtid="{D5CDD505-2E9C-101B-9397-08002B2CF9AE}" pid="3" name="MediaServiceImageTags">
    <vt:lpwstr/>
  </property>
  <property fmtid="{D5CDD505-2E9C-101B-9397-08002B2CF9AE}" pid="4" name="Order">
    <vt:r8>48100</vt:r8>
  </property>
  <property fmtid="{D5CDD505-2E9C-101B-9397-08002B2CF9AE}" pid="5" name="_SourceUrl">
    <vt:lpwstr/>
  </property>
  <property fmtid="{D5CDD505-2E9C-101B-9397-08002B2CF9AE}" pid="6" name="_SharedFileIndex">
    <vt:lpwstr/>
  </property>
  <property fmtid="{D5CDD505-2E9C-101B-9397-08002B2CF9AE}" pid="7" name="_ExtendedDescription">
    <vt:lpwstr/>
  </property>
  <property fmtid="{D5CDD505-2E9C-101B-9397-08002B2CF9AE}" pid="8" name="_CopySource">
    <vt:lpwstr>https://ndusbpos-my.sharepoint.com/personal/nathan_c_anderson_ndus_edu/Documents/Marketing/Applying Assessment Theory to MiSU Marketing.pptx</vt:lpwstr>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TriggerFlowInfo">
    <vt:lpwstr/>
  </property>
</Properties>
</file>