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3" r:id="rId6"/>
    <p:sldId id="346" r:id="rId7"/>
    <p:sldId id="349" r:id="rId8"/>
    <p:sldId id="348" r:id="rId9"/>
    <p:sldId id="350" r:id="rId10"/>
    <p:sldId id="351" r:id="rId11"/>
    <p:sldId id="286" r:id="rId12"/>
    <p:sldId id="352" r:id="rId13"/>
    <p:sldId id="396" r:id="rId14"/>
    <p:sldId id="414" r:id="rId15"/>
    <p:sldId id="354" r:id="rId16"/>
    <p:sldId id="355" r:id="rId17"/>
    <p:sldId id="417" r:id="rId18"/>
    <p:sldId id="416" r:id="rId19"/>
    <p:sldId id="415" r:id="rId20"/>
    <p:sldId id="356" r:id="rId21"/>
    <p:sldId id="397" r:id="rId22"/>
    <p:sldId id="384" r:id="rId23"/>
    <p:sldId id="357" r:id="rId24"/>
    <p:sldId id="358" r:id="rId25"/>
    <p:sldId id="359" r:id="rId26"/>
    <p:sldId id="360" r:id="rId27"/>
    <p:sldId id="361" r:id="rId28"/>
    <p:sldId id="362" r:id="rId29"/>
    <p:sldId id="418" r:id="rId30"/>
    <p:sldId id="419" r:id="rId31"/>
    <p:sldId id="421" r:id="rId32"/>
    <p:sldId id="422" r:id="rId33"/>
    <p:sldId id="423" r:id="rId34"/>
    <p:sldId id="398" r:id="rId35"/>
    <p:sldId id="385" r:id="rId36"/>
    <p:sldId id="426" r:id="rId37"/>
    <p:sldId id="425" r:id="rId38"/>
    <p:sldId id="424" r:id="rId39"/>
    <p:sldId id="427" r:id="rId40"/>
    <p:sldId id="429" r:id="rId41"/>
    <p:sldId id="428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5" r:id="rId53"/>
    <p:sldId id="440" r:id="rId54"/>
    <p:sldId id="441" r:id="rId55"/>
    <p:sldId id="442" r:id="rId56"/>
    <p:sldId id="444" r:id="rId57"/>
    <p:sldId id="446" r:id="rId58"/>
    <p:sldId id="447" r:id="rId59"/>
    <p:sldId id="449" r:id="rId60"/>
    <p:sldId id="450" r:id="rId61"/>
    <p:sldId id="451" r:id="rId62"/>
    <p:sldId id="452" r:id="rId63"/>
    <p:sldId id="399" r:id="rId64"/>
    <p:sldId id="458" r:id="rId65"/>
    <p:sldId id="457" r:id="rId66"/>
    <p:sldId id="456" r:id="rId67"/>
    <p:sldId id="455" r:id="rId68"/>
    <p:sldId id="454" r:id="rId69"/>
    <p:sldId id="453" r:id="rId70"/>
    <p:sldId id="459" r:id="rId71"/>
    <p:sldId id="460" r:id="rId72"/>
    <p:sldId id="461" r:id="rId73"/>
    <p:sldId id="462" r:id="rId74"/>
    <p:sldId id="463" r:id="rId75"/>
    <p:sldId id="464" r:id="rId76"/>
    <p:sldId id="465" r:id="rId77"/>
    <p:sldId id="466" r:id="rId78"/>
    <p:sldId id="467" r:id="rId79"/>
    <p:sldId id="468" r:id="rId80"/>
    <p:sldId id="469" r:id="rId81"/>
    <p:sldId id="471" r:id="rId82"/>
    <p:sldId id="470" r:id="rId83"/>
    <p:sldId id="472" r:id="rId84"/>
    <p:sldId id="473" r:id="rId85"/>
    <p:sldId id="474" r:id="rId86"/>
    <p:sldId id="494" r:id="rId87"/>
    <p:sldId id="495" r:id="rId88"/>
    <p:sldId id="496" r:id="rId89"/>
    <p:sldId id="497" r:id="rId90"/>
    <p:sldId id="498" r:id="rId91"/>
    <p:sldId id="499" r:id="rId92"/>
    <p:sldId id="500" r:id="rId93"/>
    <p:sldId id="501" r:id="rId94"/>
    <p:sldId id="502" r:id="rId95"/>
    <p:sldId id="503" r:id="rId96"/>
    <p:sldId id="475" r:id="rId97"/>
    <p:sldId id="482" r:id="rId98"/>
    <p:sldId id="481" r:id="rId99"/>
    <p:sldId id="480" r:id="rId100"/>
    <p:sldId id="479" r:id="rId101"/>
    <p:sldId id="478" r:id="rId102"/>
    <p:sldId id="477" r:id="rId103"/>
    <p:sldId id="476" r:id="rId104"/>
    <p:sldId id="483" r:id="rId105"/>
    <p:sldId id="484" r:id="rId106"/>
    <p:sldId id="485" r:id="rId107"/>
    <p:sldId id="486" r:id="rId108"/>
    <p:sldId id="487" r:id="rId109"/>
    <p:sldId id="488" r:id="rId110"/>
    <p:sldId id="489" r:id="rId111"/>
    <p:sldId id="490" r:id="rId112"/>
    <p:sldId id="491" r:id="rId113"/>
    <p:sldId id="492" r:id="rId114"/>
    <p:sldId id="413" r:id="rId115"/>
    <p:sldId id="493" r:id="rId116"/>
    <p:sldId id="279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6F1A0-8DD4-205B-91AA-7B175548C339}" v="5879" dt="2023-06-08T18:24:59.138"/>
    <p1510:client id="{14BAB68A-4978-41D1-B1A6-0F3B45F86ECE}" v="13" dt="2023-01-25T19:03:41.553"/>
    <p1510:client id="{25659418-4056-4B9B-D847-DBB02EA4154E}" v="5" dt="2023-06-12T19:36:29.812"/>
    <p1510:client id="{2B716A01-E0E1-A00E-F8E1-4922348D463A}" v="876" dt="2023-06-07T19:28:01.660"/>
    <p1510:client id="{2ECB9147-1AE5-8267-0209-9AAF943F456E}" v="57" dt="2023-06-09T16:43:53.387"/>
    <p1510:client id="{309DB431-C9EA-45E4-157B-8B942412E747}" v="9" dt="2023-05-30T21:13:22.682"/>
    <p1510:client id="{32D0D168-6355-87F9-4D96-CE96F07BDC7D}" v="36" dt="2023-04-14T19:20:13.642"/>
    <p1510:client id="{35B6D5DF-ED87-576C-75D5-7A6E1A4DFB64}" v="1" dt="2023-06-29T14:31:19.224"/>
    <p1510:client id="{3A25C843-46CD-5D8B-D003-B0AA60C14D63}" v="26" dt="2023-01-10T20:14:22.634"/>
    <p1510:client id="{4E399F08-2AAA-E227-B399-58420E905756}" v="4" dt="2023-01-18T20:23:35.136"/>
    <p1510:client id="{5B5C1737-A122-E6F5-3142-49CC03CE490B}" v="140" dt="2023-06-09T13:09:31.671"/>
    <p1510:client id="{6438F13C-A59E-C5C8-C0D2-F4115A5552E3}" v="2421" dt="2023-06-12T19:28:56.373"/>
    <p1510:client id="{69094478-23DA-076B-1422-07040650AA4B}" v="6829" dt="2023-01-10T18:56:09.860"/>
    <p1510:client id="{71AD838C-5DF9-13D3-E56D-C0A3956507F0}" v="432" dt="2023-03-29T19:16:40.491"/>
    <p1510:client id="{72618619-22D6-B5A5-7152-FE53BB8593FB}" v="232" dt="2023-03-29T19:29:40.659"/>
    <p1510:client id="{859E0670-C378-BD4B-F902-6852F1B9D1CA}" v="246" dt="2023-06-07T17:14:41.110"/>
    <p1510:client id="{9A3CE3BF-1C42-8AFA-3BAF-1D6EEBC6821E}" v="52" dt="2023-02-22T23:08:00.032"/>
    <p1510:client id="{A12643EE-BAF5-C5DF-759A-688C1E41A892}" v="2734" dt="2023-02-23T18:49:24.198"/>
    <p1510:client id="{A66030D6-283A-ECDA-9AB4-6C66B39D05FA}" v="1" dt="2023-01-10T18:17:51.851"/>
    <p1510:client id="{ACE6630F-A9D8-0D77-D0D4-68932BCA477C}" v="1000" dt="2023-06-14T14:18:49.174"/>
    <p1510:client id="{C69EFF95-E55D-6AD0-47D5-9C29B11D2EF4}" v="4" dt="2023-07-11T21:10:05.047"/>
    <p1510:client id="{D54F8B09-8DB0-BE1C-297C-4F8CA4D0FA99}" v="1677" dt="2023-06-13T20:00:54.106"/>
    <p1510:client id="{DA18874A-3E7A-6A21-8E64-05F82B3690CE}" v="1304" dt="2023-05-30T18:45:58.845"/>
    <p1510:client id="{F3D9A05A-1317-22BD-26A6-1233870218E8}" v="154" dt="2023-02-27T14:55:05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viewProps" Target="viewProps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0EA2-F1DF-4984-B06E-ECF94AE8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B40B5-FEA2-460A-8F66-1070846A4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B2E5C-50B9-4548-83FB-7D2823E8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19D76-6322-4D76-B77C-C4844F20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996B-3F43-454D-8061-ADCC0B55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6B7F-A5B1-44A3-8A94-E67263D9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148E3-8144-4056-BEC7-5E4EA003B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594C-BF85-4001-8240-FB5C6F36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4893-CD81-48E5-8FDA-66F43CAA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2992B-B128-4951-9DB0-C1DF8CDE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C3A8C-F8DB-44F0-9C96-2899B0679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2795B-BD24-4ECC-A951-5B10FA2C1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D8B9-597C-4173-A6A1-6A9F94F9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5F1D-37B6-442C-B9BB-FE961E2C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C566F-AB9A-479F-AE44-78CDEA07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B817-D3B8-4107-A5D2-532BA6DD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D4FB-C49F-478A-AD07-1E6577B4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E59DA-4A11-4CA4-958F-9A2C1A72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D2099-5EFC-4836-99ED-8D92A8B8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74DEA-F0D1-4F1A-8FA0-AEA0C8C7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5220-7FAC-43A8-972B-047E9514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3C173-AA21-41E4-B0AC-B289377AC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F5791-2C72-4618-9258-93E0126C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9C82-F48E-44B8-AB94-B32B7980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81A5-8FAC-4F59-B4E9-231F11D3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DAE0-5BDD-47D3-B975-53EFD4B0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5B1D-F446-4D14-B4B7-49C6E26B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11E1-0883-4E67-9DAC-1B6A7D19B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88182-2B6E-4C99-8799-3C25DE0A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306E0-1BD6-4D7F-A3C1-45198E8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B76A4-1AB9-4B68-87B0-B36DFB54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14F4-691F-4B79-8932-D3063C6A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9F260-014F-4A2C-850E-7DE50BD0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827D9-135C-4036-A5E5-29BA24D28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6E226-AA10-4396-9DE3-EA6F16E06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17A26-7593-4CF1-B78F-D7BBE38CD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4449F-32B8-43BF-8691-CA1D5EC9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4EC23-C0CF-44AF-9437-77BF9B88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667C9-62C0-4100-BA28-CF29968A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4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41CF-2E65-4CC7-B606-7ACAF427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5022B-896F-464C-8C41-755A154D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BBE6A-F42E-48D5-87A0-8965151D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40EAE-D740-4827-B9E1-EAC759C5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5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87F3D-828B-4D11-9AE4-5EF70690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2A15D-05D1-4C56-8B6B-A53E15C3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165CA-7863-497D-9CE4-6CDD452E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5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38AF-C57B-4720-9C01-54D61302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6E4-2D72-4C70-A042-B5054798D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DF40F-0A87-477D-8204-9EF546B80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E2B5-EEDD-45F9-83AD-3A4A08E8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124B9-04DD-4AF3-99D9-0E09BA1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1D45-E9FA-4970-BB03-B2154873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0164-81C7-4AD3-8B58-DFC01A77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6159E-03E8-489E-9116-7662FEAA8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CA506-77AB-47E2-BFA4-B5D0FDF07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DFDD4-33B2-4332-B9CC-C8E2B70F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C8D86-A43B-4670-A43B-0BC41BF3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0E87-D869-4545-8E3B-708ECA58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5D3A8-2169-4C01-AFBC-C5DBB73D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595B-635C-406A-BD33-8E6F0ABA3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8FF2-7CF4-4400-8617-30D696365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C661D-8A1F-4BBD-84AA-783685C22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08E64-10F2-4B03-B071-32153FE57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F9F5A-904D-46DE-9F15-C5D67C69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6" y="1170775"/>
            <a:ext cx="4655304" cy="4414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CCF7D5-D1F6-42AE-A5CF-E0790ABC4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9258" y="6281974"/>
            <a:ext cx="6314873" cy="742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A8BE08-3FFC-4836-8800-BF3B704C015C}"/>
              </a:ext>
            </a:extLst>
          </p:cNvPr>
          <p:cNvSpPr txBox="1"/>
          <p:nvPr/>
        </p:nvSpPr>
        <p:spPr>
          <a:xfrm>
            <a:off x="6669258" y="924871"/>
            <a:ext cx="4995751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</a:rPr>
              <a:t>Yearly Program Assessment Training – Enter a YPA Plan in SPOL</a:t>
            </a:r>
            <a:endParaRPr lang="en-US">
              <a:solidFill>
                <a:schemeClr val="bg1"/>
              </a:solidFill>
              <a:latin typeface="Montserrat Medium" panose="00000600000000000000" pitchFamily="2" charset="0"/>
              <a:ea typeface="Verdana"/>
            </a:endParaRPr>
          </a:p>
          <a:p>
            <a:endParaRPr lang="en-US" sz="2400" dirty="0">
              <a:solidFill>
                <a:schemeClr val="bg1"/>
              </a:solidFill>
              <a:latin typeface="Verdana"/>
              <a:ea typeface="Verdana"/>
            </a:endParaRP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Nathan Anderson</a:t>
            </a: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Director of Institutional Assessment</a:t>
            </a: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50439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Log in to SPOL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9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F4353A-FDF8-A477-C1A5-393699155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8" y="1023698"/>
            <a:ext cx="10377576" cy="5558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Hover over the desired SLO. Click the blue arrow that appears on the right to open the Measures pane.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2960000">
            <a:off x="10373720" y="307295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66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Hover over the desired Measure. Click the blue arrow that appears on the right to open the Criteria pane.</a:t>
            </a:r>
          </a:p>
        </p:txBody>
      </p:sp>
      <p:pic>
        <p:nvPicPr>
          <p:cNvPr id="3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D20675-71A8-B7B7-50EC-D5EBBD08E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984738"/>
            <a:ext cx="11268075" cy="557432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2960000">
            <a:off x="10811870" y="373970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492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4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B4C9E4-16CB-E266-65F0-96AB2412B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946187"/>
            <a:ext cx="11658600" cy="5556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plus (+) icon next to Criteria to open the New Criteria window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5400000">
            <a:off x="9459320" y="21109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854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Planning Year from the dropdown menu</a:t>
            </a:r>
            <a:endParaRPr lang="en-US" dirty="0"/>
          </a:p>
        </p:txBody>
      </p:sp>
      <p:pic>
        <p:nvPicPr>
          <p:cNvPr id="3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E0E201-D403-2F1C-6841-9F1C0619E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1014727"/>
            <a:ext cx="11620500" cy="556197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3360000">
            <a:off x="3268070" y="126320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62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the Criteria Number</a:t>
            </a:r>
            <a:endParaRPr lang="en-US" dirty="0"/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8750C07-7F96-6D98-1EC1-0CDFA2F74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983582"/>
            <a:ext cx="11382375" cy="552901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3360000">
            <a:off x="3144245" y="173945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743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the Criteria Title</a:t>
            </a:r>
            <a:endParaRPr lang="en-US" dirty="0"/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5C000D7-8C1C-835E-3DE8-C865220E6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1002573"/>
            <a:ext cx="11649075" cy="555770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3360000">
            <a:off x="5058770" y="18061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782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a Description</a:t>
            </a:r>
            <a:endParaRPr lang="en-US" dirty="0"/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B996D2-9AC4-59B6-25F3-032E09CDF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045819"/>
            <a:ext cx="11525250" cy="552836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4520000">
            <a:off x="1182095" y="36730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027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Benchmark from the Criteria Type dropdown menu</a:t>
            </a:r>
            <a:endParaRPr lang="en-US" dirty="0"/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D04291-F8A3-447E-EC13-D88C348A6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992383"/>
            <a:ext cx="11572875" cy="556855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4200000">
            <a:off x="4220570" y="43207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48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the desired Target percentage</a:t>
            </a:r>
            <a:endParaRPr lang="en-US" dirty="0"/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AAD84D-703A-1F1A-C214-75F76B688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018764"/>
            <a:ext cx="11410950" cy="544912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7760000">
            <a:off x="7554320" y="40540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31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Save</a:t>
            </a:r>
            <a:endParaRPr lang="en-US" dirty="0"/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AAD84D-703A-1F1A-C214-75F76B688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018764"/>
            <a:ext cx="11410950" cy="544912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2780000">
            <a:off x="9211670" y="547325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2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Co-Curricular Assessment Page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056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new criteria appears in the Criteria Details window</a:t>
            </a: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85D1464-9352-5155-E651-644DF8724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783954"/>
            <a:ext cx="11458575" cy="569014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4140000">
            <a:off x="3353795" y="166325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09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842A52-7A43-4CD6-8BA8-C09A6A2C1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45"/>
            <a:ext cx="10515600" cy="4450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Enter a student learning goal (SLG)</a:t>
            </a:r>
          </a:p>
          <a:p>
            <a:r>
              <a:rPr lang="en-US" dirty="0">
                <a:latin typeface="Verdana"/>
                <a:ea typeface="Verdana"/>
              </a:rPr>
              <a:t>Enter a student learning outcome (SLO)</a:t>
            </a:r>
            <a:endParaRPr lang="en-US" dirty="0">
              <a:latin typeface="Verdana"/>
              <a:ea typeface="Verdana"/>
              <a:cs typeface="Calibri" panose="020F0502020204030204"/>
            </a:endParaRPr>
          </a:p>
          <a:p>
            <a:r>
              <a:rPr lang="en-US" dirty="0">
                <a:latin typeface="Verdana"/>
                <a:ea typeface="Verdana"/>
              </a:rPr>
              <a:t>Enter a measure</a:t>
            </a:r>
          </a:p>
          <a:p>
            <a:r>
              <a:rPr lang="en-US" dirty="0">
                <a:latin typeface="Verdana"/>
                <a:ea typeface="Verdana"/>
              </a:rPr>
              <a:t>Enter a set of criteria</a:t>
            </a:r>
          </a:p>
          <a:p>
            <a:pPr marL="0" indent="0">
              <a:buNone/>
            </a:pPr>
            <a:endParaRPr lang="en-US" dirty="0">
              <a:latin typeface="Verdana"/>
              <a:ea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Review of Objectives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687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72031EE-EA9D-7744-0121-E9193CC3C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491" y="226666"/>
            <a:ext cx="6761018" cy="641049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A64BCCB-ADA0-331E-9283-3ED76F90F43E}"/>
              </a:ext>
            </a:extLst>
          </p:cNvPr>
          <p:cNvSpPr/>
          <p:nvPr/>
        </p:nvSpPr>
        <p:spPr>
          <a:xfrm rot="12840000">
            <a:off x="7278586" y="1807295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33000A-7FE5-233E-D820-2982CCBCB6C6}"/>
              </a:ext>
            </a:extLst>
          </p:cNvPr>
          <p:cNvSpPr/>
          <p:nvPr/>
        </p:nvSpPr>
        <p:spPr>
          <a:xfrm rot="7800000">
            <a:off x="4575035" y="2267369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D7D922-0531-A10B-A021-90BCCD5DEE08}"/>
              </a:ext>
            </a:extLst>
          </p:cNvPr>
          <p:cNvSpPr/>
          <p:nvPr/>
        </p:nvSpPr>
        <p:spPr>
          <a:xfrm rot="7800000">
            <a:off x="3856167" y="2267368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1DD75F7-22B6-AF1F-5FAA-E9AD1122A7F6}"/>
              </a:ext>
            </a:extLst>
          </p:cNvPr>
          <p:cNvSpPr/>
          <p:nvPr/>
        </p:nvSpPr>
        <p:spPr>
          <a:xfrm rot="12840000">
            <a:off x="7264209" y="1390351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78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F9F5A-904D-46DE-9F15-C5D67C69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6" y="1170774"/>
            <a:ext cx="4706032" cy="4462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A8BE08-3FFC-4836-8800-BF3B704C015C}"/>
              </a:ext>
            </a:extLst>
          </p:cNvPr>
          <p:cNvSpPr txBox="1"/>
          <p:nvPr/>
        </p:nvSpPr>
        <p:spPr>
          <a:xfrm>
            <a:off x="6828447" y="1728175"/>
            <a:ext cx="46609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latin typeface="Montserrat Medium" panose="00000600000000000000" pitchFamily="2" charset="0"/>
            </a:endParaRPr>
          </a:p>
          <a:p>
            <a:r>
              <a:rPr lang="en-US" sz="2200">
                <a:solidFill>
                  <a:schemeClr val="bg1"/>
                </a:solidFill>
              </a:rPr>
              <a:t>Thank You!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84E0F-130B-4D88-87C7-34ED098C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9258" y="6281974"/>
            <a:ext cx="6314873" cy="7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6B9818B-7A08-D221-5B56-3F79CFEEC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61" y="1068558"/>
            <a:ext cx="10272792" cy="5663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Go to the Co-Curricular Assessment page. Scroll down.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>
            <a:off x="11171694" y="2014779"/>
            <a:ext cx="452033" cy="36679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7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Strategic Planning Online (SPOL) in the Co-Curricular Assessment Resources section</a:t>
            </a:r>
            <a:endParaRPr lang="en-US"/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1F439F-DE66-DACE-7EF5-5D6551AB7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37" y="907186"/>
            <a:ext cx="11331842" cy="5405252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2163825" y="2961173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9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Academic Assessment Page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Go to the Academic Assessment page. Scroll down.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>
            <a:off x="11171694" y="2014779"/>
            <a:ext cx="452033" cy="36679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A3CE000-80BA-8ECF-950D-00D183B20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97" y="788117"/>
            <a:ext cx="9717436" cy="5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0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B036C893-6782-55C9-66AF-847E5C15C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04" y="930421"/>
            <a:ext cx="9536622" cy="5578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Strategic Planning Online (SPOL)</a:t>
            </a:r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2202571" y="1772970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Log In with your NDUS User ID and Password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508668-312B-185A-8EAB-3BA163239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" y="1015021"/>
            <a:ext cx="10853978" cy="55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4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Enter an SLG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72031EE-EA9D-7744-0121-E9193CC3C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491" y="226666"/>
            <a:ext cx="6761018" cy="641049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4AC1F86-7329-D473-54ED-F997107238C6}"/>
              </a:ext>
            </a:extLst>
          </p:cNvPr>
          <p:cNvSpPr/>
          <p:nvPr/>
        </p:nvSpPr>
        <p:spPr>
          <a:xfrm rot="12840000">
            <a:off x="7264209" y="1390351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842A52-7A43-4CD6-8BA8-C09A6A2C1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45"/>
            <a:ext cx="10515600" cy="4450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Enter a student learning goal (SLG)</a:t>
            </a:r>
          </a:p>
          <a:p>
            <a:r>
              <a:rPr lang="en-US">
                <a:latin typeface="Verdana"/>
                <a:ea typeface="Verdana"/>
              </a:rPr>
              <a:t>Enter a student learning outcome (SLO)</a:t>
            </a:r>
            <a:endParaRPr lang="en-US">
              <a:latin typeface="Calibri" panose="020F0502020204030204"/>
              <a:ea typeface="Verdana"/>
              <a:cs typeface="Calibri" panose="020F0502020204030204"/>
            </a:endParaRPr>
          </a:p>
          <a:p>
            <a:r>
              <a:rPr lang="en-US">
                <a:latin typeface="Verdana"/>
                <a:ea typeface="Verdana"/>
              </a:rPr>
              <a:t>Enter a measure</a:t>
            </a:r>
          </a:p>
          <a:p>
            <a:r>
              <a:rPr lang="en-US">
                <a:latin typeface="Verdana"/>
                <a:ea typeface="Verdana"/>
              </a:rPr>
              <a:t>Enter a set of criteria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Objectives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Assessment icon in the left sidebar</a:t>
            </a:r>
          </a:p>
        </p:txBody>
      </p:sp>
      <p:pic>
        <p:nvPicPr>
          <p:cNvPr id="3" name="Picture 3" descr="Calendar&#10;&#10;Description automatically generated">
            <a:extLst>
              <a:ext uri="{FF2B5EF4-FFF2-40B4-BE49-F238E27FC236}">
                <a16:creationId xmlns:a16="http://schemas.microsoft.com/office/drawing/2014/main" id="{07B80C35-5F64-3CF4-0D86-4BA83CE08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18" y="947473"/>
            <a:ext cx="7638080" cy="555715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1104774" y="2186258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7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desired program name in the expanded sidebar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FCDF9A-588E-3602-0693-307C429E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797" y="816162"/>
            <a:ext cx="7085161" cy="555635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2224183" y="2838909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5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EE8176-674B-D46E-8F0F-80D0694B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2" y="1259764"/>
            <a:ext cx="11024557" cy="4266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the desired year from the planning year dropdown menu in the upper right corner</a:t>
            </a:r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4340000">
            <a:off x="7660850" y="1006504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Goals tab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D766A2-4845-6FB8-8FBF-D008EBECC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29" y="1567585"/>
            <a:ext cx="11585273" cy="445607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8460000">
            <a:off x="2695599" y="2335702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12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750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plus (+) icon next to Program Goal to open the Program Goal pane.</a:t>
            </a:r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CEF7E5-28A1-436F-76D4-ACE69F1A1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6" y="1121425"/>
            <a:ext cx="11283349" cy="5147112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3380000">
            <a:off x="10240753" y="2562392"/>
            <a:ext cx="464948" cy="25035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0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750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the Goal Type from the dropdown menu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13B1B1-0C7F-7199-CE4E-5ED729C7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19" y="892344"/>
            <a:ext cx="11671538" cy="5691538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3860000">
            <a:off x="7491842" y="2911499"/>
            <a:ext cx="464948" cy="25035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96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750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one or more Planning Years from the dropdown menu</a:t>
            </a:r>
            <a:endParaRPr lang="en-US"/>
          </a:p>
        </p:txBody>
      </p:sp>
      <p:pic>
        <p:nvPicPr>
          <p:cNvPr id="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92D0AB-4D39-9A03-3986-294001863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93" y="921210"/>
            <a:ext cx="11369613" cy="574882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3860000">
            <a:off x="7391200" y="3615990"/>
            <a:ext cx="464948" cy="25035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4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750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Enter the Program Goal Title</a:t>
            </a:r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09046C-82AB-C726-AB24-FA2DCB483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34" y="1020709"/>
            <a:ext cx="10765765" cy="572235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3860000">
            <a:off x="7046143" y="4291726"/>
            <a:ext cx="464948" cy="25035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0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750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Enter an optional Description if desired</a:t>
            </a:r>
            <a:endParaRPr lang="en-US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278E0C-DB80-9480-070F-0B506C36E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44" y="829961"/>
            <a:ext cx="10938294" cy="585943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5420000">
            <a:off x="6974257" y="4679915"/>
            <a:ext cx="464948" cy="25035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5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750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Save</a:t>
            </a:r>
            <a:endParaRPr lang="en-US"/>
          </a:p>
        </p:txBody>
      </p: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EB7517-F35A-79B8-5381-4D2611DF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53" y="823068"/>
            <a:ext cx="10938293" cy="575820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-4380000">
            <a:off x="9360898" y="4723047"/>
            <a:ext cx="464948" cy="25035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9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Target Audience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/>
              <a:t>Academic and co-curricular program Yearly Program Assessment (YPA) authors and other personnel supporting the YPA process</a:t>
            </a:r>
          </a:p>
          <a:p>
            <a:pPr marL="342900" indent="-342900">
              <a:buFont typeface="Arial,Sans-Serif" panose="020B0604020202020204" pitchFamily="34" charset="0"/>
            </a:pPr>
            <a:endParaRPr lang="en-US"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/>
              </a:rPr>
              <a:t>Prerequisites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>
                <a:cs typeface="Calibri"/>
              </a:rPr>
              <a:t>Program has been created in SPOL</a:t>
            </a: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>
                <a:cs typeface="Calibri"/>
              </a:rPr>
              <a:t>YPA plan is available in a format that is suitable for entering in SPOL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750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new Program Goal appears under the Goals tab in the Program Details window</a:t>
            </a:r>
            <a:endParaRPr lang="en-US" dirty="0"/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16C7D2-1C19-3D1D-FD57-243F39B06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11" y="802286"/>
            <a:ext cx="11139577" cy="591478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5400000">
            <a:off x="7434332" y="1560029"/>
            <a:ext cx="464948" cy="25035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Enter an SLO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60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72031EE-EA9D-7744-0121-E9193CC3C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491" y="226666"/>
            <a:ext cx="6761018" cy="641049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6F5C7BB-1280-A78B-2CA1-9DFF0F72DDE5}"/>
              </a:ext>
            </a:extLst>
          </p:cNvPr>
          <p:cNvSpPr/>
          <p:nvPr/>
        </p:nvSpPr>
        <p:spPr>
          <a:xfrm rot="12840000">
            <a:off x="7278586" y="1807295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2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Assessment icon in the left sidebar</a:t>
            </a:r>
          </a:p>
        </p:txBody>
      </p:sp>
      <p:pic>
        <p:nvPicPr>
          <p:cNvPr id="3" name="Picture 3" descr="Calendar&#10;&#10;Description automatically generated">
            <a:extLst>
              <a:ext uri="{FF2B5EF4-FFF2-40B4-BE49-F238E27FC236}">
                <a16:creationId xmlns:a16="http://schemas.microsoft.com/office/drawing/2014/main" id="{07B80C35-5F64-3CF4-0D86-4BA83CE08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18" y="947473"/>
            <a:ext cx="7638080" cy="555715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1104774" y="2186258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desired program name in the expanded sidebar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FCDF9A-588E-3602-0693-307C429E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797" y="816162"/>
            <a:ext cx="7085161" cy="555635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2224183" y="2838909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3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EE8176-674B-D46E-8F0F-80D0694B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2" y="1259764"/>
            <a:ext cx="11024557" cy="4266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the desired year from the planning year dropdown menu in the upper right corner</a:t>
            </a:r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4340000">
            <a:off x="7660850" y="1006504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0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Outcomes tab</a:t>
            </a:r>
            <a:endParaRPr lang="en-US"/>
          </a:p>
        </p:txBody>
      </p:sp>
      <p:pic>
        <p:nvPicPr>
          <p:cNvPr id="4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581EC6-3E82-6287-9E1D-FB01265B7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0" y="1245688"/>
            <a:ext cx="11369614" cy="508549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8460000">
            <a:off x="3376398" y="1984164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08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three vertical dots in the upper right corner</a:t>
            </a:r>
          </a:p>
        </p:txBody>
      </p:sp>
      <p:pic>
        <p:nvPicPr>
          <p:cNvPr id="4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581EC6-3E82-6287-9E1D-FB01265B7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0" y="1245688"/>
            <a:ext cx="11369614" cy="508549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3800000">
            <a:off x="10421303" y="1768504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New Outcome from the popup menu to open the Create Outcome window</a:t>
            </a:r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DD3521-8D67-6D9E-1DAD-D0F4FDEA6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61" y="953287"/>
            <a:ext cx="11455878" cy="561278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3620000">
            <a:off x="9400511" y="1998541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81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Enter the Outcome Number</a:t>
            </a:r>
            <a:endParaRPr lang="en-US"/>
          </a:p>
        </p:txBody>
      </p: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E979D9-B92F-1C0B-4A73-F8C87F7BB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964173"/>
            <a:ext cx="11582400" cy="569165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2580000">
            <a:off x="3146664" y="1020321"/>
            <a:ext cx="464948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Background - Accreditation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/>
              <a:t>HLC Criterion 4, Teaching and Learning: Evaluation and Improvement, pertains to program assessment. </a:t>
            </a: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/>
              <a:t>Core Component 4.B states, “The institution engages in ongoing assessment of student learning as part of its commitment to the educational outcomes of its students” (p. 35). </a:t>
            </a:r>
            <a:endParaRPr lang="en-US">
              <a:cs typeface="Calibri" panose="020F0502020204030204"/>
            </a:endParaRPr>
          </a:p>
          <a:p>
            <a:pPr marL="1257300" lvl="2" indent="-342900">
              <a:buFont typeface="Arial,Sans-Serif" panose="020B0604020202020204" pitchFamily="34" charset="0"/>
            </a:pPr>
            <a:r>
              <a:rPr lang="en-US"/>
              <a:t>Evidence item 1 states, “The institution has effective processes for assessment of student learning and for achievement of learning goals in academic and cocurricular offerings”</a:t>
            </a:r>
            <a:endParaRPr lang="en-US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2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the Outcome Title</a:t>
            </a:r>
            <a:endParaRPr lang="en-US" dirty="0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2F2BB0-1461-8BDA-92E6-77333950A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907420"/>
            <a:ext cx="11649075" cy="570991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2580000">
            <a:off x="5862907" y="939089"/>
            <a:ext cx="464948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52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MiSU Student Learning Outcomes from the Outcome Type dropdown menu</a:t>
            </a:r>
            <a:endParaRPr lang="en-US"/>
          </a:p>
        </p:txBody>
      </p:sp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E37F98-6846-9639-97ED-64207020B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782223"/>
            <a:ext cx="10858500" cy="577932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5400000">
            <a:off x="4133849" y="3167400"/>
            <a:ext cx="464948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1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BC4B6C-8723-1DFE-83CC-2B53BB10F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842004"/>
            <a:ext cx="10868025" cy="5821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an Outcome Status from the dropdown menu</a:t>
            </a:r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2400000">
            <a:off x="7756224" y="1471590"/>
            <a:ext cx="464948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the Planning Year from the dropdown menu</a:t>
            </a:r>
            <a:endParaRPr lang="en-US"/>
          </a:p>
        </p:txBody>
      </p: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E6F53D-9F81-CA1F-45DB-56CB177A0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051758"/>
            <a:ext cx="11201400" cy="550695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2940000">
            <a:off x="3720679" y="2392101"/>
            <a:ext cx="464948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09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Assessed Within A Course Checkbox</a:t>
            </a:r>
            <a:endParaRPr lang="en-US" dirty="0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2DDF90-2754-303D-0B13-55236D15C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910330"/>
            <a:ext cx="11630025" cy="568504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3200000">
            <a:off x="5503830" y="3235692"/>
            <a:ext cx="464948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8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F8FD25-D80D-C994-1B89-5A865F991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910330"/>
            <a:ext cx="11630025" cy="5685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Add an optional Description if desired</a:t>
            </a:r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4040000">
            <a:off x="1204640" y="4275534"/>
            <a:ext cx="464948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95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15727F-752D-BBAA-77C0-4E59123F9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5" y="789892"/>
            <a:ext cx="10334444" cy="59683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Verify that the correct program is selected</a:t>
            </a:r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5400000">
            <a:off x="3742244" y="2888119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06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15727F-752D-BBAA-77C0-4E59123F9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5" y="789892"/>
            <a:ext cx="10334444" cy="59683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Save</a:t>
            </a:r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660000">
            <a:off x="9924508" y="3865779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36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new outcome appears under the Info tab in the Program Outcome Details window</a:t>
            </a:r>
            <a:endParaRPr lang="en-US" dirty="0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217276-9E5B-3143-1294-48C343B26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761005"/>
            <a:ext cx="10972800" cy="581223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3840000">
            <a:off x="7489523" y="448460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2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Identify program courses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74D2-B9B7-9010-6B22-F9AFAA534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8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Background – MiSU YPA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/>
              <a:t>Yearly Program Assessment (YPA)</a:t>
            </a:r>
            <a:endParaRPr lang="en-US">
              <a:cs typeface="Calibri"/>
            </a:endParaRP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>
                <a:cs typeface="Calibri"/>
              </a:rPr>
              <a:t>Annual documentation of a program's assessment plan, results, and utilization of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1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plus (+) icon next to Program Courses to open the Program Courses pane</a:t>
            </a:r>
          </a:p>
        </p:txBody>
      </p: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A4FECE-AAAB-386A-2894-EB615AF89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800302"/>
            <a:ext cx="10925175" cy="579079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6200000">
            <a:off x="9468387" y="3319618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6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all courses in the program where the outcome is assessed or otherwise covered. A course will be available to select in this pane if it is selected as a course at the program level.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250D42-8665-E72B-5DA6-BACC297FA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015959"/>
            <a:ext cx="10715625" cy="573095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4460000">
            <a:off x="7354915" y="3189144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73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the Skill Level of the outcome for each course from its dropdown menu</a:t>
            </a:r>
            <a:endParaRPr lang="en-US"/>
          </a:p>
        </p:txBody>
      </p: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52C7E2-451B-14AD-EEF3-F35653E01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26530"/>
            <a:ext cx="10972800" cy="590026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5960000">
            <a:off x="8745206" y="2872482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90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Save</a:t>
            </a:r>
            <a:endParaRPr lang="en-US"/>
          </a:p>
        </p:txBody>
      </p:sp>
      <p:pic>
        <p:nvPicPr>
          <p:cNvPr id="4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0F3C0B-F8F9-C71F-D39A-083D9E8FA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952500"/>
            <a:ext cx="10639425" cy="568642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3980000">
            <a:off x="9425794" y="4373657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48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2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005E41-0527-6953-AB34-A11B07B6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771728"/>
            <a:ext cx="11220450" cy="5971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The selected courses and corresponding skill levels appear in the Program Courses section</a:t>
            </a:r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3720000">
            <a:off x="4518622" y="2816230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B38D8E0-F814-A863-1177-12A2AFA5FBFC}"/>
              </a:ext>
            </a:extLst>
          </p:cNvPr>
          <p:cNvSpPr/>
          <p:nvPr/>
        </p:nvSpPr>
        <p:spPr>
          <a:xfrm rot="18000000">
            <a:off x="7235943" y="2816229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058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Identify associated program goals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74D2-B9B7-9010-6B22-F9AFAA534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20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plus (+) icon next to Program Goals to open the Program Goals pane</a:t>
            </a:r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D85428-7349-CF52-3CC7-1A8506B0B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742032"/>
            <a:ext cx="11210925" cy="595496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6200000">
            <a:off x="9583945" y="5053708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36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Program Goal(s) that the outcome represents</a:t>
            </a:r>
            <a:endParaRPr lang="en-US" dirty="0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B8D363-E343-AA12-48A1-CA48C8D67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959309"/>
            <a:ext cx="10658475" cy="570138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2540000">
            <a:off x="7924798" y="3790657"/>
            <a:ext cx="421816" cy="26147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76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5E3E6B-8AFC-1A44-96CE-9E353038F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959309"/>
            <a:ext cx="10658475" cy="5701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Save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2540000">
            <a:off x="10100550" y="533020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66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selected goal(s) appear in the Program Goals section</a:t>
            </a:r>
            <a:endParaRPr lang="en-US" dirty="0"/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208C25-B8A8-05B8-80F1-D8296EB14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751867"/>
            <a:ext cx="11258550" cy="589719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5400000">
            <a:off x="6822512" y="5833410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Background – SPOL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/>
              <a:t>Strategic Planning Online (SPOL)</a:t>
            </a:r>
            <a:endParaRPr lang="en-US"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/>
              <a:t>Institutional Effectiveness Software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Planning, Budget, </a:t>
            </a:r>
            <a:r>
              <a:rPr lang="en-US">
                <a:highlight>
                  <a:srgbClr val="FFFF00"/>
                </a:highlight>
                <a:cs typeface="Calibri" panose="020F0502020204030204"/>
              </a:rPr>
              <a:t>Assessment</a:t>
            </a:r>
            <a:r>
              <a:rPr lang="en-US">
                <a:cs typeface="Calibri" panose="020F0502020204030204"/>
              </a:rPr>
              <a:t>, Credentialing, Accreditation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No cost to MiSU through existing contract between NDUS and SPOL</a:t>
            </a:r>
          </a:p>
          <a:p>
            <a:pPr marL="342900" indent="-342900">
              <a:buFont typeface="Arial,Sans-Serif" panose="020B0604020202020204" pitchFamily="34" charset="0"/>
            </a:pPr>
            <a:endParaRPr lang="en-US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47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Enter a Measure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032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72031EE-EA9D-7744-0121-E9193CC3C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491" y="226666"/>
            <a:ext cx="6761018" cy="641049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5986473-4C05-F9FA-409C-060536A761F6}"/>
              </a:ext>
            </a:extLst>
          </p:cNvPr>
          <p:cNvSpPr/>
          <p:nvPr/>
        </p:nvSpPr>
        <p:spPr>
          <a:xfrm rot="7800000">
            <a:off x="3856167" y="2267368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24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Assessment icon in the left sidebar</a:t>
            </a:r>
          </a:p>
        </p:txBody>
      </p:sp>
      <p:pic>
        <p:nvPicPr>
          <p:cNvPr id="3" name="Picture 3" descr="Calendar&#10;&#10;Description automatically generated">
            <a:extLst>
              <a:ext uri="{FF2B5EF4-FFF2-40B4-BE49-F238E27FC236}">
                <a16:creationId xmlns:a16="http://schemas.microsoft.com/office/drawing/2014/main" id="{07B80C35-5F64-3CF4-0D86-4BA83CE08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18" y="947473"/>
            <a:ext cx="7638080" cy="555715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1104774" y="2186258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060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desired program name in the expanded sidebar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FCDF9A-588E-3602-0693-307C429E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797" y="816162"/>
            <a:ext cx="7085161" cy="555635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2224183" y="2838909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00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EE8176-674B-D46E-8F0F-80D0694B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2" y="1259764"/>
            <a:ext cx="11024557" cy="4266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the desired year from the planning year dropdown menu in the upper right corner</a:t>
            </a:r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4340000">
            <a:off x="7660850" y="1006504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46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Outcomes tab</a:t>
            </a:r>
            <a:endParaRPr lang="en-US"/>
          </a:p>
        </p:txBody>
      </p:sp>
      <p:pic>
        <p:nvPicPr>
          <p:cNvPr id="4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581EC6-3E82-6287-9E1D-FB01265B7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0" y="1245688"/>
            <a:ext cx="11369614" cy="508549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8460000">
            <a:off x="3376398" y="1984164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18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Hover over the MiSU Student Learning Outcomes outcome type. Click the blue arrow that appears on the right to open the Program Outcomes pane.</a:t>
            </a:r>
          </a:p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2" name="Picture 3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13BA295F-04BB-B420-ECDB-F8851ECB9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08" y="1042521"/>
            <a:ext cx="10880784" cy="567873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3980000">
            <a:off x="10431229" y="3144844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637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F4353A-FDF8-A477-C1A5-393699155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8" y="1023698"/>
            <a:ext cx="10377576" cy="5558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Hover over the desired SLO. Click the blue arrow that appears on the right to open the Measures pane.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2960000">
            <a:off x="10373720" y="307295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01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plus (+) icon next to Measures to open the New Measure window</a:t>
            </a:r>
          </a:p>
        </p:txBody>
      </p:sp>
      <p:pic>
        <p:nvPicPr>
          <p:cNvPr id="2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5CB6AB4-132B-C055-385F-09ABCD98C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048451"/>
            <a:ext cx="10925175" cy="524687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1640000">
            <a:off x="8506820" y="27967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26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the Measure Number</a:t>
            </a:r>
            <a:endParaRPr lang="en-US" dirty="0"/>
          </a:p>
        </p:txBody>
      </p:sp>
      <p:pic>
        <p:nvPicPr>
          <p:cNvPr id="4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EA530F-CEA5-5CAC-C7C6-3E06D033E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995211"/>
            <a:ext cx="10858500" cy="574387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2640000">
            <a:off x="3306170" y="10822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YPA Essential Elements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/>
              <a:t>Mission statement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Student learning goals (SLGs)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Student learning outcomes (SLOs)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Operational goals (OGs)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Operational outcomes (OOs)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Measures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Criteria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Findings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Explanation of Results</a:t>
            </a: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>
                <a:cs typeface="Calibri" panose="020F0502020204030204"/>
              </a:rPr>
              <a:t>Intended Results, Actual Results, Use of Results</a:t>
            </a:r>
          </a:p>
          <a:p>
            <a:pPr marL="342900" indent="-342900">
              <a:buFont typeface="Arial,Sans-Serif" panose="020B0604020202020204" pitchFamily="34" charset="0"/>
            </a:pPr>
            <a:endParaRPr lang="en-US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843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73F6AFD-DD1B-0C4A-15F8-D781E4E89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920900"/>
            <a:ext cx="11096625" cy="571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the Measure Title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2640000">
            <a:off x="5963645" y="98698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402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Planning Year from the dropdown menu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0BBF0C-842C-38ED-FA10-4D1E7FF1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805273"/>
            <a:ext cx="11525250" cy="586657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-4260000">
            <a:off x="1077320" y="21109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52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Common Measure Type Used checkbox</a:t>
            </a:r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1FBA42-D936-C810-445E-972A76196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842643"/>
            <a:ext cx="11277600" cy="582041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7340000">
            <a:off x="1086845" y="243478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70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Measure Type from the dropdown menu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B57458-23F9-68D7-BC79-CE05154F3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966079"/>
            <a:ext cx="11220450" cy="576404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7340000">
            <a:off x="1153520" y="31777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08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Direct checkbox if it is a direct measure. Leave the box unselected if it is an indirect measure.</a:t>
            </a:r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2B0447-056A-2D43-3904-E7745A3D5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871125"/>
            <a:ext cx="10810875" cy="581107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2160000">
            <a:off x="6525620" y="263480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96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a description of the measure</a:t>
            </a:r>
            <a:endParaRPr lang="en-US" dirty="0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32A6950-BFC3-67AC-6807-F0D29A17A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33134"/>
            <a:ext cx="11287125" cy="581085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-2820000">
            <a:off x="1305920" y="38254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584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Save</a:t>
            </a:r>
            <a:endParaRPr lang="en-US" dirty="0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32A6950-BFC3-67AC-6807-F0D29A17A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33134"/>
            <a:ext cx="11287125" cy="581085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8540000">
            <a:off x="9068795" y="535895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32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8E5CEAC1-56D4-5A95-5045-A238A11C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916932"/>
            <a:ext cx="11610975" cy="5700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new measure appears in the Measure Details window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3600000">
            <a:off x="8144870" y="163468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91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Identify associated courses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74D2-B9B7-9010-6B22-F9AFAA534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427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4BB5A41-597D-FBEA-1136-93F45FCEF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1006244"/>
            <a:ext cx="11610975" cy="5683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on Associated Courses to open the Associated Courses pane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3600000">
            <a:off x="2934695" y="445408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4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72031EE-EA9D-7744-0121-E9193CC3C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491" y="223755"/>
            <a:ext cx="6761018" cy="64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61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504402-9AA3-73F0-61DF-582F32E32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2567"/>
            <a:ext cx="11277600" cy="556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all courses that are associated with the measure. A course will be available to select in this pane if it is selected as a course at the outcome level.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4340000">
            <a:off x="7973420" y="457790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58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504402-9AA3-73F0-61DF-582F32E32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12567"/>
            <a:ext cx="11277600" cy="5566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Save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4280000">
            <a:off x="10192745" y="558755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483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selected courses appear in the Associated Courses section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D33B588-C8DB-E04F-42BE-54985CDD8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810336"/>
            <a:ext cx="11401425" cy="561832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3600000">
            <a:off x="3544295" y="426358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41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Identify associated outcomes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74D2-B9B7-9010-6B22-F9AFAA534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356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Associations tab in the Measure Details window</a:t>
            </a:r>
            <a:endParaRPr lang="en-US" dirty="0"/>
          </a:p>
        </p:txBody>
      </p:sp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5EA64D-B801-DA18-5846-05897FAD9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856960"/>
            <a:ext cx="10944225" cy="587750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8700000">
            <a:off x="3068045" y="1691833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67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62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plus (+) icon next to Associated Program Outcomes to open the Associated Program Outcomes pane</a:t>
            </a:r>
            <a:endParaRPr lang="en-US" dirty="0"/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5B3DDA-5F30-7E55-0B1E-9B8281A8F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57" y="1095021"/>
            <a:ext cx="11211463" cy="547308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4100000">
            <a:off x="10458007" y="2712626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4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F69397-8D3A-35BB-1B20-147653786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39" y="1139273"/>
            <a:ext cx="11441500" cy="5528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62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All Outcomes from the first dropdown menu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4100000">
            <a:off x="7826950" y="3402739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30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C372A0-801A-830A-0123-FB43432AB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93" y="1009497"/>
            <a:ext cx="11369615" cy="5572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62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All Users from the Program Manager dropdown menu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4100000">
            <a:off x="7755063" y="3618399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81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62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desired program from the Program dropdown menu</a:t>
            </a:r>
            <a:endParaRPr lang="en-US" dirty="0"/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680196-AFCF-FB0F-5233-45D2157A7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93" y="1081122"/>
            <a:ext cx="11383991" cy="525647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5000000">
            <a:off x="7726308" y="4495418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88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62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checkbox(es) of the desired outcome(s) in the Select Program Outcomes list</a:t>
            </a:r>
            <a:endParaRPr lang="en-US" dirty="0"/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6FB13E-F9EE-76D1-3CE9-B1C5B3E54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57" y="1099509"/>
            <a:ext cx="11197085" cy="547849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-4380000">
            <a:off x="7625667" y="5243041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72031EE-EA9D-7744-0121-E9193CC3C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491" y="226666"/>
            <a:ext cx="6761018" cy="641049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A64BCCB-ADA0-331E-9283-3ED76F90F43E}"/>
              </a:ext>
            </a:extLst>
          </p:cNvPr>
          <p:cNvSpPr/>
          <p:nvPr/>
        </p:nvSpPr>
        <p:spPr>
          <a:xfrm rot="12840000">
            <a:off x="7278586" y="1807295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33000A-7FE5-233E-D820-2982CCBCB6C6}"/>
              </a:ext>
            </a:extLst>
          </p:cNvPr>
          <p:cNvSpPr/>
          <p:nvPr/>
        </p:nvSpPr>
        <p:spPr>
          <a:xfrm rot="7800000">
            <a:off x="4575035" y="2267369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8D7D922-0531-A10B-A021-90BCCD5DEE08}"/>
              </a:ext>
            </a:extLst>
          </p:cNvPr>
          <p:cNvSpPr/>
          <p:nvPr/>
        </p:nvSpPr>
        <p:spPr>
          <a:xfrm rot="7800000">
            <a:off x="3856167" y="2267368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1DD75F7-22B6-AF1F-5FAA-E9AD1122A7F6}"/>
              </a:ext>
            </a:extLst>
          </p:cNvPr>
          <p:cNvSpPr/>
          <p:nvPr/>
        </p:nvSpPr>
        <p:spPr>
          <a:xfrm rot="12840000">
            <a:off x="7264209" y="1390351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4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62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Save</a:t>
            </a:r>
            <a:endParaRPr lang="en-US" dirty="0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75BF57-9ED2-C0BC-DA27-730882554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47" y="852062"/>
            <a:ext cx="11326482" cy="559957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7220000">
            <a:off x="10041063" y="5027381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89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62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Save</a:t>
            </a:r>
            <a:endParaRPr lang="en-US" dirty="0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75BF57-9ED2-C0BC-DA27-730882554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47" y="852062"/>
            <a:ext cx="11326482" cy="559957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7220000">
            <a:off x="10041063" y="5027381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63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629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selected outcome(s) appear in the Associated Program Outcomes section. The findings that are reported for the measure will automatically feed the results of each listed outcome.</a:t>
            </a:r>
            <a:endParaRPr lang="en-US" dirty="0"/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6AE1FF-1481-0F3D-1C4C-6F92B940B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34" y="1021276"/>
            <a:ext cx="11182709" cy="547680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3480000">
            <a:off x="8603327" y="2396324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744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Enter a Set of Criteria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088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72031EE-EA9D-7744-0121-E9193CC3C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491" y="226666"/>
            <a:ext cx="6761018" cy="641049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A766A4D-865D-6490-0B75-E3245C84729F}"/>
              </a:ext>
            </a:extLst>
          </p:cNvPr>
          <p:cNvSpPr/>
          <p:nvPr/>
        </p:nvSpPr>
        <p:spPr>
          <a:xfrm rot="7800000">
            <a:off x="4575035" y="2267369"/>
            <a:ext cx="890788" cy="279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27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Assessment icon in the left sidebar</a:t>
            </a:r>
          </a:p>
        </p:txBody>
      </p:sp>
      <p:pic>
        <p:nvPicPr>
          <p:cNvPr id="3" name="Picture 3" descr="Calendar&#10;&#10;Description automatically generated">
            <a:extLst>
              <a:ext uri="{FF2B5EF4-FFF2-40B4-BE49-F238E27FC236}">
                <a16:creationId xmlns:a16="http://schemas.microsoft.com/office/drawing/2014/main" id="{07B80C35-5F64-3CF4-0D86-4BA83CE08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18" y="947473"/>
            <a:ext cx="7638080" cy="555715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1104774" y="2186258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7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desired program name in the expanded sidebar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FCDF9A-588E-3602-0693-307C429E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797" y="816162"/>
            <a:ext cx="7085161" cy="555635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8420000">
            <a:off x="2224183" y="2838909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78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EE8176-674B-D46E-8F0F-80D0694B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2" y="1259764"/>
            <a:ext cx="11024557" cy="4266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the desired year from the planning year dropdown menu in the upper right corner</a:t>
            </a:r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14340000">
            <a:off x="7660850" y="1006504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991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the Outcomes tab</a:t>
            </a:r>
            <a:endParaRPr lang="en-US"/>
          </a:p>
        </p:txBody>
      </p:sp>
      <p:pic>
        <p:nvPicPr>
          <p:cNvPr id="4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581EC6-3E82-6287-9E1D-FB01265B7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70" y="1245688"/>
            <a:ext cx="11369614" cy="508549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1F3F01F-1AD7-C0E2-35D5-8A7DCE21756A}"/>
              </a:ext>
            </a:extLst>
          </p:cNvPr>
          <p:cNvSpPr/>
          <p:nvPr/>
        </p:nvSpPr>
        <p:spPr>
          <a:xfrm rot="8460000">
            <a:off x="3376398" y="1984164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0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Hover over the MiSU Student Learning Outcomes outcome type. Click the blue arrow that appears on the right to open the Program Outcomes pane.</a:t>
            </a:r>
          </a:p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2" name="Picture 3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13BA295F-04BB-B420-ECDB-F8851ECB9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08" y="1042521"/>
            <a:ext cx="10880784" cy="567873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C395AFF-CD7C-6AFD-0834-E37106C7B5A4}"/>
              </a:ext>
            </a:extLst>
          </p:cNvPr>
          <p:cNvSpPr/>
          <p:nvPr/>
        </p:nvSpPr>
        <p:spPr>
          <a:xfrm rot="13980000">
            <a:off x="10431229" y="3144844"/>
            <a:ext cx="421816" cy="120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 Powerpoint Presentation Template V1 - 2022" id="{6B96C8AC-F559-4D8D-B13F-E439B38CE1F1}" vid="{F3CA95A1-A273-4C38-9811-662D721291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C77571E6F6444AA15ECB64A1A3F23" ma:contentTypeVersion="4" ma:contentTypeDescription="Create a new document." ma:contentTypeScope="" ma:versionID="b22c6b9d36f7f5d28b3c290b8894363f">
  <xsd:schema xmlns:xsd="http://www.w3.org/2001/XMLSchema" xmlns:xs="http://www.w3.org/2001/XMLSchema" xmlns:p="http://schemas.microsoft.com/office/2006/metadata/properties" xmlns:ns2="0cedab59-b563-4042-a5fc-5927fcb3de4d" xmlns:ns3="44c153de-0ada-4cc7-97e6-06b5cae3b453" targetNamespace="http://schemas.microsoft.com/office/2006/metadata/properties" ma:root="true" ma:fieldsID="da4452a21b786af6a88b284feb0e66c0" ns2:_="" ns3:_="">
    <xsd:import namespace="0cedab59-b563-4042-a5fc-5927fcb3de4d"/>
    <xsd:import namespace="44c153de-0ada-4cc7-97e6-06b5cae3b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dab59-b563-4042-a5fc-5927fcb3d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153de-0ada-4cc7-97e6-06b5cae3b4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c153de-0ada-4cc7-97e6-06b5cae3b453">
      <UserInfo>
        <DisplayName>Cresap, Linda</DisplayName>
        <AccountId>46</AccountId>
        <AccountType/>
      </UserInfo>
      <UserInfo>
        <DisplayName>Williams, Alaric</DisplayName>
        <AccountId>57</AccountId>
        <AccountType/>
      </UserInfo>
      <UserInfo>
        <DisplayName>Sturm, James</DisplayName>
        <AccountId>19</AccountId>
        <AccountType/>
      </UserInfo>
      <UserInfo>
        <DisplayName>Heitkamp, Andrew</DisplayName>
        <AccountId>16</AccountId>
        <AccountType/>
      </UserInfo>
      <UserInfo>
        <DisplayName>Jockers, Ryan</DisplayName>
        <AccountId>45</AccountId>
        <AccountType/>
      </UserInfo>
      <UserInfo>
        <DisplayName>Seifert, Darren</DisplayName>
        <AccountId>55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9A1325B-8391-4F88-A31E-2A721832B9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53596-BE7C-4456-9D33-4631CEF874BA}">
  <ds:schemaRefs>
    <ds:schemaRef ds:uri="0cedab59-b563-4042-a5fc-5927fcb3de4d"/>
    <ds:schemaRef ds:uri="44c153de-0ada-4cc7-97e6-06b5cae3b4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254C6E-5608-45D6-A293-B308A1A150BA}">
  <ds:schemaRefs>
    <ds:schemaRef ds:uri="180e10d5-2caa-4dc4-a8e0-ae3a8d28bcf7"/>
    <ds:schemaRef ds:uri="44c153de-0ada-4cc7-97e6-06b5cae3b453"/>
    <ds:schemaRef ds:uri="565c5da0-3a2e-424a-be45-13fa10a94d87"/>
    <ds:schemaRef ds:uri="6383aaab-8727-47fb-bf32-2a2a1a16f9ef"/>
    <ds:schemaRef ds:uri="d38b3ca8-8a3a-4def-a1db-0467e4908e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MSU-Powerpoint-Presentation-Template-V1---2022</Template>
  <Application>Microsoft Office PowerPoint</Application>
  <PresentationFormat>Widescreen</PresentationFormat>
  <Slides>113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PowerPoint Presentation</vt:lpstr>
      <vt:lpstr>PowerPoint Presentation</vt:lpstr>
      <vt:lpstr>Target Audience</vt:lpstr>
      <vt:lpstr>Background - Accreditation</vt:lpstr>
      <vt:lpstr>Background – MiSU YPA</vt:lpstr>
      <vt:lpstr>Background – SPOL</vt:lpstr>
      <vt:lpstr>YPA Essential Elements</vt:lpstr>
      <vt:lpstr>PowerPoint Presentation</vt:lpstr>
      <vt:lpstr>PowerPoint Presentation</vt:lpstr>
      <vt:lpstr>PowerPoint Presentation</vt:lpstr>
      <vt:lpstr>Co-Curricular Assessment Page</vt:lpstr>
      <vt:lpstr>PowerPoint Presentation</vt:lpstr>
      <vt:lpstr>PowerPoint Presentation</vt:lpstr>
      <vt:lpstr>Academic Assessment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program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associated program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associated courses</vt:lpstr>
      <vt:lpstr>PowerPoint Presentation</vt:lpstr>
      <vt:lpstr>PowerPoint Presentation</vt:lpstr>
      <vt:lpstr>PowerPoint Presentation</vt:lpstr>
      <vt:lpstr>PowerPoint Presentation</vt:lpstr>
      <vt:lpstr>Identify associated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Nathan</dc:creator>
  <cp:revision>617</cp:revision>
  <dcterms:created xsi:type="dcterms:W3CDTF">2023-01-10T15:42:59Z</dcterms:created>
  <dcterms:modified xsi:type="dcterms:W3CDTF">2023-07-12T14:48:15Z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0x0101006A6C77571E6F6444AA15ECB64A1A3F23</vt:lpwstr>
  </property>
  <property fmtid="{D5CDD505-2E9C-101B-9397-08002B2CF9AE}" pid="3" name="MediaServiceImageTags">
    <vt:lpwstr/>
  </property>
  <property fmtid="{D5CDD505-2E9C-101B-9397-08002B2CF9AE}" pid="4" name="Order">
    <vt:r8>48100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_ExtendedDescription">
    <vt:lpwstr/>
  </property>
  <property fmtid="{D5CDD505-2E9C-101B-9397-08002B2CF9AE}" pid="8" name="_CopySource">
    <vt:lpwstr>https://ndusbpos-my.sharepoint.com/personal/nathan_c_anderson_ndus_edu/Documents/Marketing/Applying Assessment Theory to MiSU Marketing.pptx</vt:lpwstr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TriggerFlowInfo">
    <vt:lpwstr/>
  </property>
</Properties>
</file>