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3" r:id="rId6"/>
    <p:sldId id="346" r:id="rId7"/>
    <p:sldId id="419" r:id="rId8"/>
    <p:sldId id="435" r:id="rId9"/>
    <p:sldId id="396" r:id="rId10"/>
    <p:sldId id="422" r:id="rId11"/>
    <p:sldId id="423" r:id="rId12"/>
    <p:sldId id="424" r:id="rId13"/>
    <p:sldId id="421" r:id="rId14"/>
    <p:sldId id="426" r:id="rId15"/>
    <p:sldId id="425" r:id="rId16"/>
    <p:sldId id="356" r:id="rId17"/>
    <p:sldId id="427" r:id="rId18"/>
    <p:sldId id="397" r:id="rId19"/>
    <p:sldId id="428" r:id="rId20"/>
    <p:sldId id="429" r:id="rId21"/>
    <p:sldId id="459" r:id="rId22"/>
    <p:sldId id="433" r:id="rId23"/>
    <p:sldId id="434" r:id="rId24"/>
    <p:sldId id="436" r:id="rId25"/>
    <p:sldId id="463" r:id="rId26"/>
    <p:sldId id="467" r:id="rId27"/>
    <p:sldId id="462" r:id="rId28"/>
    <p:sldId id="437" r:id="rId29"/>
    <p:sldId id="440" r:id="rId30"/>
    <p:sldId id="438" r:id="rId31"/>
    <p:sldId id="439" r:id="rId32"/>
    <p:sldId id="441" r:id="rId33"/>
    <p:sldId id="460" r:id="rId34"/>
    <p:sldId id="464" r:id="rId35"/>
    <p:sldId id="465" r:id="rId36"/>
    <p:sldId id="466" r:id="rId37"/>
    <p:sldId id="468" r:id="rId38"/>
    <p:sldId id="469" r:id="rId39"/>
    <p:sldId id="470" r:id="rId40"/>
    <p:sldId id="471" r:id="rId41"/>
    <p:sldId id="472" r:id="rId42"/>
    <p:sldId id="473" r:id="rId43"/>
    <p:sldId id="474" r:id="rId44"/>
    <p:sldId id="475" r:id="rId45"/>
    <p:sldId id="476" r:id="rId46"/>
    <p:sldId id="477" r:id="rId47"/>
    <p:sldId id="478" r:id="rId48"/>
    <p:sldId id="479" r:id="rId49"/>
    <p:sldId id="27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6F1A0-8DD4-205B-91AA-7B175548C339}" v="5879" dt="2023-06-08T18:24:59.138"/>
    <p1510:client id="{022DB91B-D3C3-451B-9213-CD66DDC74803}" v="17" dt="2023-07-12T13:58:20.386"/>
    <p1510:client id="{14BAB68A-4978-41D1-B1A6-0F3B45F86ECE}" v="13" dt="2023-01-25T19:03:41.553"/>
    <p1510:client id="{2647CDB0-4315-5ED4-8DF6-09A79A83CA9A}" v="765" dt="2023-07-06T16:40:15.716"/>
    <p1510:client id="{272C898D-F445-7370-2BCD-C2BA3C9409E0}" v="1146" dt="2023-06-30T21:21:59.756"/>
    <p1510:client id="{2B716A01-E0E1-A00E-F8E1-4922348D463A}" v="876" dt="2023-06-07T19:28:01.660"/>
    <p1510:client id="{2ECB9147-1AE5-8267-0209-9AAF943F456E}" v="57" dt="2023-06-09T16:43:53.387"/>
    <p1510:client id="{309DB431-C9EA-45E4-157B-8B942412E747}" v="9" dt="2023-05-30T21:13:22.682"/>
    <p1510:client id="{32D0D168-6355-87F9-4D96-CE96F07BDC7D}" v="36" dt="2023-04-14T19:20:13.642"/>
    <p1510:client id="{3981EC5A-95EB-0D20-D0A9-7D66C76F2597}" v="15" dt="2023-06-12T16:36:23.204"/>
    <p1510:client id="{39820E3B-4844-97C7-8282-0A5F0FAE3658}" v="20" dt="2023-06-12T15:49:05.382"/>
    <p1510:client id="{3A25C843-46CD-5D8B-D003-B0AA60C14D63}" v="26" dt="2023-01-10T20:14:22.634"/>
    <p1510:client id="{4E399F08-2AAA-E227-B399-58420E905756}" v="4" dt="2023-01-18T20:23:35.136"/>
    <p1510:client id="{53146E99-6182-4515-3DDA-FFE20428E893}" v="5" dt="2023-06-30T13:27:01.605"/>
    <p1510:client id="{56DF9BAF-A70B-0D1D-48F6-9A06A5A5FE28}" v="49" dt="2023-06-12T16:29:11.258"/>
    <p1510:client id="{5B5C1737-A122-E6F5-3142-49CC03CE490B}" v="140" dt="2023-06-09T13:09:31.671"/>
    <p1510:client id="{677CF7BF-126C-5B69-3FAA-A781B47669CD}" v="86" dt="2023-06-12T15:41:57.408"/>
    <p1510:client id="{69094478-23DA-076B-1422-07040650AA4B}" v="6829" dt="2023-01-10T18:56:09.860"/>
    <p1510:client id="{6988B53B-3E85-870C-7725-28D0F4B00337}" v="310" dt="2023-06-27T19:08:33.410"/>
    <p1510:client id="{71AD838C-5DF9-13D3-E56D-C0A3956507F0}" v="432" dt="2023-03-29T19:16:40.491"/>
    <p1510:client id="{72618619-22D6-B5A5-7152-FE53BB8593FB}" v="232" dt="2023-03-29T19:29:40.659"/>
    <p1510:client id="{76A1C709-9F6F-2C20-A2FC-D319D6ED7F6B}" v="3800" dt="2023-06-29T21:03:09.554"/>
    <p1510:client id="{7C6E7E64-E166-361F-CBFC-16A665E0E3CB}" v="11" dt="2023-06-30T14:33:52.012"/>
    <p1510:client id="{859E0670-C378-BD4B-F902-6852F1B9D1CA}" v="246" dt="2023-06-07T17:14:41.110"/>
    <p1510:client id="{9A3CE3BF-1C42-8AFA-3BAF-1D6EEBC6821E}" v="52" dt="2023-02-22T23:08:00.032"/>
    <p1510:client id="{9A646265-55DD-73D6-984C-ABEDCE057994}" v="3" dt="2023-06-12T15:43:38.020"/>
    <p1510:client id="{A12643EE-BAF5-C5DF-759A-688C1E41A892}" v="2734" dt="2023-02-23T18:49:24.198"/>
    <p1510:client id="{A66030D6-283A-ECDA-9AB4-6C66B39D05FA}" v="1" dt="2023-01-10T18:17:51.851"/>
    <p1510:client id="{D7E3EA28-F2E2-58D6-72B0-ECE4F770A2F3}" v="67" dt="2023-06-12T18:58:51.115"/>
    <p1510:client id="{DA18874A-3E7A-6A21-8E64-05F82B3690CE}" v="1304" dt="2023-05-30T18:45:58.845"/>
    <p1510:client id="{F331CB08-BA54-B572-563B-32AB34AE2301}" v="100" dt="2023-06-14T14:25:26.534"/>
    <p1510:client id="{F3D9A05A-1317-22BD-26A6-1233870218E8}" v="154" dt="2023-02-27T14:55:0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0EA2-F1DF-4984-B06E-ECF94AE8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B40B5-FEA2-460A-8F66-1070846A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2E5C-50B9-4548-83FB-7D2823E8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9D76-6322-4D76-B77C-C4844F20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996B-3F43-454D-8061-ADCC0B55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6B7F-A5B1-44A3-8A94-E67263D9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148E3-8144-4056-BEC7-5E4EA003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594C-BF85-4001-8240-FB5C6F36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4893-CD81-48E5-8FDA-66F43CA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2992B-B128-4951-9DB0-C1DF8CDE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C3A8C-F8DB-44F0-9C96-2899B067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2795B-BD24-4ECC-A951-5B10FA2C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D8B9-597C-4173-A6A1-6A9F94F9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5F1D-37B6-442C-B9BB-FE961E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566F-AB9A-479F-AE44-78CDEA0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B817-D3B8-4107-A5D2-532BA6DD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4FB-C49F-478A-AD07-1E6577B4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E59DA-4A11-4CA4-958F-9A2C1A72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2099-5EFC-4836-99ED-8D92A8B8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4DEA-F0D1-4F1A-8FA0-AEA0C8C7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5220-7FAC-43A8-972B-047E9514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3C173-AA21-41E4-B0AC-B289377AC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5791-2C72-4618-9258-93E0126C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9C82-F48E-44B8-AB94-B32B7980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81A5-8FAC-4F59-B4E9-231F11D3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DAE0-5BDD-47D3-B975-53EFD4B0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5B1D-F446-4D14-B4B7-49C6E26B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11E1-0883-4E67-9DAC-1B6A7D19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88182-2B6E-4C99-8799-3C25DE0A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306E0-1BD6-4D7F-A3C1-45198E8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B76A4-1AB9-4B68-87B0-B36DFB5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14F4-691F-4B79-8932-D3063C6A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F260-014F-4A2C-850E-7DE50BD0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827D9-135C-4036-A5E5-29BA24D2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6E226-AA10-4396-9DE3-EA6F16E06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17A26-7593-4CF1-B78F-D7BBE38CD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4449F-32B8-43BF-8691-CA1D5EC9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4EC23-C0CF-44AF-9437-77BF9B88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667C9-62C0-4100-BA28-CF29968A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41CF-2E65-4CC7-B606-7ACAF42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022B-896F-464C-8C41-755A154D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BBE6A-F42E-48D5-87A0-8965151D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40EAE-D740-4827-B9E1-EAC759C5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87F3D-828B-4D11-9AE4-5EF70690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2A15D-05D1-4C56-8B6B-A53E15C3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165CA-7863-497D-9CE4-6CDD452E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38AF-C57B-4720-9C01-54D61302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6E4-2D72-4C70-A042-B5054798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F40F-0A87-477D-8204-9EF546B8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E2B5-EEDD-45F9-83AD-3A4A08E8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24B9-04DD-4AF3-99D9-0E09BA1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1D45-E9FA-4970-BB03-B2154873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0164-81C7-4AD3-8B58-DFC01A77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6159E-03E8-489E-9116-7662FEAA8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CA506-77AB-47E2-BFA4-B5D0FDF0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DFDD4-33B2-4332-B9CC-C8E2B70F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8D86-A43B-4670-A43B-0BC41BF3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0E87-D869-4545-8E3B-708ECA5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5D3A8-2169-4C01-AFBC-C5DBB73D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595B-635C-406A-BD33-8E6F0ABA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8FF2-7CF4-4400-8617-30D696365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6350-BBD8-4501-A5D1-DDA6D2ED0B7F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661D-8A1F-4BBD-84AA-783685C2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8E64-10F2-4B03-B071-32153FE57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inotstateu.edu/strategicplan/progress-reports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dus.strategicplanningonline.com/home" TargetMode="External"/><Relationship Id="rId2" Type="http://schemas.openxmlformats.org/officeDocument/2006/relationships/hyperlink" Target="https://app.powerbi.com/view?r=eyJrIjoiYzRkYjQyNDctNmZkYS00Yjg4LWEzY2QtYTgwYTE3ZTM2NTZhIiwidCI6ImVjMzdhMDkxLWI5YTYtNDdlNS05OGQwLTkwM2Q0YTQxOTIwMyIsImMiOjN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inotstateu.edu/strategicplan/progress-reports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5"/>
            <a:ext cx="4655304" cy="4414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CF7D5-D1F6-42AE-A5CF-E0790ABC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669258" y="924871"/>
            <a:ext cx="5424375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Strategic Plan Training – </a:t>
            </a:r>
            <a:endParaRPr lang="en-US" dirty="0">
              <a:solidFill>
                <a:schemeClr val="bg1"/>
              </a:solidFill>
              <a:latin typeface="Montserrat Medium" panose="00000600000000000000" pitchFamily="2" charset="0"/>
              <a:ea typeface="Verdana"/>
            </a:endParaRPr>
          </a:p>
          <a:p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Report Outcome Findings in SPOL</a:t>
            </a:r>
            <a:endParaRPr lang="en-US">
              <a:solidFill>
                <a:schemeClr val="bg1"/>
              </a:solidFill>
              <a:latin typeface="Montserrat Medium" panose="00000600000000000000" pitchFamily="2" charset="0"/>
              <a:ea typeface="Verdana"/>
            </a:endParaRPr>
          </a:p>
          <a:p>
            <a:endParaRPr lang="en-US" sz="240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Nathan Anderson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Director of Institutional Assessment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043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How to Log In to SPOL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Go to the Strategic Plan Progress Reports page. </a:t>
            </a:r>
            <a:endParaRPr lang="en-US"/>
          </a:p>
          <a:p>
            <a:r>
              <a:rPr lang="en-US">
                <a:ea typeface="+mn-lt"/>
                <a:cs typeface="+mn-lt"/>
                <a:hlinkClick r:id="rId4"/>
              </a:rPr>
              <a:t>https://www.minotstateu.edu/strategicplan/progress-reports.shtml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Strategic Planning Online (SPOL)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41ABE5D-24CF-C5A2-45D0-B3C7E5A54E8B}"/>
              </a:ext>
            </a:extLst>
          </p:cNvPr>
          <p:cNvSpPr/>
          <p:nvPr/>
        </p:nvSpPr>
        <p:spPr>
          <a:xfrm rot="18240000">
            <a:off x="2693951" y="3127036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Log In with your NDUS User ID and Password</a:t>
            </a:r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508668-312B-185A-8EAB-3BA16323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" y="1015021"/>
            <a:ext cx="10853978" cy="55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The SPOL Home page displays</a:t>
            </a:r>
            <a:endParaRPr lang="en-US"/>
          </a:p>
        </p:txBody>
      </p:sp>
      <p:pic>
        <p:nvPicPr>
          <p:cNvPr id="2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D9AB5BB5-B92B-4F64-CC7A-BD2B5A89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98" y="782422"/>
            <a:ext cx="9820404" cy="60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Identify Quantitative Indicators That Are Due for Reporting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8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Open the Strategic Plan Dashboard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D60BA-D287-86C1-018E-3E6C09E44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947" y="1105904"/>
            <a:ext cx="8307237" cy="54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52E9B5-887A-5046-80A3-572AF36C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7" y="1105904"/>
            <a:ext cx="8307237" cy="5465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Go to page 1 (Strategic Plan Metrics)</a:t>
            </a:r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443C7A0-EDDA-1B6F-FB81-8397F75206AF}"/>
              </a:ext>
            </a:extLst>
          </p:cNvPr>
          <p:cNvSpPr/>
          <p:nvPr/>
        </p:nvSpPr>
        <p:spPr>
          <a:xfrm rot="-3360000">
            <a:off x="4900849" y="5360844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E1C5A64-C769-7E36-FFE9-DC1C2B2EDD75}"/>
              </a:ext>
            </a:extLst>
          </p:cNvPr>
          <p:cNvSpPr/>
          <p:nvPr/>
        </p:nvSpPr>
        <p:spPr>
          <a:xfrm rot="16200000">
            <a:off x="1522822" y="1441762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11010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academic year representing the timeframe of the quantitative indicators to be reported from the Year dropdown menu</a:t>
            </a:r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DE668E9-B40F-A706-5C5B-AB8C47B35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744" y="1098059"/>
            <a:ext cx="9255918" cy="547150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443C7A0-EDDA-1B6F-FB81-8397F75206AF}"/>
              </a:ext>
            </a:extLst>
          </p:cNvPr>
          <p:cNvSpPr/>
          <p:nvPr/>
        </p:nvSpPr>
        <p:spPr>
          <a:xfrm rot="16200000">
            <a:off x="1805224" y="657875"/>
            <a:ext cx="512572" cy="19810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3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your role from the VP dropdown menu</a:t>
            </a:r>
            <a:endParaRPr lang="en-US"/>
          </a:p>
        </p:txBody>
      </p:sp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BE31FB2-9EFE-EF0F-6F63-80B761DF5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682" y="935062"/>
            <a:ext cx="9851230" cy="5785596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BAA14C8-6270-4B2B-174C-8C4EE25B7F68}"/>
              </a:ext>
            </a:extLst>
          </p:cNvPr>
          <p:cNvSpPr/>
          <p:nvPr/>
        </p:nvSpPr>
        <p:spPr>
          <a:xfrm rot="16500000">
            <a:off x="6673336" y="1303616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1058525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Identify quantitative indicators that are due for reporting</a:t>
            </a:r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Translate strategic plan terminology to SPOL Assessment module terminology</a:t>
            </a:r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Enter findings for quantitative indicators in SPOL</a:t>
            </a:r>
            <a:endParaRPr lang="en-US" dirty="0"/>
          </a:p>
          <a:p>
            <a:endParaRPr lang="en-US"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Objectives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Your quantitative indicators that are due for reporting for the selected year are displayed.</a:t>
            </a:r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9F413AF-AFC3-8E67-7065-EE2D16CB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32" y="715237"/>
            <a:ext cx="10184605" cy="6022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5F657-A512-FDBF-F76A-33C2ADBB79AD}"/>
              </a:ext>
            </a:extLst>
          </p:cNvPr>
          <p:cNvSpPr/>
          <p:nvPr/>
        </p:nvSpPr>
        <p:spPr>
          <a:xfrm>
            <a:off x="5451430" y="1329096"/>
            <a:ext cx="2757684" cy="3513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Translate Strategic Plan Terminology to SPOL Assessment Module Terminology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2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890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terminology in MiSU's Strategic Plan translates to the terminology in SPOL's Assessment Module as follows: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F3DE82C-8226-9772-8F3D-A76FF823C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88979"/>
              </p:ext>
            </p:extLst>
          </p:nvPr>
        </p:nvGraphicFramePr>
        <p:xfrm>
          <a:off x="523874" y="1262062"/>
          <a:ext cx="11353162" cy="3378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1718">
                  <a:extLst>
                    <a:ext uri="{9D8B030D-6E8A-4147-A177-3AD203B41FA5}">
                      <a16:colId xmlns:a16="http://schemas.microsoft.com/office/drawing/2014/main" val="3464004252"/>
                    </a:ext>
                  </a:extLst>
                </a:gridCol>
                <a:gridCol w="4339828">
                  <a:extLst>
                    <a:ext uri="{9D8B030D-6E8A-4147-A177-3AD203B41FA5}">
                      <a16:colId xmlns:a16="http://schemas.microsoft.com/office/drawing/2014/main" val="4232391259"/>
                    </a:ext>
                  </a:extLst>
                </a:gridCol>
                <a:gridCol w="4691616">
                  <a:extLst>
                    <a:ext uri="{9D8B030D-6E8A-4147-A177-3AD203B41FA5}">
                      <a16:colId xmlns:a16="http://schemas.microsoft.com/office/drawing/2014/main" val="2358669013"/>
                    </a:ext>
                  </a:extLst>
                </a:gridCol>
              </a:tblGrid>
              <a:tr h="4643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Numeric code format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Strategic Plan Terminology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SPOL Assessment Module Terminology</a:t>
                      </a: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00870"/>
                  </a:ext>
                </a:extLst>
              </a:tr>
              <a:tr h="8519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#.#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Program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58425"/>
                  </a:ext>
                </a:extLst>
              </a:tr>
              <a:tr h="8519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#.#.#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Action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52442"/>
                  </a:ext>
                </a:extLst>
              </a:tr>
              <a:tr h="8519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/>
                        <a:t>#.#.#.#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Indicator (Description, Target)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Criteria (Description, Target)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62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7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5890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2-digit objective represents the 2-digit program outcome in SPOL. The 3-digit action item represents the 3-digit measure in SPOL. The 4-digit indicator represents the 4-digit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critiera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in SPOL. </a:t>
            </a:r>
            <a:endParaRPr lang="en-US" dirty="0"/>
          </a:p>
        </p:txBody>
      </p:sp>
      <p:pic>
        <p:nvPicPr>
          <p:cNvPr id="2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9FD0510-87B6-38BC-0E92-139713D03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9" b="57489"/>
          <a:stretch/>
        </p:blipFill>
        <p:spPr>
          <a:xfrm>
            <a:off x="962025" y="3490068"/>
            <a:ext cx="10498269" cy="2942503"/>
          </a:xfrm>
          <a:prstGeom prst="rect">
            <a:avLst/>
          </a:prstGeom>
        </p:spPr>
      </p:pic>
      <p:pic>
        <p:nvPicPr>
          <p:cNvPr id="4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471566C-AEE7-32AC-052A-5668FA6DA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7" y="978674"/>
            <a:ext cx="10136979" cy="182884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E914D40-2A74-93ED-D03A-C4B4A0196062}"/>
              </a:ext>
            </a:extLst>
          </p:cNvPr>
          <p:cNvSpPr/>
          <p:nvPr/>
        </p:nvSpPr>
        <p:spPr>
          <a:xfrm rot="20400000">
            <a:off x="1395564" y="2449303"/>
            <a:ext cx="441134" cy="25904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CC5D066-597A-6B20-B1F0-C31ABD7247AD}"/>
              </a:ext>
            </a:extLst>
          </p:cNvPr>
          <p:cNvSpPr/>
          <p:nvPr/>
        </p:nvSpPr>
        <p:spPr>
          <a:xfrm rot="18480000">
            <a:off x="3428292" y="1796234"/>
            <a:ext cx="453041" cy="38881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4684DB1-34D5-CE2B-0A2F-13D52E5A424B}"/>
              </a:ext>
            </a:extLst>
          </p:cNvPr>
          <p:cNvSpPr/>
          <p:nvPr/>
        </p:nvSpPr>
        <p:spPr>
          <a:xfrm rot="20160000">
            <a:off x="7505389" y="2331377"/>
            <a:ext cx="441135" cy="27451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8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Enter Findings for Quantitative Indicators </a:t>
            </a:r>
            <a:endParaRPr lang="en-US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in SPOL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93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Open SPOL</a:t>
            </a:r>
            <a:endParaRPr lang="en-US"/>
          </a:p>
        </p:txBody>
      </p:sp>
      <p:pic>
        <p:nvPicPr>
          <p:cNvPr id="2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D9AB5BB5-B92B-4F64-CC7A-BD2B5A89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98" y="782422"/>
            <a:ext cx="9820404" cy="60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/>
          </a:p>
        </p:txBody>
      </p:sp>
      <p:pic>
        <p:nvPicPr>
          <p:cNvPr id="3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1F1FA0AE-A1D7-E229-272C-339687487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9" y="928362"/>
            <a:ext cx="10863262" cy="554896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4220000">
            <a:off x="7532994" y="678959"/>
            <a:ext cx="464948" cy="2257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8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Assessment icon in the left sidebar</a:t>
            </a:r>
            <a:endParaRPr lang="en-US" dirty="0"/>
          </a:p>
        </p:txBody>
      </p:sp>
      <p:pic>
        <p:nvPicPr>
          <p:cNvPr id="3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5C47FA51-99B6-96EE-6BF7-47DA1B425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5" y="974087"/>
            <a:ext cx="9529762" cy="570754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7700000">
            <a:off x="658572" y="2271033"/>
            <a:ext cx="464948" cy="1033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MiSU – Strategic Plan 2022-2025 in the expanded sidebar</a:t>
            </a:r>
            <a:endParaRPr lang="en-US"/>
          </a:p>
        </p:txBody>
      </p:sp>
      <p:pic>
        <p:nvPicPr>
          <p:cNvPr id="2" name="Picture 6" descr="A screenshot of a calendar&#10;&#10;Description automatically generated">
            <a:extLst>
              <a:ext uri="{FF2B5EF4-FFF2-40B4-BE49-F238E27FC236}">
                <a16:creationId xmlns:a16="http://schemas.microsoft.com/office/drawing/2014/main" id="{55AAA46F-9450-3088-440E-72546A240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369" y="722666"/>
            <a:ext cx="10125074" cy="599607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8420000">
            <a:off x="799275" y="3876622"/>
            <a:ext cx="381605" cy="17569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Outcomes tab</a:t>
            </a: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297268B-0E50-B187-A327-CE0F400C9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2" y="978902"/>
            <a:ext cx="11601449" cy="532882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8940000">
            <a:off x="2651581" y="1745180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Target Audience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/>
              <a:t>University leaders with the responsibility of reporting metrics for the quantitative indicators on MiSU Strategic Plan 2022-2025</a:t>
            </a:r>
            <a:endParaRPr lang="en-US" dirty="0"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VPAA, AVPAA, VPAF, VPSA, VPEMO, VPA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Prerequisite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Strategic plan indicators have been entered into the Assessment module in SPOL</a:t>
            </a:r>
            <a:endParaRPr lang="en-US" dirty="0">
              <a:ea typeface="Calibri"/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Data are available in a suitable format for reporting in SPOL</a:t>
            </a:r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MiSU Operational Outcomes outcome type. Click the blue arrow that appears on the right to open the Program Outcomes pane.</a:t>
            </a:r>
          </a:p>
          <a:p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8F376A7-F71B-C3B2-E202-975675AA0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1028517"/>
            <a:ext cx="9315449" cy="559868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3500000">
            <a:off x="9497674" y="2519087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3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desired Strategic Plan Objective (SPO). Click the blue arrow that appears on the right to open the Measures pane.</a:t>
            </a:r>
          </a:p>
          <a:p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7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7A915C5-165E-560E-0193-5B4D0618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1" y="1383329"/>
            <a:ext cx="9232105" cy="510337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3500000">
            <a:off x="9414330" y="2733399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4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desired Measure. Click the blue arrow that appears on the right to open the Criteria pane.</a:t>
            </a:r>
          </a:p>
          <a:p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3500000">
            <a:off x="9414330" y="2733399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6D0A693-24F7-8FB6-D4CB-AD0F383B5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969146"/>
            <a:ext cx="9898855" cy="54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16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Hover over the desired Criteria. Click the blue arrow that appears on the right to open the Findings pane.</a:t>
            </a:r>
          </a:p>
          <a:p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3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5CCA7A2-BD66-0CDF-01CA-8855AC444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905426"/>
            <a:ext cx="10434635" cy="567817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3500000">
            <a:off x="10116798" y="2400024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38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plus (+) icon next to Findings to open the New Finding window.</a:t>
            </a:r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ACC4209-9BEC-AFC4-EB80-03A390BAD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8" y="1113415"/>
            <a:ext cx="11089479" cy="533363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1460000">
            <a:off x="8568986" y="2983431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desired Planning Year</a:t>
            </a:r>
            <a:endParaRPr lang="en-US" dirty="0"/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C2B37A5-ADA9-C57F-B88A-2EFD42D22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884337"/>
            <a:ext cx="10768012" cy="579179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920000">
            <a:off x="3092110" y="1221305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5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Planning Term </a:t>
            </a:r>
            <a:r>
              <a:rPr lang="en-US">
                <a:solidFill>
                  <a:srgbClr val="FF0000"/>
                </a:solidFill>
                <a:cs typeface="Calibri"/>
              </a:rPr>
              <a:t>that represents the complete academic year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7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B6D0BE4-EF80-9324-804D-74D9B40E2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1" y="1083569"/>
            <a:ext cx="10827542" cy="559573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920000">
            <a:off x="5378110" y="1399899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6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a Measure Type if desired</a:t>
            </a:r>
            <a:endParaRPr lang="en-US" dirty="0"/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F945AE6-CC67-E9B9-99DA-B018AF9A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1233371"/>
            <a:ext cx="10410824" cy="541519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920000">
            <a:off x="7521235" y="1435618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38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Mark whether the measure is Direct or Indirect</a:t>
            </a:r>
            <a:endParaRPr lang="en-US" dirty="0"/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F945AE6-CC67-E9B9-99DA-B018AF9A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1233371"/>
            <a:ext cx="10410824" cy="541519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920000">
            <a:off x="9128579" y="1423712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9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date that the finding is entered</a:t>
            </a:r>
            <a:endParaRPr lang="en-US" dirty="0"/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F945AE6-CC67-E9B9-99DA-B018AF9AA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8" y="1233371"/>
            <a:ext cx="10410824" cy="541519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6720000">
            <a:off x="4211298" y="3352525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Required Materials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ea typeface="Calibri"/>
                <a:cs typeface="Calibri"/>
                <a:hlinkClick r:id="rId2"/>
              </a:rPr>
              <a:t>Strategic Plan Dashboard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ea typeface="Calibri"/>
                <a:cs typeface="Calibri"/>
                <a:hlinkClick r:id="rId3"/>
              </a:rPr>
              <a:t>Strategic Planning Online (SPOL)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0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the Actual value</a:t>
            </a:r>
            <a:endParaRPr lang="en-US" dirty="0"/>
          </a:p>
          <a:p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3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F355DC2-216D-5F05-7A8C-702C6458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6" y="892179"/>
            <a:ext cx="10470355" cy="583564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3320000">
            <a:off x="8318954" y="3257275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5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Enter Notes if desired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/>
            </a:endParaRPr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691C6A6-E44D-BEC2-CA15-D95E25CDF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57" y="857612"/>
            <a:ext cx="10541792" cy="572618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8940000">
            <a:off x="3866017" y="4078806"/>
            <a:ext cx="429230" cy="19236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06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pic>
        <p:nvPicPr>
          <p:cNvPr id="3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C31B7BC-0D73-9913-EFA1-AD493962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955951"/>
            <a:ext cx="10267949" cy="562475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2960000">
            <a:off x="8811928" y="4865283"/>
            <a:ext cx="429230" cy="15664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5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new finding is displayed on the Finding Details page</a:t>
            </a:r>
            <a:endParaRPr lang="en-US" dirty="0"/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A50443B-4842-FB9A-D2CE-3B5BD4FE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3" y="930667"/>
            <a:ext cx="10148886" cy="56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40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back arrow next to Finding Details to return to the Program Details page.</a:t>
            </a:r>
          </a:p>
        </p:txBody>
      </p:sp>
      <p:pic>
        <p:nvPicPr>
          <p:cNvPr id="2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A50443B-4842-FB9A-D2CE-3B5BD4FE5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3" y="930667"/>
            <a:ext cx="10148886" cy="563960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20C4F7C-D2C6-758E-0898-C541E3CF9667}"/>
              </a:ext>
            </a:extLst>
          </p:cNvPr>
          <p:cNvSpPr/>
          <p:nvPr/>
        </p:nvSpPr>
        <p:spPr>
          <a:xfrm rot="12960000">
            <a:off x="1025241" y="936220"/>
            <a:ext cx="429230" cy="15664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9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blue arrows to expand or collapse the panes as desired</a:t>
            </a:r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73AB8BB-D44C-CDDF-BB50-C7C2C344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2" y="1032175"/>
            <a:ext cx="10327480" cy="5555649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E5FDB0B-49CE-2FA6-5AD3-91CD308A7073}"/>
              </a:ext>
            </a:extLst>
          </p:cNvPr>
          <p:cNvSpPr/>
          <p:nvPr/>
        </p:nvSpPr>
        <p:spPr>
          <a:xfrm rot="720000">
            <a:off x="4505813" y="2113716"/>
            <a:ext cx="464948" cy="1172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6E716DA-1928-C37B-4076-6E7D85962420}"/>
              </a:ext>
            </a:extLst>
          </p:cNvPr>
          <p:cNvSpPr/>
          <p:nvPr/>
        </p:nvSpPr>
        <p:spPr>
          <a:xfrm rot="720000">
            <a:off x="7547105" y="2168049"/>
            <a:ext cx="464948" cy="1172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6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4"/>
            <a:ext cx="4706032" cy="4462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828447" y="1728175"/>
            <a:ext cx="46609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Montserrat Medium" panose="00000600000000000000" pitchFamily="2" charset="0"/>
            </a:endParaRPr>
          </a:p>
          <a:p>
            <a:r>
              <a:rPr lang="en-US" sz="2200">
                <a:solidFill>
                  <a:schemeClr val="bg1"/>
                </a:solidFill>
              </a:rPr>
              <a:t>Thank You!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4E0F-130B-4D88-87C7-34ED098C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id="{94C60469-0E46-B895-2EE6-BE3A533E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2" y="1360474"/>
            <a:ext cx="8674442" cy="534183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Strategic Plan Basic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1CC67-94CF-B331-045B-E0E0091A837A}"/>
              </a:ext>
            </a:extLst>
          </p:cNvPr>
          <p:cNvSpPr/>
          <p:nvPr/>
        </p:nvSpPr>
        <p:spPr>
          <a:xfrm>
            <a:off x="7343977" y="1357256"/>
            <a:ext cx="1671052" cy="4652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4F960-1826-4376-158C-00F7761716E8}"/>
              </a:ext>
            </a:extLst>
          </p:cNvPr>
          <p:cNvSpPr txBox="1"/>
          <p:nvPr/>
        </p:nvSpPr>
        <p:spPr>
          <a:xfrm>
            <a:off x="9772317" y="2823167"/>
            <a:ext cx="21176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guidance in these slides focuses on indicator-level 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181BBE-4DB2-6656-B666-8AD052333699}"/>
              </a:ext>
            </a:extLst>
          </p:cNvPr>
          <p:cNvSpPr/>
          <p:nvPr/>
        </p:nvSpPr>
        <p:spPr>
          <a:xfrm rot="5400000">
            <a:off x="9139250" y="2925490"/>
            <a:ext cx="475245" cy="7192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How to Open the Strategic Plan Dashboard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Go to the Strategic Plan Progress Reports page. </a:t>
            </a:r>
            <a:endParaRPr lang="en-US"/>
          </a:p>
          <a:p>
            <a:r>
              <a:rPr lang="en-US">
                <a:ea typeface="+mn-lt"/>
                <a:cs typeface="+mn-lt"/>
                <a:hlinkClick r:id="rId4"/>
              </a:rPr>
              <a:t>https://www.minotstateu.edu/strategicplan/progress-reports.shtml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Click Strategic Plan Dashboard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41ABE5D-24CF-C5A2-45D0-B3C7E5A54E8B}"/>
              </a:ext>
            </a:extLst>
          </p:cNvPr>
          <p:cNvSpPr/>
          <p:nvPr/>
        </p:nvSpPr>
        <p:spPr>
          <a:xfrm rot="18240000">
            <a:off x="2714828" y="2886954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The Strategic Plan Dashboard displays</a:t>
            </a:r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333D392-8C8D-448E-D706-BE77E30D9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947" y="1105904"/>
            <a:ext cx="8307237" cy="54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 Powerpoint Presentation Template V1 - 2022" id="{6B96C8AC-F559-4D8D-B13F-E439B38CE1F1}" vid="{F3CA95A1-A273-4C38-9811-662D721291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C77571E6F6444AA15ECB64A1A3F23" ma:contentTypeVersion="4" ma:contentTypeDescription="Create a new document." ma:contentTypeScope="" ma:versionID="b22c6b9d36f7f5d28b3c290b8894363f">
  <xsd:schema xmlns:xsd="http://www.w3.org/2001/XMLSchema" xmlns:xs="http://www.w3.org/2001/XMLSchema" xmlns:p="http://schemas.microsoft.com/office/2006/metadata/properties" xmlns:ns2="0cedab59-b563-4042-a5fc-5927fcb3de4d" xmlns:ns3="44c153de-0ada-4cc7-97e6-06b5cae3b453" targetNamespace="http://schemas.microsoft.com/office/2006/metadata/properties" ma:root="true" ma:fieldsID="da4452a21b786af6a88b284feb0e66c0" ns2:_="" ns3:_="">
    <xsd:import namespace="0cedab59-b563-4042-a5fc-5927fcb3de4d"/>
    <xsd:import namespace="44c153de-0ada-4cc7-97e6-06b5cae3b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dab59-b563-4042-a5fc-5927fcb3d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153de-0ada-4cc7-97e6-06b5cae3b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c153de-0ada-4cc7-97e6-06b5cae3b453">
      <UserInfo>
        <DisplayName>Cresap, Linda</DisplayName>
        <AccountId>46</AccountId>
        <AccountType/>
      </UserInfo>
      <UserInfo>
        <DisplayName>Williams, Alaric</DisplayName>
        <AccountId>57</AccountId>
        <AccountType/>
      </UserInfo>
      <UserInfo>
        <DisplayName>Sturm, James</DisplayName>
        <AccountId>19</AccountId>
        <AccountType/>
      </UserInfo>
      <UserInfo>
        <DisplayName>Heitkamp, Andrew</DisplayName>
        <AccountId>16</AccountId>
        <AccountType/>
      </UserInfo>
      <UserInfo>
        <DisplayName>Jockers, Ryan</DisplayName>
        <AccountId>45</AccountId>
        <AccountType/>
      </UserInfo>
      <UserInfo>
        <DisplayName>Seifert, Darren</DisplayName>
        <AccountId>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9A1325B-8391-4F88-A31E-2A721832B9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53596-BE7C-4456-9D33-4631CEF874BA}">
  <ds:schemaRefs>
    <ds:schemaRef ds:uri="0cedab59-b563-4042-a5fc-5927fcb3de4d"/>
    <ds:schemaRef ds:uri="44c153de-0ada-4cc7-97e6-06b5cae3b4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254C6E-5608-45D6-A293-B308A1A150BA}">
  <ds:schemaRefs>
    <ds:schemaRef ds:uri="180e10d5-2caa-4dc4-a8e0-ae3a8d28bcf7"/>
    <ds:schemaRef ds:uri="44c153de-0ada-4cc7-97e6-06b5cae3b453"/>
    <ds:schemaRef ds:uri="565c5da0-3a2e-424a-be45-13fa10a94d87"/>
    <ds:schemaRef ds:uri="6383aaab-8727-47fb-bf32-2a2a1a16f9ef"/>
    <ds:schemaRef ds:uri="d38b3ca8-8a3a-4def-a1db-0467e4908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MSU-Powerpoint-Presentation-Template-V1---2022</Template>
  <Application>Microsoft Office PowerPoint</Application>
  <PresentationFormat>Widescreen</PresentationFormat>
  <Slides>46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Target Audience</vt:lpstr>
      <vt:lpstr>Required Materials</vt:lpstr>
      <vt:lpstr>Strategic Plan Basic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Nathan</dc:creator>
  <cp:revision>461</cp:revision>
  <dcterms:created xsi:type="dcterms:W3CDTF">2023-01-10T15:42:59Z</dcterms:created>
  <dcterms:modified xsi:type="dcterms:W3CDTF">2023-07-12T14:47:40Z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0x0101006A6C77571E6F6444AA15ECB64A1A3F23</vt:lpwstr>
  </property>
  <property fmtid="{D5CDD505-2E9C-101B-9397-08002B2CF9AE}" pid="3" name="MediaServiceImageTags">
    <vt:lpwstr/>
  </property>
  <property fmtid="{D5CDD505-2E9C-101B-9397-08002B2CF9AE}" pid="4" name="Order">
    <vt:r8>48100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_ExtendedDescription">
    <vt:lpwstr/>
  </property>
  <property fmtid="{D5CDD505-2E9C-101B-9397-08002B2CF9AE}" pid="8" name="_CopySource">
    <vt:lpwstr>https://ndusbpos-my.sharepoint.com/personal/nathan_c_anderson_ndus_edu/Documents/Marketing/Applying Assessment Theory to MiSU Marketing.pptx</vt:lpwstr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TriggerFlowInfo">
    <vt:lpwstr/>
  </property>
</Properties>
</file>